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60" r:id="rId4"/>
    <p:sldId id="259" r:id="rId5"/>
    <p:sldId id="263" r:id="rId6"/>
    <p:sldId id="258" r:id="rId7"/>
    <p:sldId id="264" r:id="rId8"/>
    <p:sldId id="261" r:id="rId9"/>
    <p:sldId id="265" r:id="rId10"/>
    <p:sldId id="277" r:id="rId11"/>
    <p:sldId id="276" r:id="rId12"/>
    <p:sldId id="262" r:id="rId13"/>
    <p:sldId id="271" r:id="rId14"/>
    <p:sldId id="272" r:id="rId15"/>
    <p:sldId id="266" r:id="rId16"/>
    <p:sldId id="275" r:id="rId17"/>
    <p:sldId id="267" r:id="rId18"/>
    <p:sldId id="279" r:id="rId19"/>
    <p:sldId id="278" r:id="rId20"/>
    <p:sldId id="268" r:id="rId21"/>
    <p:sldId id="269" r:id="rId22"/>
    <p:sldId id="270" r:id="rId23"/>
    <p:sldId id="27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79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4E93684-CC0B-45DC-8074-866387099C7A}" type="datetimeFigureOut">
              <a:rPr lang="ru-RU" smtClean="0"/>
              <a:t>26.02.2016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F0BFEF2-E893-41DE-B7E9-ECF9E03F960C}" type="slidenum">
              <a:rPr lang="ru-RU" smtClean="0"/>
              <a:t>‹#›</a:t>
            </a:fld>
            <a:endParaRPr lang="ru-RU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88817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3684-CC0B-45DC-8074-866387099C7A}" type="datetimeFigureOut">
              <a:rPr lang="ru-RU" smtClean="0"/>
              <a:t>26.02.2016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BFEF2-E893-41DE-B7E9-ECF9E03F96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173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3684-CC0B-45DC-8074-866387099C7A}" type="datetimeFigureOut">
              <a:rPr lang="ru-RU" smtClean="0"/>
              <a:t>26.02.2016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BFEF2-E893-41DE-B7E9-ECF9E03F96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476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3684-CC0B-45DC-8074-866387099C7A}" type="datetimeFigureOut">
              <a:rPr lang="ru-RU" smtClean="0"/>
              <a:t>26.02.2016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BFEF2-E893-41DE-B7E9-ECF9E03F960C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0769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3684-CC0B-45DC-8074-866387099C7A}" type="datetimeFigureOut">
              <a:rPr lang="ru-RU" smtClean="0"/>
              <a:t>26.02.2016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BFEF2-E893-41DE-B7E9-ECF9E03F96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439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3684-CC0B-45DC-8074-866387099C7A}" type="datetimeFigureOut">
              <a:rPr lang="ru-RU" smtClean="0"/>
              <a:t>26.02.2016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BFEF2-E893-41DE-B7E9-ECF9E03F96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186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3684-CC0B-45DC-8074-866387099C7A}" type="datetimeFigureOut">
              <a:rPr lang="ru-RU" smtClean="0"/>
              <a:t>26.02.2016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BFEF2-E893-41DE-B7E9-ECF9E03F96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621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3684-CC0B-45DC-8074-866387099C7A}" type="datetimeFigureOut">
              <a:rPr lang="ru-RU" smtClean="0"/>
              <a:t>26.02.2016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BFEF2-E893-41DE-B7E9-ECF9E03F96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1831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3684-CC0B-45DC-8074-866387099C7A}" type="datetimeFigureOut">
              <a:rPr lang="ru-RU" smtClean="0"/>
              <a:t>26.02.2016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BFEF2-E893-41DE-B7E9-ECF9E03F96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9168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3684-CC0B-45DC-8074-866387099C7A}" type="datetimeFigureOut">
              <a:rPr lang="ru-RU" smtClean="0"/>
              <a:t>26.02.2016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BFEF2-E893-41DE-B7E9-ECF9E03F96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6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3684-CC0B-45DC-8074-866387099C7A}" type="datetimeFigureOut">
              <a:rPr lang="ru-RU" smtClean="0"/>
              <a:t>26.02.2016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BFEF2-E893-41DE-B7E9-ECF9E03F96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895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3684-CC0B-45DC-8074-866387099C7A}" type="datetimeFigureOut">
              <a:rPr lang="ru-RU" smtClean="0"/>
              <a:t>26.02.2016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BFEF2-E893-41DE-B7E9-ECF9E03F96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044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3684-CC0B-45DC-8074-866387099C7A}" type="datetimeFigureOut">
              <a:rPr lang="ru-RU" smtClean="0"/>
              <a:t>26.02.2016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BFEF2-E893-41DE-B7E9-ECF9E03F96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185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3684-CC0B-45DC-8074-866387099C7A}" type="datetimeFigureOut">
              <a:rPr lang="ru-RU" smtClean="0"/>
              <a:t>26.02.2016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BFEF2-E893-41DE-B7E9-ECF9E03F96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778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3684-CC0B-45DC-8074-866387099C7A}" type="datetimeFigureOut">
              <a:rPr lang="ru-RU" smtClean="0"/>
              <a:t>26.02.2016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BFEF2-E893-41DE-B7E9-ECF9E03F96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8906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3684-CC0B-45DC-8074-866387099C7A}" type="datetimeFigureOut">
              <a:rPr lang="ru-RU" smtClean="0"/>
              <a:t>26.02.2016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BFEF2-E893-41DE-B7E9-ECF9E03F96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71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3684-CC0B-45DC-8074-866387099C7A}" type="datetimeFigureOut">
              <a:rPr lang="ru-RU" smtClean="0"/>
              <a:t>26.02.2016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BFEF2-E893-41DE-B7E9-ECF9E03F96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775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4E93684-CC0B-45DC-8074-866387099C7A}" type="datetimeFigureOut">
              <a:rPr lang="ru-RU" smtClean="0"/>
              <a:t>26.02.2016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F0BFEF2-E893-41DE-B7E9-ECF9E03F96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996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agilerussia.ru/methodologies/&#1086;&#1073;&#1079;&#1086;&#1088;-&#1084;&#1077;&#1090;&#1086;&#1076;&#1086;&#1083;&#1086;&#1075;&#1080;&#1080;-scru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0%D1%80%D1%85%D0%B8%D1%82%D0%B5%D0%BA%D1%82%D0%BE%D1%80_%D0%BF%D1%80%D0%BE%D0%B3%D1%80%D0%B0%D0%BC%D0%BC%D0%BD%D0%BE%D0%B3%D0%BE_%D0%BE%D0%B1%D0%B5%D1%81%D0%BF%D0%B5%D1%87%D0%B5%D0%BD%D0%B8%D1%8F" TargetMode="External"/><Relationship Id="rId2" Type="http://schemas.openxmlformats.org/officeDocument/2006/relationships/hyperlink" Target="https://ru.wikipedia.org/wiki/%D0%A2%D0%B5%D1%81%D1%82%D0%B8%D1%80%D0%BE%D0%B2%D1%89%D0%B8%D0%B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.wikipedia.org/wiki/%D0%9F%D1%80%D0%BE%D0%B3%D1%80%D0%B0%D0%BC%D0%BC%D0%B8%D1%81%D1%82" TargetMode="External"/><Relationship Id="rId4" Type="http://schemas.openxmlformats.org/officeDocument/2006/relationships/hyperlink" Target="https://ru.wikipedia.org/wiki/%D0%90%D0%BD%D0%B0%D0%BB%D0%B8%D1%82%D0%B8%D0%BA_(%D1%8F%D0%B7%D1%8B%D0%BA_%D0%BF%D1%80%D0%BE%D0%B3%D1%80%D0%B0%D0%BC%D0%BC%D0%B8%D1%80%D0%BE%D0%B2%D0%B0%D0%BD%D0%B8%D1%8F)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Scrum </a:t>
            </a:r>
            <a:r>
              <a:rPr lang="en-US" dirty="0" err="1"/>
              <a:t>mazmun</a:t>
            </a:r>
            <a:r>
              <a:rPr lang="en-US" dirty="0"/>
              <a:t> </a:t>
            </a:r>
            <a:r>
              <a:rPr lang="en-US" dirty="0" err="1"/>
              <a:t>mohiyati</a:t>
            </a:r>
            <a:r>
              <a:rPr lang="en-US" dirty="0"/>
              <a:t> </a:t>
            </a:r>
            <a:r>
              <a:rPr lang="en-US" dirty="0" err="1"/>
              <a:t>haqida</a:t>
            </a:r>
            <a:r>
              <a:rPr lang="en-US" dirty="0"/>
              <a:t> </a:t>
            </a:r>
            <a:r>
              <a:rPr lang="en-US" dirty="0" err="1"/>
              <a:t>gaplashamiz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Workly</a:t>
            </a:r>
            <a:r>
              <a:rPr lang="en-US" dirty="0"/>
              <a:t> – </a:t>
            </a:r>
            <a:r>
              <a:rPr lang="en-US" dirty="0" err="1"/>
              <a:t>vaqtni</a:t>
            </a:r>
            <a:r>
              <a:rPr lang="en-US" dirty="0"/>
              <a:t> </a:t>
            </a:r>
            <a:r>
              <a:rPr lang="en-US" dirty="0" err="1"/>
              <a:t>behudaga</a:t>
            </a:r>
            <a:r>
              <a:rPr lang="en-US" dirty="0"/>
              <a:t> </a:t>
            </a:r>
            <a:r>
              <a:rPr lang="en-US" dirty="0" err="1"/>
              <a:t>sarflashdan</a:t>
            </a:r>
            <a:r>
              <a:rPr lang="en-US" dirty="0"/>
              <a:t> </a:t>
            </a:r>
            <a:r>
              <a:rPr lang="en-US" dirty="0" err="1"/>
              <a:t>ximoyalaydi</a:t>
            </a:r>
            <a:r>
              <a:rPr lang="en-US" dirty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5408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Команда (</a:t>
            </a:r>
            <a:r>
              <a:rPr lang="ru-RU" b="1" dirty="0" err="1"/>
              <a:t>Team</a:t>
            </a:r>
            <a:r>
              <a:rPr lang="ru-RU" b="1" dirty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Принимает решение по дизайну и имплементации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Разрабатывает софт и предоставляет его заказчику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Отслеживает собственный прогресс (вместе со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Скрам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Мастером)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Отвечает за результат перед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Owner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Размер команды ограничивается размером группы людей, способных эффективно взаимодействовать лицом к лицу. Типичные размер команды – 7 плюс минус 2.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инструменты и среду для работы.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5135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Команда (</a:t>
            </a:r>
            <a:r>
              <a:rPr lang="ru-RU" b="1" dirty="0" err="1"/>
              <a:t>Team</a:t>
            </a:r>
            <a:r>
              <a:rPr lang="ru-RU" b="1" dirty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кроссфункциональна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 нее входят люди с различными навыками – разработчики, аналитики,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тестировщики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Нет заранее определенных и поделенных ролей в команде, ограничивающих область действий членов команды. Команда состоит из инженеров, которые вносят свой вклад в общий успех проекта в соответствии со своими способностями и проектной необходимостью.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самоорганизуется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выполнения конкретных задач в проекте, что позволяет ей гибко реагировать на любые возможные задачи. Для облегчения коммуникаций команда должна находиться в одном месте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colocated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Предпочтительно размещать команду не в кубиках, а в одной общей комнате для того, чтобы уменьшить препятствия для свободного общения. Команде необходимо предоставить все необходимое для комфортной работы, обеспечить досками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флипчартами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предоставить все необходимые</a:t>
            </a:r>
          </a:p>
        </p:txBody>
      </p:sp>
    </p:spTree>
    <p:extLst>
      <p:ext uri="{BB962C8B-B14F-4D97-AF65-F5344CB8AC3E}">
        <p14:creationId xmlns:p14="http://schemas.microsoft.com/office/powerpoint/2010/main" val="2780125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Артефакты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Backlog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Backlog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это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приоритезированный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список имеющихся на данный момент бизнес требований и технических требований к системе.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Backlog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включает в себя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cases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defects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enhancements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stories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issues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 т.д..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backlog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также включает задачи, важные для команды, например «провести тренинг», «добить всем памяти»</a:t>
            </a: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Backlog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Backlog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постоянно пересматривается и дополняется – в него включаются новые требования, удаляются ненужные, пересматриваются приоритеты. За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Backlog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отвечает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Owner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Он также работает совместно с командой для того, чтобы получить приближенную оценку на выполнение элементов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Backlog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того, чтобы более точно расставлять приоритеты в соответствии с необходимым временем на выполнение.</a:t>
            </a:r>
          </a:p>
        </p:txBody>
      </p:sp>
    </p:spTree>
    <p:extLst>
      <p:ext uri="{BB962C8B-B14F-4D97-AF65-F5344CB8AC3E}">
        <p14:creationId xmlns:p14="http://schemas.microsoft.com/office/powerpoint/2010/main" val="1999769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40701" y="685800"/>
            <a:ext cx="3746499" cy="1151965"/>
          </a:xfrm>
        </p:spPr>
        <p:txBody>
          <a:bodyPr>
            <a:normAutofit fontScale="90000"/>
          </a:bodyPr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Backlog</a:t>
            </a:r>
            <a:endParaRPr lang="ru-RU" dirty="0"/>
          </a:p>
        </p:txBody>
      </p:sp>
      <p:pic>
        <p:nvPicPr>
          <p:cNvPr id="1026" name="Picture 2" descr="http://www.innolution.com/uploads/misc/06fig02_modifi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" y="288365"/>
            <a:ext cx="8026401" cy="556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157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15199" y="685800"/>
            <a:ext cx="3767483" cy="1151965"/>
          </a:xfrm>
        </p:spPr>
        <p:txBody>
          <a:bodyPr>
            <a:normAutofit fontScale="90000"/>
          </a:bodyPr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Backlog</a:t>
            </a:r>
            <a:endParaRPr lang="ru-RU" dirty="0"/>
          </a:p>
        </p:txBody>
      </p:sp>
      <p:pic>
        <p:nvPicPr>
          <p:cNvPr id="2050" name="Picture 2" descr="http://www.innolution.com/images/made/uploads/icon-language/774c738727b80a422af6aaa2e8a33126a4eb90d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37"/>
          <a:stretch/>
        </p:blipFill>
        <p:spPr bwMode="auto">
          <a:xfrm>
            <a:off x="266701" y="73986"/>
            <a:ext cx="6565900" cy="564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547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Sprint</a:t>
            </a:r>
            <a:r>
              <a:rPr lang="ru-RU" dirty="0"/>
              <a:t> </a:t>
            </a:r>
            <a:r>
              <a:rPr lang="ru-RU" dirty="0" err="1"/>
              <a:t>Backlog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Sprint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Backlog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Sprint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Backlog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содержит функциональность, выбранную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Owner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из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Backlog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Все функции разбиты по задачам, каждая из которых оценивается командой. Каждый день команда оценивает объем работы, который нужно проделать для завершения задач.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Сумма оценок оставшейся работы может быть построена как график зависимости от времени. Такой график называется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Sprint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Burndown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Он демонстрирует прогресс команды по ходу спринта.</a:t>
            </a:r>
          </a:p>
        </p:txBody>
      </p:sp>
    </p:spTree>
    <p:extLst>
      <p:ext uri="{BB962C8B-B14F-4D97-AF65-F5344CB8AC3E}">
        <p14:creationId xmlns:p14="http://schemas.microsoft.com/office/powerpoint/2010/main" val="445361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agile4ux.com/wp-content/uploads/2014/02/ProductSprintBacklog-294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474" y="114300"/>
            <a:ext cx="5368926" cy="5478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082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Спринт (</a:t>
            </a:r>
            <a:r>
              <a:rPr lang="ru-RU" dirty="0" err="1"/>
              <a:t>Sprint</a:t>
            </a:r>
            <a:r>
              <a:rPr lang="ru-RU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итерация называется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Sprint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Ее длительность составляет 1 месяц (30 дней). Результатом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Sprint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является готовый продукт (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который можно передавать (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deliver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заказчику (по крайней мере, система должна быть готова к показу заказчику). Короткие спринты обеспечивают быстрый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проектной команде от заказчика. Заказчик получает возможность гибко управлять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системы, оценивая результат спринта и предлагая улучшения к созданной функциональности.</a:t>
            </a: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671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Спринт (</a:t>
            </a:r>
            <a:r>
              <a:rPr lang="ru-RU" dirty="0" err="1"/>
              <a:t>Sprint</a:t>
            </a:r>
            <a:r>
              <a:rPr lang="ru-RU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Такие улучшения попадают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Backlog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приоритезируются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наравне с прочими требованиями и могут быть запланированы на следующий (или на один из следующих) спринтов. Каждый спринт представляет собой маленький «водопад». В течение спринта делаются все работы по сбору требований, дизайну, кодированию и тестированию продукта.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спринта должен быть фиксированным. Это позволяет команде давать обязательства на тот объем работ, который должен быть сделан в спринте. Это означает, что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Sprint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Backlog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может быть изменен никем, кроме команды.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9166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Спринт (</a:t>
            </a:r>
            <a:r>
              <a:rPr lang="ru-RU" dirty="0" err="1"/>
              <a:t>Sprint</a:t>
            </a:r>
            <a:r>
              <a:rPr lang="ru-RU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Жизненный цикл спринта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Планирование спринта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начале каждого спринта проводится планирование спринта. В планировании спринта участвуют заказчики, пользователи, менеджмент,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Owner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Скрам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Мастер и команда. Планирование спринта состоит из двух последовательных митингов.</a:t>
            </a: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Планирование спринта, митинг первый.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Участники: команда,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Onwer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Sxrum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пользователи,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менеджемент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Цель: Определить цель спринта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Sprint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Sprint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Backlog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–функциональность, которая будет разработана в течение следующего спринта для достижения цели спринта. Артефакт: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Sprint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Backlog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Планирование спринта, митинг второй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Участники: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Скрам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Мастер, команда Цель: определить, как именно будет разрабатываться определенная функциональность для того, чтобы достичь цели спринта. Для каждого элемента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Sprint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Backlog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определяется список задач и оценивается их продолжительность. Артефакт: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Sprint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Backlog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появляются задачи Если в ходе спринта выясняется, что команда не может успеть сделать запланированное на спринт, то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Скрам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Мастер,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Owner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команда встречаются и выясняют, как можно сократить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работ и при этом достичь цели спринта.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716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Yana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bor</a:t>
            </a:r>
            <a:r>
              <a:rPr lang="en-US" dirty="0"/>
              <a:t> Scrum </a:t>
            </a:r>
            <a:r>
              <a:rPr lang="en-US" dirty="0" err="1"/>
              <a:t>o’zi</a:t>
            </a:r>
            <a:r>
              <a:rPr lang="en-US" dirty="0"/>
              <a:t> </a:t>
            </a:r>
            <a:r>
              <a:rPr lang="en-US" dirty="0" err="1"/>
              <a:t>nima</a:t>
            </a:r>
            <a:r>
              <a:rPr lang="en-US" dirty="0"/>
              <a:t>?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agile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developingni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mashxur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metodlaridan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bo’lib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bizga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tartibli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tashkillashtirishda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yordam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mashxurligiga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sabab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soddaligi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haqiqatdan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oddiy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qisqa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maqolada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izohlab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shunday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harakat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ko’raman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deydi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saytda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http://agilerussia.ru/methodologies/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обзор-методологии-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scrum/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maqolani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birgalikda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taxlil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qilamiz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o’zimizga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tegishli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saboqlarni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olamiz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716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Остановка спринта (Sprint Abnormal Termination)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Остановка спринта производится в исключительных ситуациях. Спринт может быть остановлен до того, как закончатся отведенные 30 дней. Спринт может остановить команда, если понимает, что не может достичь цели спринта в отведенное время. Спринт может остановить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Owner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если необходимость в достижении цели спринта исчезла. После остановки спринта проводится митинг с командой, где обсуждаются причины остановки спринта. После этого начинается новый спринт: производится его планирование и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стартуются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работы.</a:t>
            </a:r>
          </a:p>
        </p:txBody>
      </p:sp>
    </p:spTree>
    <p:extLst>
      <p:ext uri="{BB962C8B-B14F-4D97-AF65-F5344CB8AC3E}">
        <p14:creationId xmlns:p14="http://schemas.microsoft.com/office/powerpoint/2010/main" val="4293801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Scrum Meeting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25000" lnSpcReduction="20000"/>
          </a:bodyPr>
          <a:lstStyle/>
          <a:p>
            <a:r>
              <a:rPr lang="ru-RU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Этот митинг проходит каждое утро в начале дня. Он предназначен для того, чтобы все члены команды знали, кто и чем занимается в проекте. Длительность этого митинга строго ограничена и не должна превышать 15 минут. Цель митинга – поделиться информацией. Он не предназначен для решения проблем в проекте. Все требующие специального обсуждения вопросы должны быть вынесены за пределы митинга. Скрам митинг проводит Скрам Мастер. Он по кругу задает вопросы каждому члену команды </a:t>
            </a:r>
          </a:p>
          <a:p>
            <a:r>
              <a:rPr lang="ru-RU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сделано вчера?</a:t>
            </a:r>
          </a:p>
          <a:p>
            <a:r>
              <a:rPr lang="ru-RU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будет сделано сегодня?</a:t>
            </a:r>
          </a:p>
          <a:p>
            <a:r>
              <a:rPr lang="ru-RU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какими проблемами столкнулся?</a:t>
            </a:r>
          </a:p>
          <a:p>
            <a:r>
              <a:rPr lang="ru-RU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Скрам Мастер собирает все открытые для обсуждения вопросы в виде </a:t>
            </a:r>
            <a:r>
              <a:rPr lang="ru-RU" sz="4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ru-RU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Items</a:t>
            </a:r>
            <a:r>
              <a:rPr lang="ru-RU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например в формате что/кто/когда: </a:t>
            </a:r>
          </a:p>
          <a:p>
            <a:r>
              <a:rPr lang="ru-RU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Обсудить проблему с </a:t>
            </a:r>
            <a:r>
              <a:rPr lang="ru-RU" sz="4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отрисовкой</a:t>
            </a:r>
            <a:r>
              <a:rPr lang="ru-RU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контрола</a:t>
            </a:r>
            <a:endParaRPr lang="ru-RU" sz="4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Петя и Вася</a:t>
            </a:r>
          </a:p>
          <a:p>
            <a:r>
              <a:rPr lang="ru-RU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Сразу после </a:t>
            </a:r>
            <a:r>
              <a:rPr lang="ru-RU" sz="4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скрама</a:t>
            </a:r>
            <a:endParaRPr lang="ru-RU" sz="4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7561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Демо</a:t>
            </a:r>
            <a:r>
              <a:rPr lang="ru-RU" dirty="0"/>
              <a:t> и </a:t>
            </a:r>
            <a:r>
              <a:rPr lang="ru-RU" dirty="0" err="1"/>
              <a:t>ревью</a:t>
            </a:r>
            <a:r>
              <a:rPr lang="ru-RU" dirty="0"/>
              <a:t> спринта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Рекомендованная длительность: 4 часа Команда демонстрирует инкремент продукта, созданный за последний спринт.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Owner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менеджмент, заказчики, пользователи в свою очередь его оценивают. Команда рассказывает о поставленных задачах, о том как они были решены, какие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препятвия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были у них на пути, какие были приняты решения, какие проблемы остались нерешенными.</a:t>
            </a:r>
          </a:p>
          <a:p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основании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ревью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принимающая сторона может сделать выводы о том, как должна дальше развиваться система. Участники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миитинга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делают выводы о том, как шел процесс в команде и предлагает решения по его улучшению. Скрам Мастер отвечает за организацию и проведение этого митинга. Команда помогает ему составить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адженду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распланировать кто и в какой последовательности что представляет. Подготовка к митингу не должна занимать у команды много времени (правило – не более двух часов).</a:t>
            </a:r>
          </a:p>
          <a:p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частности, именно поэтому запрещается использовать презентации в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Подготовка к митингу не должна занимать у команды более 2-ух часов.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8622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innolution.com/images/made/uploads/icon-language/92669f344d007a2e5aca8c500fbd0728f84d614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49"/>
          <a:stretch/>
        </p:blipFill>
        <p:spPr bwMode="auto">
          <a:xfrm>
            <a:off x="2665185" y="150690"/>
            <a:ext cx="5475712" cy="552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671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z-Cyrl-UZ" dirty="0"/>
              <a:t>Роллар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Scrum Master</a:t>
            </a:r>
          </a:p>
          <a:p>
            <a:r>
              <a:rPr lang="en-US" dirty="0"/>
              <a:t>Product Owner</a:t>
            </a:r>
          </a:p>
          <a:p>
            <a:r>
              <a:rPr lang="en-US" dirty="0"/>
              <a:t>Team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1546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645128"/>
            <a:ext cx="10396882" cy="1151965"/>
          </a:xfrm>
        </p:spPr>
        <p:txBody>
          <a:bodyPr/>
          <a:lstStyle/>
          <a:p>
            <a:r>
              <a:rPr lang="ru-RU" dirty="0" err="1"/>
              <a:t>Scrum</a:t>
            </a:r>
            <a:r>
              <a:rPr lang="ru-RU" dirty="0"/>
              <a:t> </a:t>
            </a:r>
            <a:r>
              <a:rPr lang="ru-RU" dirty="0" err="1"/>
              <a:t>Master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1" y="1746293"/>
            <a:ext cx="10208711" cy="4351338"/>
          </a:xfrm>
        </p:spPr>
        <p:txBody>
          <a:bodyPr>
            <a:normAutofit/>
          </a:bodyPr>
          <a:lstStyle/>
          <a:p>
            <a:pPr marL="0" algn="just">
              <a:lnSpc>
                <a:spcPct val="120000"/>
              </a:lnSpc>
              <a:spcBef>
                <a:spcPts val="0"/>
              </a:spcBef>
            </a:pPr>
            <a:r>
              <a:rPr lang="uz-Cyrl-UZ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Методологиядаги энг муҳим рол ҳисобланади. У Скрам нинг муваффақиятига жавоб беради. Мазмунан у менежмент ва команда ўртасидаги интерфейс ҳисобланади. Қоидага асосан ушбу ролни лойиҳада проект менежер ёки тимлид олади.</a:t>
            </a:r>
          </a:p>
          <a:p>
            <a:pPr marL="0" algn="just">
              <a:lnSpc>
                <a:spcPct val="120000"/>
              </a:lnSpc>
              <a:spcBef>
                <a:spcPts val="0"/>
              </a:spcBef>
            </a:pPr>
            <a:r>
              <a:rPr lang="uz-Cyrl-UZ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Шунингдек, у йиғилишларни ўтказади 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meetings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барчани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скрам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принципларига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бўйсунишини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назорат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қилади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ҳалақит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берувчи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факторлардан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командани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химоя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қилади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Ушбу рол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скрам-жараённи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тўғри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юритилишни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таъминлашдан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бошқа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нарсани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англатмайди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Лойиҳа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бошлиғи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лойиҳа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эгасига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киради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скрам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-мастер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сифатида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ишламаслиги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керак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Шуни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таъкидлаш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жоизки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Скрам мастер ТОПШИРИҚЛАРНИ ТАҚСИМЛАМАЙДИ.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 команда </a:t>
            </a:r>
            <a:r>
              <a:rPr lang="uz-Cyrl-UZ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ўзини-ўзи бошқара оладиган ўзини-ўзи ташкиллаштира оладиган ҳисобланади.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6349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z-Cyrl-UZ" dirty="0"/>
              <a:t>Скрам мастернинг асосий ишлари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Ишонч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муҳитини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ташкиллаштиради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Митингларда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фасилитатор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гуруҳ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номидан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қатнашувчи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ўртадаги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одам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деган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маънони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англатади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сифатида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иштирок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этади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Тўсиқларни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йўқ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қилади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Муаммоларни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очиқ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масалаларни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кўринар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ҳолатга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аниқ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ҳолатга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келтиради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жараёнлар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амалиётлар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кечиш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маромига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жавоб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беради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Скрам Мастер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Scrum Meeting </a:t>
            </a:r>
            <a:r>
              <a:rPr lang="uz-Cyrl-U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 олиб боради ва командани ривожини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Backlog </a:t>
            </a:r>
            <a:r>
              <a:rPr lang="uz-Cyrl-UZ" dirty="0">
                <a:latin typeface="Times New Roman" panose="02020603050405020304" pitchFamily="18" charset="0"/>
                <a:cs typeface="Times New Roman" panose="02020603050405020304" pitchFamily="18" charset="0"/>
              </a:rPr>
              <a:t>ёрдамида кузатиб боради. Спринт таскларини статусини белгилаб боради.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ScrumMaster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билан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бирга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Owner </a:t>
            </a:r>
            <a:r>
              <a:rPr lang="uz-Cyrl-U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га команда учун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Backlog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яратишда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ёрдам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бериши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мумкин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0155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Product</a:t>
            </a:r>
            <a:r>
              <a:rPr lang="ru-RU" dirty="0"/>
              <a:t> </a:t>
            </a:r>
            <a:r>
              <a:rPr lang="ru-RU" dirty="0" err="1"/>
              <a:t>Owner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 marL="0">
              <a:spcBef>
                <a:spcPts val="0"/>
              </a:spcBef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Лойиҳа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эгаси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фойдаланувчиларнинг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қизиқишларини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бошқа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лойиҳага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қизиқувчанларнинг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фикрларини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етказади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правило, это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продуктовой разработки, менеджер проекта для внутренней разработки и представитель заказчика для заказной разработки.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Owner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это единая точка принятия окончательных решений для команды в проекте, именно поэтому это всегда один человек, а не группа или комитет. Обязанности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Owner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таковы: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Отвечает за формирование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vision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УправляетROI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Управляет ожиданиями заказчиков и всех заинтересованных лиц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Координирует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приоритизирует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backlog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569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/>
              <a:t>Product</a:t>
            </a:r>
            <a:r>
              <a:rPr lang="ru-RU" b="1" dirty="0"/>
              <a:t> </a:t>
            </a:r>
            <a:r>
              <a:rPr lang="ru-RU" b="1" dirty="0" err="1"/>
              <a:t>Owner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Предоставляет понятные и тестируемые требования команде</a:t>
            </a: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Взаимодействует с командой и заказчиком</a:t>
            </a: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Отвечает за приемку кода в конце каждой итерации</a:t>
            </a:r>
          </a:p>
          <a:p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Owner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ставит задачи команде, но он не вправе ставить задачи конкретному члену проектной команды в течении спринта.</a:t>
            </a:r>
          </a:p>
          <a:p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547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Scrum</a:t>
            </a:r>
            <a:r>
              <a:rPr lang="ru-RU" dirty="0"/>
              <a:t> </a:t>
            </a:r>
            <a:r>
              <a:rPr lang="ru-RU" dirty="0" err="1"/>
              <a:t>Team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 marL="0" algn="just" defTabSz="922338">
              <a:spcBef>
                <a:spcPts val="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Скрам-команда —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лойиҳада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иштирок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этаётган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турли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хил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йўналишдаги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мутахассис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яратувчилардан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ташкил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топган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кросс-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функционалли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 :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just" defTabSz="922338">
              <a:spcBef>
                <a:spcPts val="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hlinkClick r:id="rId2" tooltip="Тестировщик"/>
            </a:endParaRPr>
          </a:p>
          <a:p>
            <a:pPr marL="0" algn="just" defTabSz="922338">
              <a:spcBef>
                <a:spcPts val="0"/>
              </a:spcBef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 tooltip="Тестировщик"/>
              </a:rPr>
              <a:t>тестловчи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just" defTabSz="922338">
              <a:spcBef>
                <a:spcPts val="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hlinkClick r:id="rId3" tooltip="Архитектор программного обеспечения"/>
              </a:rPr>
              <a:t>архитектор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just" defTabSz="922338">
              <a:spcBef>
                <a:spcPts val="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hlinkClick r:id="rId4" tooltip="Аналитик (язык программирования)"/>
              </a:rPr>
              <a:t>аналитик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just" defTabSz="922338">
              <a:spcBef>
                <a:spcPts val="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hlinkClick r:id="rId5" tooltip="Программист"/>
              </a:rPr>
              <a:t>программист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just" defTabSz="922338">
              <a:spcBef>
                <a:spcPts val="0"/>
              </a:spcBef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хокозо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defTabSz="922338">
              <a:spcBef>
                <a:spcPts val="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defTabSz="922338">
              <a:spcBef>
                <a:spcPts val="0"/>
              </a:spcBef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Командадаги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одамлар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сони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одатда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тадан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тагача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Фақат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Команда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лойиҳани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яратишга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бутунлай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киришади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ҳамма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натижаларга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бирдай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жавоб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беради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Командага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спринт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жараёни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давомида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ҳеч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ким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ҳалақит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бера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олмайди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0902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Команда (</a:t>
            </a:r>
            <a:r>
              <a:rPr lang="ru-RU" b="1" dirty="0" err="1"/>
              <a:t>Team</a:t>
            </a:r>
            <a:r>
              <a:rPr lang="ru-RU" b="1" dirty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275574" y="2154477"/>
            <a:ext cx="11724360" cy="3781712"/>
          </a:xfrm>
        </p:spPr>
        <p:txBody>
          <a:bodyPr>
            <a:no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методологии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команда является САМООРГАНИЗУЮЩЕЙСЯ и САМОУПРАВЛЯЕМОЙ. 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 берет на себя обязательства по выполнению объема работ на спринт перед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Owner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Работа команды оценивается как работа единой группы. В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вклад отдельных членов проектной команды не оценивается, так как это разваливает самоорганизацию команды. Обязанности команды таковы: 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Отвечает за оценку элементов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баклога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0026953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ое мероприятие">
  <a:themeElements>
    <a:clrScheme name="Главное мероприятие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Главное мероприятие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ое мероприятие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TM04033927[[fn=Главное мероприятие]]</Template>
  <TotalTime>2051</TotalTime>
  <Words>1502</Words>
  <Application>Microsoft Office PowerPoint</Application>
  <PresentationFormat>Широкоэкранный</PresentationFormat>
  <Paragraphs>94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Impact</vt:lpstr>
      <vt:lpstr>Times New Roman</vt:lpstr>
      <vt:lpstr>Wingdings</vt:lpstr>
      <vt:lpstr>Главное мероприятие</vt:lpstr>
      <vt:lpstr>Scrum mazmun mohiyati haqida gaplashamiz</vt:lpstr>
      <vt:lpstr>Yana bir bor Scrum o’zi nima?  </vt:lpstr>
      <vt:lpstr>Роллар</vt:lpstr>
      <vt:lpstr>Scrum Master</vt:lpstr>
      <vt:lpstr>Скрам мастернинг асосий ишлари</vt:lpstr>
      <vt:lpstr>Product Owner</vt:lpstr>
      <vt:lpstr>Product Owner</vt:lpstr>
      <vt:lpstr>Scrum Team</vt:lpstr>
      <vt:lpstr>Команда (Team)</vt:lpstr>
      <vt:lpstr>Команда (Team)</vt:lpstr>
      <vt:lpstr>Команда (Team)</vt:lpstr>
      <vt:lpstr>Артефакты</vt:lpstr>
      <vt:lpstr>Product Backlog</vt:lpstr>
      <vt:lpstr>Product Backlog</vt:lpstr>
      <vt:lpstr>Sprint Backlog</vt:lpstr>
      <vt:lpstr>Презентация PowerPoint</vt:lpstr>
      <vt:lpstr>Спринт (Sprint)</vt:lpstr>
      <vt:lpstr>Спринт (Sprint)</vt:lpstr>
      <vt:lpstr>Спринт (Sprint)</vt:lpstr>
      <vt:lpstr>Остановка спринта (Sprint Abnormal Termination)</vt:lpstr>
      <vt:lpstr>Daily Scrum Meeting</vt:lpstr>
      <vt:lpstr>Демо и ревью спринта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 mazmun mohiyati haqida gaplashamiz</dc:title>
  <dc:creator>Faxriddin</dc:creator>
  <cp:lastModifiedBy>Faxriddin</cp:lastModifiedBy>
  <cp:revision>99</cp:revision>
  <dcterms:created xsi:type="dcterms:W3CDTF">2016-02-05T09:41:49Z</dcterms:created>
  <dcterms:modified xsi:type="dcterms:W3CDTF">2016-02-26T05:07:40Z</dcterms:modified>
</cp:coreProperties>
</file>