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52097" y="603150"/>
            <a:ext cx="1465313" cy="18458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2235263" y="2794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539936" y="2781299"/>
            <a:ext cx="6606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client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5323496" y="2146498"/>
            <a:ext cx="1661568" cy="354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779604" y="2169122"/>
            <a:ext cx="7493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</a:t>
            </a:r>
          </a:p>
        </p:txBody>
      </p:sp>
      <p:sp>
        <p:nvSpPr>
          <p:cNvPr id="124" name="Shape 124"/>
          <p:cNvSpPr/>
          <p:nvPr/>
        </p:nvSpPr>
        <p:spPr>
          <a:xfrm>
            <a:off x="7543863" y="2794000"/>
            <a:ext cx="1270001" cy="237569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524724" y="2781299"/>
            <a:ext cx="13082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model_type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7504248" y="508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872472" y="444499"/>
            <a:ext cx="533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task</a:t>
            </a:r>
          </a:p>
        </p:txBody>
      </p:sp>
      <p:sp>
        <p:nvSpPr>
          <p:cNvPr id="128" name="Shape 128"/>
          <p:cNvSpPr/>
          <p:nvPr/>
        </p:nvSpPr>
        <p:spPr>
          <a:xfrm>
            <a:off x="5353832" y="6119888"/>
            <a:ext cx="2039294" cy="2774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467308" y="6038502"/>
            <a:ext cx="18123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training_process</a:t>
            </a:r>
          </a:p>
        </p:txBody>
      </p:sp>
      <p:sp>
        <p:nvSpPr>
          <p:cNvPr id="130" name="Shape 130"/>
          <p:cNvSpPr/>
          <p:nvPr/>
        </p:nvSpPr>
        <p:spPr>
          <a:xfrm>
            <a:off x="2349500" y="5781451"/>
            <a:ext cx="2039293" cy="19625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645055" y="5795663"/>
            <a:ext cx="14481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2248153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2235022" y="2044700"/>
            <a:ext cx="1280313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client_id</a:t>
            </a:r>
          </a:p>
          <a:p>
            <a:pPr algn="l">
              <a:defRPr sz="1400" u="sng"/>
            </a:pPr>
            <a:r>
              <a:t>client_name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</p:txBody>
      </p:sp>
      <p:sp>
        <p:nvSpPr>
          <p:cNvPr id="134" name="Shape 134"/>
          <p:cNvSpPr/>
          <p:nvPr/>
        </p:nvSpPr>
        <p:spPr>
          <a:xfrm>
            <a:off x="7561398" y="-279400"/>
            <a:ext cx="1280314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task_id</a:t>
            </a:r>
          </a:p>
          <a:p>
            <a:pPr algn="l">
              <a:defRPr sz="1400" u="sng"/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35" name="Shape 135"/>
          <p:cNvSpPr/>
          <p:nvPr/>
        </p:nvSpPr>
        <p:spPr>
          <a:xfrm>
            <a:off x="7504248" y="7874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7541234" y="1981200"/>
            <a:ext cx="1329386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model_type_id</a:t>
            </a:r>
          </a:p>
          <a:p>
            <a:pPr algn="l">
              <a:defRPr sz="1400" u="sng"/>
            </a:pPr>
            <a:r>
              <a:t>model_type_</a:t>
            </a:r>
          </a:p>
          <a:p>
            <a:pPr algn="l">
              <a:defRPr sz="1400" u="sng"/>
            </a:pPr>
            <a:r>
              <a:t>name</a:t>
            </a:r>
          </a:p>
          <a:p>
            <a:pPr algn="l">
              <a:defRPr sz="1400">
                <a:solidFill>
                  <a:srgbClr val="0000BE"/>
                </a:solidFill>
              </a:defRPr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  <a:p>
            <a:pPr algn="l">
              <a:defRPr sz="1400"/>
            </a:pPr>
          </a:p>
        </p:txBody>
      </p:sp>
      <p:sp>
        <p:nvSpPr>
          <p:cNvPr id="137" name="Shape 137"/>
          <p:cNvSpPr/>
          <p:nvPr/>
        </p:nvSpPr>
        <p:spPr>
          <a:xfrm>
            <a:off x="7549654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8246914" y="248470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3518766" y="3775298"/>
            <a:ext cx="181234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7007164" y="3759200"/>
            <a:ext cx="53355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5323496" y="2543772"/>
            <a:ext cx="166156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5362320" y="927099"/>
            <a:ext cx="1625956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model_id</a:t>
            </a:r>
          </a:p>
          <a:p>
            <a:pPr algn="l">
              <a:defRPr sz="1400">
                <a:solidFill>
                  <a:srgbClr val="0000C6"/>
                </a:solidFill>
              </a:defRPr>
            </a:pPr>
            <a:r>
              <a:t>model_type_name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>
                <a:solidFill>
                  <a:srgbClr val="0000CE"/>
                </a:solidFill>
              </a:defRPr>
            </a:pPr>
            <a:r>
              <a:t>client_name</a:t>
            </a:r>
          </a:p>
          <a:p>
            <a:pPr algn="l">
              <a:defRPr sz="1400"/>
            </a:pPr>
            <a:r>
              <a:t>is_model_used_</a:t>
            </a:r>
          </a:p>
          <a:p>
            <a:pPr algn="l">
              <a:defRPr sz="1400"/>
            </a:pPr>
            <a:r>
              <a:t>for_prediction</a:t>
            </a:r>
          </a:p>
          <a:p>
            <a:pPr algn="l">
              <a:defRPr sz="1400"/>
            </a:pPr>
            <a:r>
              <a:t>la_trained_</a:t>
            </a:r>
          </a:p>
          <a:p>
            <a:pPr algn="l">
              <a:defRPr sz="1400"/>
            </a:pPr>
            <a:r>
              <a:t>model_path</a:t>
            </a:r>
          </a:p>
          <a:p>
            <a:pPr algn="l">
              <a:defRPr sz="1400"/>
            </a:pPr>
            <a:r>
              <a:t>model_metrics</a:t>
            </a:r>
          </a:p>
        </p:txBody>
      </p:sp>
      <p:sp>
        <p:nvSpPr>
          <p:cNvPr id="143" name="Shape 143"/>
          <p:cNvSpPr/>
          <p:nvPr/>
        </p:nvSpPr>
        <p:spPr>
          <a:xfrm>
            <a:off x="2413050" y="577676"/>
            <a:ext cx="11942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client_task</a:t>
            </a:r>
          </a:p>
        </p:txBody>
      </p:sp>
      <p:sp>
        <p:nvSpPr>
          <p:cNvPr id="144" name="Shape 144"/>
          <p:cNvSpPr/>
          <p:nvPr/>
        </p:nvSpPr>
        <p:spPr>
          <a:xfrm>
            <a:off x="2297780" y="46533"/>
            <a:ext cx="1280313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client_task_id</a:t>
            </a:r>
          </a:p>
          <a:p>
            <a:pPr algn="l">
              <a:defRPr sz="1400" u="sng">
                <a:solidFill>
                  <a:srgbClr val="4E5AF5"/>
                </a:solidFill>
              </a:defRPr>
            </a:pPr>
            <a:r>
              <a:t>client_name</a:t>
            </a:r>
          </a:p>
          <a:p>
            <a:pPr algn="l">
              <a:defRPr sz="1400" u="sng">
                <a:solidFill>
                  <a:srgbClr val="0000EA"/>
                </a:solidFill>
              </a:defRPr>
            </a:pPr>
            <a:r>
              <a:t>task_name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45" name="Shape 145"/>
          <p:cNvSpPr/>
          <p:nvPr/>
        </p:nvSpPr>
        <p:spPr>
          <a:xfrm>
            <a:off x="2259729" y="958676"/>
            <a:ext cx="145005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2870263" y="247391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3742648" y="1481436"/>
            <a:ext cx="379986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2395397" y="4624536"/>
            <a:ext cx="1438200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training_data_id</a:t>
            </a:r>
          </a:p>
          <a:p>
            <a:pPr algn="l">
              <a:defRPr sz="1400"/>
            </a:pPr>
            <a:r>
              <a:rPr>
                <a:solidFill>
                  <a:srgbClr val="1A28D2"/>
                </a:solidFill>
              </a:rPr>
              <a:t>client_name</a:t>
            </a:r>
            <a:r>
              <a:t> </a:t>
            </a:r>
          </a:p>
          <a:p>
            <a:pPr algn="l">
              <a:defRPr sz="1400"/>
            </a:pPr>
            <a:r>
              <a:rPr>
                <a:solidFill>
                  <a:srgbClr val="1A28D2"/>
                </a:solidFill>
              </a:rPr>
              <a:t>task_name</a:t>
            </a:r>
            <a:r>
              <a:t> 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</p:txBody>
      </p:sp>
      <p:sp>
        <p:nvSpPr>
          <p:cNvPr id="149" name="Shape 149"/>
          <p:cNvSpPr/>
          <p:nvPr/>
        </p:nvSpPr>
        <p:spPr>
          <a:xfrm>
            <a:off x="2335929" y="6178376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5342546" y="6448872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5381240" y="4281300"/>
            <a:ext cx="1971600" cy="420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training_process_id</a:t>
            </a:r>
          </a:p>
          <a:p>
            <a:pPr algn="l">
              <a:defRPr sz="1400">
                <a:solidFill>
                  <a:srgbClr val="0000CA"/>
                </a:solidFill>
              </a:defRPr>
            </a:pPr>
            <a:r>
              <a:t>model_id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  <a:p>
            <a:pPr algn="l">
              <a:defRPr sz="1400"/>
            </a:pPr>
            <a:r>
              <a:t>trained_model_path</a:t>
            </a:r>
          </a:p>
          <a:p>
            <a:pPr algn="l">
              <a:defRPr sz="1400"/>
            </a:pPr>
            <a:r>
              <a:t>trained_model_metrics</a:t>
            </a:r>
          </a:p>
          <a:p>
            <a:pPr algn="l">
              <a:defRPr sz="1400"/>
            </a:pPr>
            <a:r>
              <a:t>detail?</a:t>
            </a:r>
          </a:p>
        </p:txBody>
      </p:sp>
      <p:sp>
        <p:nvSpPr>
          <p:cNvPr id="152" name="Shape 152"/>
          <p:cNvSpPr/>
          <p:nvPr/>
        </p:nvSpPr>
        <p:spPr>
          <a:xfrm flipV="1">
            <a:off x="6154280" y="5668317"/>
            <a:ext cx="1" cy="461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1629383" y="1624926"/>
            <a:ext cx="1" cy="523394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1599569" y="1631863"/>
            <a:ext cx="6606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1612900" y="6859736"/>
            <a:ext cx="74935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8860600" y="79582"/>
            <a:ext cx="4239035" cy="7391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/>
            </a:pPr>
          </a:p>
          <a:p>
            <a:pPr algn="l">
              <a:defRPr sz="1200"/>
            </a:pPr>
            <a:r>
              <a:t>1. System setup  </a:t>
            </a:r>
          </a:p>
          <a:p>
            <a:pPr algn="l">
              <a:defRPr sz="1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task</a:t>
            </a:r>
            <a:r>
              <a:t>: NER, Classification</a:t>
            </a:r>
          </a:p>
          <a:p>
            <a:pPr algn="l">
              <a:defRPr sz="1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model_type</a:t>
            </a:r>
            <a:r>
              <a:t>: xgboost classifier, </a:t>
            </a:r>
          </a:p>
          <a:p>
            <a:pPr algn="l">
              <a:defRPr sz="1200"/>
            </a:pPr>
            <a:r>
              <a:t>SVM classifier, BERT NER…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2. Client register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client: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SFE, QMA…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client_task: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mapping client with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task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insert models used for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DE0000"/>
                </a:solidFill>
                <a:latin typeface="+mn-lt"/>
                <a:ea typeface="+mn-ea"/>
                <a:cs typeface="+mn-cs"/>
                <a:sym typeface="Helvetica Light"/>
              </a:rPr>
              <a:t>prediction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process triggered by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registered client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sz="1200"/>
            </a:pPr>
            <a:r>
              <a:t>3</a:t>
            </a:r>
            <a:r>
              <a:t>. Training data collection </a:t>
            </a:r>
          </a:p>
          <a:p>
            <a:pPr algn="l">
              <a:defRPr sz="1200"/>
            </a:pPr>
            <a:r>
              <a:t>(Index API/Serv)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training_data: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indexing</a:t>
            </a:r>
            <a: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data input by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for the specific task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training_process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create a training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process for model pending for train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(How to trigger training process?)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4. Model training (Training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a.Start training model (status in progress)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b. Upload model to artifactory when training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finished.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c. update model path, metrics and status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(completed) in </a:t>
            </a:r>
            <a:r>
              <a:t>training_process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d. Update modelpath, metrics and status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(completed) in </a:t>
            </a:r>
            <a:r>
              <a:t>training_process. 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If the current metrics better than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.model_metrics, update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.model_path and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.model_metrics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5. Model selection (Model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Get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info by specific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sz="1200"/>
            </a:pPr>
            <a:r>
              <a:t>Client select one of the model as the model</a:t>
            </a:r>
          </a:p>
          <a:p>
            <a:pPr algn="l">
              <a:defRPr sz="1200"/>
            </a:pPr>
            <a:r>
              <a:t>used for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prediction</a:t>
            </a:r>
            <a:r>
              <a:t> under a specific task </a:t>
            </a:r>
          </a:p>
          <a:p>
            <a:pPr algn="l">
              <a:defRPr sz="1200"/>
            </a:p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5. Prediction (Prediction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Load selected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info by specific client and</a:t>
            </a:r>
            <a:r>
              <a:t> task  to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