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52097" y="120550"/>
            <a:ext cx="1465313" cy="2328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2235263" y="2794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539936" y="2781299"/>
            <a:ext cx="6606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client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5323496" y="2146498"/>
            <a:ext cx="1661568" cy="354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779604" y="2169122"/>
            <a:ext cx="7493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</a:t>
            </a:r>
          </a:p>
        </p:txBody>
      </p:sp>
      <p:sp>
        <p:nvSpPr>
          <p:cNvPr id="124" name="Shape 124"/>
          <p:cNvSpPr/>
          <p:nvPr/>
        </p:nvSpPr>
        <p:spPr>
          <a:xfrm>
            <a:off x="7543863" y="2794000"/>
            <a:ext cx="1270001" cy="237569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524724" y="2781299"/>
            <a:ext cx="13082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model_type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7504248" y="508000"/>
            <a:ext cx="1270001" cy="19625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872472" y="444499"/>
            <a:ext cx="5335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task</a:t>
            </a:r>
          </a:p>
        </p:txBody>
      </p:sp>
      <p:sp>
        <p:nvSpPr>
          <p:cNvPr id="128" name="Shape 128"/>
          <p:cNvSpPr/>
          <p:nvPr/>
        </p:nvSpPr>
        <p:spPr>
          <a:xfrm>
            <a:off x="5353832" y="6119888"/>
            <a:ext cx="2039294" cy="2774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467308" y="6038502"/>
            <a:ext cx="18123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training_process</a:t>
            </a:r>
          </a:p>
        </p:txBody>
      </p:sp>
      <p:sp>
        <p:nvSpPr>
          <p:cNvPr id="130" name="Shape 130"/>
          <p:cNvSpPr/>
          <p:nvPr/>
        </p:nvSpPr>
        <p:spPr>
          <a:xfrm>
            <a:off x="2349500" y="5781451"/>
            <a:ext cx="2039293" cy="21565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645055" y="5795663"/>
            <a:ext cx="14481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training_data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2248153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2235022" y="2044700"/>
            <a:ext cx="1280313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client_id</a:t>
            </a:r>
          </a:p>
          <a:p>
            <a:pPr algn="l">
              <a:defRPr sz="1400" u="sng"/>
            </a:pPr>
            <a:r>
              <a:t>client_name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</p:txBody>
      </p:sp>
      <p:sp>
        <p:nvSpPr>
          <p:cNvPr id="134" name="Shape 134"/>
          <p:cNvSpPr/>
          <p:nvPr/>
        </p:nvSpPr>
        <p:spPr>
          <a:xfrm>
            <a:off x="7561398" y="-279400"/>
            <a:ext cx="1280314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task_id</a:t>
            </a:r>
          </a:p>
          <a:p>
            <a:pPr algn="l">
              <a:defRPr sz="1400" u="sng"/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35" name="Shape 135"/>
          <p:cNvSpPr/>
          <p:nvPr/>
        </p:nvSpPr>
        <p:spPr>
          <a:xfrm>
            <a:off x="7504248" y="7874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7541234" y="1981200"/>
            <a:ext cx="1329386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model_type_id</a:t>
            </a:r>
          </a:p>
          <a:p>
            <a:pPr algn="l">
              <a:defRPr sz="1400" u="sng"/>
            </a:pPr>
            <a:r>
              <a:t>model_type_</a:t>
            </a:r>
          </a:p>
          <a:p>
            <a:pPr algn="l">
              <a:defRPr sz="1400" u="sng"/>
            </a:pPr>
            <a:r>
              <a:t>name</a:t>
            </a:r>
          </a:p>
          <a:p>
            <a:pPr algn="l">
              <a:defRPr sz="1400">
                <a:solidFill>
                  <a:srgbClr val="0000BE"/>
                </a:solidFill>
              </a:defRPr>
            </a:pPr>
            <a:r>
              <a:t>task_name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  <a:p>
            <a:pPr algn="l">
              <a:defRPr sz="1400"/>
            </a:pPr>
          </a:p>
        </p:txBody>
      </p:sp>
      <p:sp>
        <p:nvSpPr>
          <p:cNvPr id="137" name="Shape 137"/>
          <p:cNvSpPr/>
          <p:nvPr/>
        </p:nvSpPr>
        <p:spPr>
          <a:xfrm>
            <a:off x="7549654" y="3136900"/>
            <a:ext cx="127000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8246914" y="248470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7007164" y="3759200"/>
            <a:ext cx="53355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5323496" y="2543772"/>
            <a:ext cx="166156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5362320" y="927099"/>
            <a:ext cx="1625956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model_id</a:t>
            </a:r>
          </a:p>
          <a:p>
            <a:pPr algn="l">
              <a:defRPr sz="1400">
                <a:solidFill>
                  <a:srgbClr val="0000C6"/>
                </a:solidFill>
              </a:defRPr>
            </a:pPr>
            <a:r>
              <a:t>model_type_name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>
                <a:solidFill>
                  <a:srgbClr val="0000CE"/>
                </a:solidFill>
              </a:defRPr>
            </a:pPr>
            <a:r>
              <a:t>doc_type_name</a:t>
            </a:r>
          </a:p>
          <a:p>
            <a:pPr algn="l">
              <a:defRPr sz="1400"/>
            </a:pPr>
            <a:r>
              <a:t>is_model_used_</a:t>
            </a:r>
          </a:p>
          <a:p>
            <a:pPr algn="l">
              <a:defRPr sz="1400"/>
            </a:pPr>
            <a:r>
              <a:t>for_prediction</a:t>
            </a:r>
          </a:p>
          <a:p>
            <a:pPr algn="l">
              <a:defRPr sz="1400"/>
            </a:pPr>
            <a:r>
              <a:t>la_trained_</a:t>
            </a:r>
          </a:p>
          <a:p>
            <a:pPr algn="l">
              <a:defRPr sz="1400"/>
            </a:pPr>
            <a:r>
              <a:t>model_path</a:t>
            </a:r>
          </a:p>
          <a:p>
            <a:pPr algn="l">
              <a:defRPr sz="1400"/>
            </a:pPr>
            <a:r>
              <a:t>model_metrics</a:t>
            </a:r>
          </a:p>
        </p:txBody>
      </p:sp>
      <p:sp>
        <p:nvSpPr>
          <p:cNvPr id="142" name="Shape 142"/>
          <p:cNvSpPr/>
          <p:nvPr/>
        </p:nvSpPr>
        <p:spPr>
          <a:xfrm>
            <a:off x="2355875" y="215900"/>
            <a:ext cx="12577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client_task</a:t>
            </a:r>
          </a:p>
          <a:p>
            <a:pPr>
              <a:defRPr sz="1800"/>
            </a:pPr>
            <a:r>
              <a:t>_doc_type</a:t>
            </a:r>
          </a:p>
        </p:txBody>
      </p:sp>
      <p:sp>
        <p:nvSpPr>
          <p:cNvPr id="143" name="Shape 143"/>
          <p:cNvSpPr/>
          <p:nvPr/>
        </p:nvSpPr>
        <p:spPr>
          <a:xfrm>
            <a:off x="2331541" y="-61417"/>
            <a:ext cx="143837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client_task_id</a:t>
            </a:r>
          </a:p>
          <a:p>
            <a:pPr algn="l">
              <a:defRPr sz="1400" u="sng">
                <a:solidFill>
                  <a:srgbClr val="4E5AF5"/>
                </a:solidFill>
              </a:defRPr>
            </a:pPr>
            <a:r>
              <a:t>client_name</a:t>
            </a:r>
          </a:p>
          <a:p>
            <a:pPr algn="l">
              <a:defRPr sz="1400" u="sng">
                <a:solidFill>
                  <a:srgbClr val="0000EA"/>
                </a:solidFill>
              </a:defRPr>
            </a:pPr>
            <a:r>
              <a:t>task_name</a:t>
            </a:r>
          </a:p>
          <a:p>
            <a:pPr algn="l">
              <a:defRPr sz="1400" u="sng">
                <a:solidFill>
                  <a:srgbClr val="0000EA"/>
                </a:solidFill>
              </a:defRPr>
            </a:pPr>
            <a:r>
              <a:t>doc_type_name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2259729" y="869949"/>
            <a:ext cx="145005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2870263" y="2473919"/>
            <a:ext cx="1" cy="29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3704548" y="1481436"/>
            <a:ext cx="379986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2471597" y="4592786"/>
            <a:ext cx="1438378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training_data_id</a:t>
            </a:r>
          </a:p>
          <a:p>
            <a:pPr algn="l">
              <a:defRPr sz="1400"/>
            </a:pPr>
            <a:r>
              <a:rPr>
                <a:solidFill>
                  <a:srgbClr val="1A28D2"/>
                </a:solidFill>
              </a:rPr>
              <a:t>client_name</a:t>
            </a:r>
            <a:r>
              <a:t> </a:t>
            </a:r>
          </a:p>
          <a:p>
            <a:pPr algn="l">
              <a:defRPr sz="1400"/>
            </a:pPr>
            <a:r>
              <a:rPr>
                <a:solidFill>
                  <a:srgbClr val="1A28D2"/>
                </a:solidFill>
              </a:rPr>
              <a:t>task_name</a:t>
            </a:r>
          </a:p>
          <a:p>
            <a:pPr algn="l">
              <a:defRPr sz="1400">
                <a:solidFill>
                  <a:srgbClr val="0000C8"/>
                </a:solidFill>
              </a:defRPr>
            </a:pPr>
            <a:r>
              <a:t>doc_type_name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detail</a:t>
            </a:r>
          </a:p>
        </p:txBody>
      </p:sp>
      <p:sp>
        <p:nvSpPr>
          <p:cNvPr id="148" name="Shape 148"/>
          <p:cNvSpPr/>
          <p:nvPr/>
        </p:nvSpPr>
        <p:spPr>
          <a:xfrm>
            <a:off x="2335929" y="6178376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5342546" y="6448872"/>
            <a:ext cx="206643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5381240" y="4281300"/>
            <a:ext cx="1971600" cy="420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 u="sng"/>
            </a:pPr>
            <a:r>
              <a:t>training_process_id</a:t>
            </a:r>
          </a:p>
          <a:p>
            <a:pPr algn="l">
              <a:defRPr sz="1400">
                <a:solidFill>
                  <a:srgbClr val="0000CA"/>
                </a:solidFill>
              </a:defRPr>
            </a:pPr>
            <a:r>
              <a:t>model_id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  <a:p>
            <a:pPr algn="l">
              <a:defRPr sz="1400"/>
            </a:pPr>
            <a:r>
              <a:t>status</a:t>
            </a:r>
          </a:p>
          <a:p>
            <a:pPr algn="l">
              <a:defRPr sz="1400"/>
            </a:pPr>
            <a:r>
              <a:t>trained_model_path</a:t>
            </a:r>
          </a:p>
          <a:p>
            <a:pPr algn="l">
              <a:defRPr sz="1400"/>
            </a:pPr>
            <a:r>
              <a:t>trained_model_metrics</a:t>
            </a:r>
          </a:p>
          <a:p>
            <a:pPr algn="l">
              <a:defRPr sz="1400"/>
            </a:pPr>
            <a:r>
              <a:t>detail?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6154280" y="5668317"/>
            <a:ext cx="1" cy="461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 flipV="1">
            <a:off x="1629383" y="1624926"/>
            <a:ext cx="1" cy="523394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1599569" y="1631863"/>
            <a:ext cx="66065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1612900" y="6859736"/>
            <a:ext cx="74935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8836983" y="63481"/>
            <a:ext cx="5591226" cy="7391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/>
            </a:pPr>
          </a:p>
          <a:p>
            <a:pPr algn="l">
              <a:defRPr sz="1200"/>
            </a:pPr>
            <a:r>
              <a:t>1. System setup  </a:t>
            </a:r>
          </a:p>
          <a:p>
            <a:pPr algn="l">
              <a:defRPr sz="1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task</a:t>
            </a:r>
            <a:r>
              <a:t>: NER, Classification</a:t>
            </a:r>
          </a:p>
          <a:p>
            <a:pPr algn="l">
              <a:defRPr sz="12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model_type</a:t>
            </a:r>
            <a:r>
              <a:t>: xgboost classifier, </a:t>
            </a:r>
          </a:p>
          <a:p>
            <a:pPr algn="l">
              <a:defRPr sz="1200"/>
            </a:pPr>
            <a:r>
              <a:t>SVM classifier, BERT NER…</a:t>
            </a:r>
          </a:p>
          <a:p>
            <a:pPr algn="l">
              <a:defRPr sz="1200"/>
            </a:pPr>
          </a:p>
          <a:p>
            <a:pPr algn="l">
              <a:defRPr sz="1200"/>
            </a:pPr>
            <a:r>
              <a:t>2. Client register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client: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SFE, QMA…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doc_type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SWIFT599, Email…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client_task_doc_type: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mapping client with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task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insert models used for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DE0000"/>
                </a:solidFill>
                <a:latin typeface="+mn-lt"/>
                <a:ea typeface="+mn-ea"/>
                <a:cs typeface="+mn-cs"/>
                <a:sym typeface="Helvetica Light"/>
              </a:rPr>
              <a:t>prediction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process triggered by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registered client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sz="1200"/>
            </a:pPr>
            <a:r>
              <a:t>3</a:t>
            </a:r>
            <a:r>
              <a:t>. Training data collection </a:t>
            </a:r>
          </a:p>
          <a:p>
            <a:pPr algn="l">
              <a:defRPr sz="1200"/>
            </a:pPr>
            <a:r>
              <a:t>(Index API/Serv)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training_data: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indexing</a:t>
            </a:r>
            <a: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data input by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for the specific task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4. Model training (Training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a.Start training all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based on client, task and doc_type(status in progress)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and insert a </a:t>
            </a:r>
            <a:r>
              <a:t>training_process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data create a training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process for model pending for train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b. Upload model to artifactory when training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finished.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c. Update model path, metrics and status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(completed) in </a:t>
            </a:r>
            <a:r>
              <a:t>training_process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d. Update modelpath, metrics and status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(completed) in </a:t>
            </a:r>
            <a:r>
              <a:t>training_process. </a:t>
            </a: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If the current metrics better than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.model_metrics, update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.model_path and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.model_metrics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5. Model selection (Model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Get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info by specific client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sz="1200"/>
            </a:pPr>
            <a:r>
              <a:t>Client select one of the model as the model</a:t>
            </a:r>
          </a:p>
          <a:p>
            <a:pPr algn="l">
              <a:defRPr sz="1200"/>
            </a:pPr>
            <a:r>
              <a:t>used for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prediction</a:t>
            </a:r>
            <a:r>
              <a:t> under a specific task </a:t>
            </a:r>
          </a:p>
          <a:p>
            <a:pPr algn="l">
              <a:defRPr sz="1200"/>
            </a:pPr>
          </a:p>
          <a:p>
            <a:pPr algn="l"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6. Prediction (Prediction API/Serv)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211666" indent="-211666" algn="l">
              <a:buSzPct val="100000"/>
              <a:buAutoNum type="arabicPeriod" startAt="1"/>
              <a:defRPr b="1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Load selected </a:t>
            </a:r>
            <a:r>
              <a:t>model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info by specific client and</a:t>
            </a:r>
            <a:r>
              <a:t> task  to  </a:t>
            </a:r>
          </a:p>
        </p:txBody>
      </p:sp>
      <p:sp>
        <p:nvSpPr>
          <p:cNvPr id="156" name="Shape 156"/>
          <p:cNvSpPr/>
          <p:nvPr/>
        </p:nvSpPr>
        <p:spPr>
          <a:xfrm>
            <a:off x="72725" y="2485851"/>
            <a:ext cx="1488052" cy="20658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71855" y="2800523"/>
            <a:ext cx="150075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398421" y="2431008"/>
            <a:ext cx="10671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doc_type</a:t>
            </a:r>
          </a:p>
        </p:txBody>
      </p:sp>
      <p:sp>
        <p:nvSpPr>
          <p:cNvPr id="159" name="Shape 159"/>
          <p:cNvSpPr/>
          <p:nvPr/>
        </p:nvSpPr>
        <p:spPr>
          <a:xfrm>
            <a:off x="111563" y="1562099"/>
            <a:ext cx="1438377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</a:p>
          <a:p>
            <a:pPr algn="l">
              <a:defRPr sz="1400"/>
            </a:pPr>
            <a:r>
              <a:t>doc_type_id</a:t>
            </a:r>
          </a:p>
          <a:p>
            <a:pPr algn="l">
              <a:defRPr sz="1400" u="sng"/>
            </a:pPr>
            <a:r>
              <a:t>doc_type_name</a:t>
            </a:r>
          </a:p>
          <a:p>
            <a:pPr algn="l">
              <a:defRPr sz="1400">
                <a:solidFill>
                  <a:srgbClr val="0000CB"/>
                </a:solidFill>
              </a:defRPr>
            </a:pPr>
            <a:r>
              <a:t>client_name</a:t>
            </a:r>
          </a:p>
          <a:p>
            <a:pPr algn="l">
              <a:defRPr sz="1400"/>
            </a:pPr>
            <a:r>
              <a:t>description</a:t>
            </a:r>
          </a:p>
          <a:p>
            <a:pPr algn="l">
              <a:defRPr sz="1400"/>
            </a:pPr>
            <a:r>
              <a:t>created_date</a:t>
            </a:r>
          </a:p>
          <a:p>
            <a:pPr algn="l">
              <a:defRPr sz="1400"/>
            </a:pPr>
            <a:r>
              <a:t>updated_date</a:t>
            </a:r>
          </a:p>
          <a:p>
            <a:pPr algn="l">
              <a:defRPr sz="1400"/>
            </a:pPr>
            <a:r>
              <a:t>is_deleted</a:t>
            </a:r>
          </a:p>
        </p:txBody>
      </p:sp>
      <p:sp>
        <p:nvSpPr>
          <p:cNvPr id="160" name="Shape 160"/>
          <p:cNvSpPr/>
          <p:nvPr/>
        </p:nvSpPr>
        <p:spPr>
          <a:xfrm>
            <a:off x="1562010" y="3759199"/>
            <a:ext cx="6606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808689" y="1454150"/>
            <a:ext cx="1448182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 flipH="1">
            <a:off x="822230" y="1438127"/>
            <a:ext cx="1" cy="1062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709349" y="5005536"/>
            <a:ext cx="462701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 flipV="1">
            <a:off x="720812" y="4550717"/>
            <a:ext cx="1" cy="461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