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ECB"/>
          </a:solidFill>
        </a:fill>
      </a:tcStyle>
    </a:wholeTbl>
    <a:band2H>
      <a:tcTxStyle b="def" i="def"/>
      <a:tcStyle>
        <a:tcBdr/>
        <a:fill>
          <a:solidFill>
            <a:srgbClr val="EB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CCA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1"/>
          </a:solidFill>
        </a:fill>
      </a:tcStyle>
    </a:wholeTbl>
    <a:band2H>
      <a:tcTxStyle b="def" i="def"/>
      <a:tcStyle>
        <a:tcBdr/>
        <a:fill>
          <a:solidFill>
            <a:srgbClr val="E6E7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17" name="Shape 17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18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50350" cy="69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Content(blu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38" name="Shape 38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39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02" y="0"/>
            <a:ext cx="9162001" cy="70119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C0C0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xfrm>
            <a:off x="179509" y="836712"/>
            <a:ext cx="8784978" cy="5615998"/>
          </a:xfrm>
          <a:prstGeom prst="rect">
            <a:avLst/>
          </a:prstGeom>
        </p:spPr>
        <p:txBody>
          <a:bodyPr/>
          <a:lstStyle>
            <a:lvl1pPr marL="254000" indent="-74000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▌"/>
              <a:defRPr sz="2000">
                <a:solidFill>
                  <a:srgbClr val="FFFFFF"/>
                </a:solidFill>
              </a:defRPr>
            </a:lvl1pPr>
            <a:lvl2pPr marL="386249" indent="-26249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●"/>
              <a:defRPr sz="2000">
                <a:solidFill>
                  <a:srgbClr val="FFFFFF"/>
                </a:solidFill>
              </a:defRPr>
            </a:lvl2pPr>
            <a:lvl3pPr marL="561427" indent="-93427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lvl3pPr>
            <a:lvl4pPr marL="631998" indent="-55997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–"/>
              <a:defRPr sz="2000">
                <a:solidFill>
                  <a:srgbClr val="FFFFFF"/>
                </a:solidFill>
              </a:defRPr>
            </a:lvl4pPr>
            <a:lvl5pPr marL="805665" indent="-553666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≫"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ad 1 line &amp; Content(blu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51" name="Shape 51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52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02" y="0"/>
            <a:ext cx="9162001" cy="70119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C0C0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178283" y="836612"/>
            <a:ext cx="8785227" cy="432000"/>
          </a:xfrm>
          <a:prstGeom prst="rect">
            <a:avLst/>
          </a:prstGeom>
          <a:solidFill>
            <a:srgbClr val="0057C8"/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body" idx="13"/>
          </p:nvPr>
        </p:nvSpPr>
        <p:spPr>
          <a:xfrm>
            <a:off x="179508" y="1414798"/>
            <a:ext cx="8784980" cy="5040002"/>
          </a:xfrm>
          <a:prstGeom prst="rect">
            <a:avLst/>
          </a:prstGeom>
        </p:spPr>
        <p:txBody>
          <a:bodyPr/>
          <a:lstStyle/>
          <a:p>
            <a:pPr marL="254000" indent="-74000">
              <a:lnSpc>
                <a:spcPct val="100000"/>
              </a:lnSpc>
              <a:buClr>
                <a:schemeClr val="accent6"/>
              </a:buClr>
              <a:buSzPct val="100000"/>
              <a:buFont typeface="Arial"/>
              <a:buChar char="▌"/>
              <a:defRPr sz="2000"/>
            </a:pP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ead 2 lines &amp; Content(blu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65" name="Shape 65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66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02" y="0"/>
            <a:ext cx="9162001" cy="70119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C0C0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179387" y="836612"/>
            <a:ext cx="8784001" cy="756000"/>
          </a:xfrm>
          <a:prstGeom prst="rect">
            <a:avLst/>
          </a:prstGeom>
          <a:solidFill>
            <a:srgbClr val="0057C8"/>
          </a:solidFill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body" idx="13"/>
          </p:nvPr>
        </p:nvSpPr>
        <p:spPr>
          <a:xfrm>
            <a:off x="179508" y="1738800"/>
            <a:ext cx="8784980" cy="4716001"/>
          </a:xfrm>
          <a:prstGeom prst="rect">
            <a:avLst/>
          </a:prstGeom>
        </p:spPr>
        <p:txBody>
          <a:bodyPr/>
          <a:lstStyle/>
          <a:p>
            <a:pPr marL="254000" indent="-74000">
              <a:lnSpc>
                <a:spcPct val="100000"/>
              </a:lnSpc>
              <a:buClr>
                <a:schemeClr val="accent6"/>
              </a:buClr>
              <a:buSzPct val="100000"/>
              <a:buFont typeface="Arial"/>
              <a:buChar char="▌"/>
              <a:defRPr sz="2000"/>
            </a:pP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(blu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79" name="Shape 79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80" name="image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002" y="0"/>
            <a:ext cx="9162001" cy="70119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C0C0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Shape 82"/>
          <p:cNvSpPr/>
          <p:nvPr>
            <p:ph type="body" sz="half" idx="1"/>
          </p:nvPr>
        </p:nvSpPr>
        <p:spPr>
          <a:xfrm>
            <a:off x="179509" y="836712"/>
            <a:ext cx="4248002" cy="5615998"/>
          </a:xfrm>
          <a:prstGeom prst="rect">
            <a:avLst/>
          </a:prstGeom>
        </p:spPr>
        <p:txBody>
          <a:bodyPr/>
          <a:lstStyle>
            <a:lvl1pPr marL="254000" indent="-74000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▌"/>
              <a:defRPr sz="2000">
                <a:solidFill>
                  <a:srgbClr val="FFFFFF"/>
                </a:solidFill>
              </a:defRPr>
            </a:lvl1pPr>
            <a:lvl2pPr marL="386249" indent="-26249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●"/>
              <a:defRPr sz="2000">
                <a:solidFill>
                  <a:srgbClr val="FFFFFF"/>
                </a:solidFill>
              </a:defRPr>
            </a:lvl2pPr>
            <a:lvl3pPr marL="561427" indent="-93427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•"/>
              <a:defRPr sz="2000">
                <a:solidFill>
                  <a:srgbClr val="FFFFFF"/>
                </a:solidFill>
              </a:defRPr>
            </a:lvl3pPr>
            <a:lvl4pPr marL="631998" indent="-55997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–"/>
              <a:defRPr sz="2000">
                <a:solidFill>
                  <a:srgbClr val="FFFFFF"/>
                </a:solidFill>
              </a:defRPr>
            </a:lvl4pPr>
            <a:lvl5pPr marL="805665" indent="-553666">
              <a:lnSpc>
                <a:spcPct val="100000"/>
              </a:lnSpc>
              <a:buClr>
                <a:srgbClr val="FFFFFF"/>
              </a:buClr>
              <a:buSzPct val="100000"/>
              <a:buFont typeface="Arial"/>
              <a:buChar char="≫"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83"/>
          <p:cNvSpPr/>
          <p:nvPr>
            <p:ph type="body" sz="half" idx="13"/>
          </p:nvPr>
        </p:nvSpPr>
        <p:spPr>
          <a:xfrm>
            <a:off x="4715512" y="836712"/>
            <a:ext cx="4248002" cy="5615998"/>
          </a:xfrm>
          <a:prstGeom prst="rect">
            <a:avLst/>
          </a:prstGeom>
        </p:spPr>
        <p:txBody>
          <a:bodyPr/>
          <a:lstStyle/>
          <a:p>
            <a:pPr marL="254000" indent="-74000">
              <a:lnSpc>
                <a:spcPct val="100000"/>
              </a:lnSpc>
              <a:buClr>
                <a:schemeClr val="accent6"/>
              </a:buClr>
              <a:buSzPct val="100000"/>
              <a:buFont typeface="Arial"/>
              <a:buChar char="▌"/>
              <a:defRPr sz="2000"/>
            </a:pP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(blue)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93" name="Shape 93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103" name="Shape 103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104" name="image1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title"/>
          </p:nvPr>
        </p:nvSpPr>
        <p:spPr>
          <a:xfrm>
            <a:off x="179387" y="3045072"/>
            <a:ext cx="8784001" cy="4672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179387" y="3852000"/>
            <a:ext cx="7200901" cy="126958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116" name="Shape 116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117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50350" cy="69532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49390"/>
            <a:ext cx="9143998" cy="30861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096856" y="6597839"/>
            <a:ext cx="1638589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© NEC Corporation 2017</a:t>
            </a:r>
          </a:p>
        </p:txBody>
      </p:sp>
      <p:sp>
        <p:nvSpPr>
          <p:cNvPr id="4" name="Shape 4"/>
          <p:cNvSpPr/>
          <p:nvPr/>
        </p:nvSpPr>
        <p:spPr>
          <a:xfrm>
            <a:off x="3621249" y="6597839"/>
            <a:ext cx="1882247" cy="231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NEC Group Internal Use Only</a:t>
            </a:r>
          </a:p>
        </p:txBody>
      </p:sp>
      <p:pic>
        <p:nvPicPr>
          <p:cNvPr id="5" name="image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1619670" y="430928"/>
            <a:ext cx="7344000" cy="405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619670" y="1116000"/>
            <a:ext cx="7344000" cy="511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68807" y="6597839"/>
            <a:ext cx="249429" cy="231099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595959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0" marR="0" indent="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542539" marR="0" indent="-27939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Pct val="100000"/>
        <a:buFontTx/>
        <a:buChar char="≫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2999739" marR="0" indent="-27939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Pct val="100000"/>
        <a:buFontTx/>
        <a:buChar char="≫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456940" marR="0" indent="-2794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Pct val="100000"/>
        <a:buFontTx/>
        <a:buChar char="≫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3914140" marR="0" indent="-27940" algn="l" defTabSz="914400" rtl="0" latinLnBrk="0">
        <a:lnSpc>
          <a:spcPct val="140000"/>
        </a:lnSpc>
        <a:spcBef>
          <a:spcPts val="500"/>
        </a:spcBef>
        <a:spcAft>
          <a:spcPts val="0"/>
        </a:spcAft>
        <a:buClrTx/>
        <a:buSzPct val="100000"/>
        <a:buFontTx/>
        <a:buChar char="≫"/>
        <a:tabLst/>
        <a:defRPr b="0" baseline="0" cap="none" i="0" spc="0" strike="noStrike" sz="2200" u="none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wordnet.princeton.edu/" TargetMode="External"/><Relationship Id="rId4" Type="http://schemas.openxmlformats.org/officeDocument/2006/relationships/hyperlink" Target="http://www.image-net.org/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Shape 129"/>
          <p:cNvSpPr/>
          <p:nvPr>
            <p:ph type="title"/>
          </p:nvPr>
        </p:nvSpPr>
        <p:spPr>
          <a:xfrm>
            <a:off x="179388" y="2420888"/>
            <a:ext cx="8783999" cy="1091425"/>
          </a:xfrm>
          <a:prstGeom prst="rect">
            <a:avLst/>
          </a:prstGeom>
        </p:spPr>
        <p:txBody>
          <a:bodyPr/>
          <a:lstStyle>
            <a:lvl1pPr defTabSz="896111">
              <a:defRPr sz="4000"/>
            </a:lvl1pPr>
          </a:lstStyle>
          <a:p>
            <a:pPr/>
            <a:r>
              <a:t>预训练 &amp; Elmo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107502" y="5949279"/>
            <a:ext cx="2808316" cy="765524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400"/>
              </a:spcBef>
              <a:defRPr sz="1200"/>
            </a:pPr>
          </a:p>
        </p:txBody>
      </p:sp>
      <p:sp>
        <p:nvSpPr>
          <p:cNvPr id="131" name="Shape 131"/>
          <p:cNvSpPr/>
          <p:nvPr/>
        </p:nvSpPr>
        <p:spPr>
          <a:xfrm>
            <a:off x="5152933" y="5723466"/>
            <a:ext cx="3883565" cy="9899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Shape 200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 : Pre-train</a:t>
            </a:r>
          </a:p>
        </p:txBody>
      </p:sp>
      <p:sp>
        <p:nvSpPr>
          <p:cNvPr id="201" name="Shape 201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203" name="Shape 203"/>
          <p:cNvSpPr/>
          <p:nvPr/>
        </p:nvSpPr>
        <p:spPr>
          <a:xfrm>
            <a:off x="-20320" y="4411981"/>
            <a:ext cx="9009568" cy="234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左端的前向双层LSTM代表正方向编码器，输入的是从左到右顺序的除了预测单词外 W_i 的上文Context-before；右端的逆向双层LSTM代表反方向编码器，输入的是从右到左的逆序的句子下文Context-after；每个编码器的深度都是两层LSTM叠加。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20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807749"/>
            <a:ext cx="8150397" cy="419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Shape 207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 : Pre-train</a:t>
            </a:r>
          </a:p>
        </p:txBody>
      </p:sp>
      <p:sp>
        <p:nvSpPr>
          <p:cNvPr id="208" name="Shape 208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210" name="Shape 210"/>
          <p:cNvSpPr/>
          <p:nvPr/>
        </p:nvSpPr>
        <p:spPr>
          <a:xfrm>
            <a:off x="-20320" y="4411981"/>
            <a:ext cx="9184639" cy="199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如果训练好这个网络后，输入一个新句子 Snew ，句子中每个单词都能得到对应的</a:t>
            </a:r>
            <a:r>
              <a:rPr b="1"/>
              <a:t>三个Embedding, </a:t>
            </a:r>
            <a:r>
              <a:t>ELMO的预训练过程不仅仅学会单词的Word Embedding，还学会了一个双层双向的LSTM网络结构，而这两者后面都有用。</a:t>
            </a: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2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807749"/>
            <a:ext cx="8150397" cy="419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Shape 214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ELMO: Downstream task</a:t>
            </a:r>
          </a:p>
        </p:txBody>
      </p:sp>
      <p:sp>
        <p:nvSpPr>
          <p:cNvPr id="215" name="Shape 215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217" name="Shape 217"/>
          <p:cNvSpPr/>
          <p:nvPr/>
        </p:nvSpPr>
        <p:spPr>
          <a:xfrm>
            <a:off x="49531" y="4234181"/>
            <a:ext cx="9087479" cy="2098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200"/>
            </a:pPr>
            <a:r>
              <a:t>比如我们的下游任务仍然是QA问题，此时对于问句X可以先</a:t>
            </a:r>
            <a:r>
              <a:rPr b="1"/>
              <a:t>将句子X作为预训练好的ELMO网络的输入</a:t>
            </a:r>
            <a:r>
              <a:t>，这样句子X中每个单词在</a:t>
            </a:r>
            <a:r>
              <a:rPr b="1"/>
              <a:t>ELMO网络中都能获得对应的三个Embedding</a:t>
            </a:r>
            <a:r>
              <a:t>，之后给予这三个Embedding中的每一个Embedding一个权重a，这个权重可以学习得来，根据各自权重累加求和，</a:t>
            </a:r>
            <a:r>
              <a:rPr b="1"/>
              <a:t>将三个Embedding整合成一个</a:t>
            </a:r>
            <a:r>
              <a:t>。然后将整合后的这个Embedding作为X句在自己任务的那个网络结构中对应单词的输入，</a:t>
            </a:r>
            <a:r>
              <a:rPr b="1"/>
              <a:t>以此作为补充的新特征给下游任务使用</a:t>
            </a:r>
            <a:r>
              <a:t>。对于上图所示下游任务QA中的回答句子Y来说也是如此处理。因为ELMO给下游提供的是每个单词的特征形式，所以这一类预训练的方法被称为“Feature-based Pre-Training”。</a:t>
            </a:r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807749"/>
            <a:ext cx="8150397" cy="419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Shape 221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ELMO: Downstream task</a:t>
            </a:r>
          </a:p>
        </p:txBody>
      </p:sp>
      <p:sp>
        <p:nvSpPr>
          <p:cNvPr id="222" name="Shape 222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1936"/>
            <a:ext cx="9144000" cy="473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</a:t>
            </a:r>
          </a:p>
        </p:txBody>
      </p:sp>
      <p:sp>
        <p:nvSpPr>
          <p:cNvPr id="228" name="Shape 228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230" name="Shape 230"/>
          <p:cNvSpPr/>
          <p:nvPr/>
        </p:nvSpPr>
        <p:spPr>
          <a:xfrm>
            <a:off x="49531" y="4234181"/>
            <a:ext cx="8986424" cy="145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200"/>
            </a:pPr>
            <a:r>
              <a:t>使用ELMO，根据上下文动态调整后的embedding不仅能够找出对应的“演出”的相同语义的句子，而且还可以保证找出的句子中的play对应的词性也是相同的，第一层LSTM编码了很多句法信息，这在这里起到了重要作用。</a:t>
            </a:r>
          </a:p>
        </p:txBody>
      </p:sp>
      <p:pic>
        <p:nvPicPr>
          <p:cNvPr id="23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927756"/>
            <a:ext cx="8037394" cy="4099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Shape 234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</a:t>
            </a:r>
          </a:p>
        </p:txBody>
      </p:sp>
      <p:sp>
        <p:nvSpPr>
          <p:cNvPr id="235" name="Shape 235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23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02692"/>
            <a:ext cx="9144000" cy="5052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42900" y="737592"/>
            <a:ext cx="9144000" cy="5052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628" y="902692"/>
            <a:ext cx="9144001" cy="5052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>
            <p:ph type="title"/>
          </p:nvPr>
        </p:nvSpPr>
        <p:spPr>
          <a:xfrm>
            <a:off x="179513" y="115200"/>
            <a:ext cx="8783999" cy="468001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Syllabus</a:t>
            </a:r>
          </a:p>
        </p:txBody>
      </p:sp>
      <p:sp>
        <p:nvSpPr>
          <p:cNvPr id="135" name="Shape 135"/>
          <p:cNvSpPr/>
          <p:nvPr/>
        </p:nvSpPr>
        <p:spPr>
          <a:xfrm>
            <a:off x="135387" y="3717030"/>
            <a:ext cx="5756453" cy="1185538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67952" y="1196750"/>
            <a:ext cx="4850267" cy="401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预训练在图像领域的应用</a:t>
            </a: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  <a:r>
              <a:t>ELMO：基于上下文的word-embedding</a:t>
            </a: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Shape 140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18500">
              <a:defRPr sz="1602"/>
            </a:lvl1pPr>
          </a:lstStyle>
          <a:p>
            <a:pPr/>
            <a:r>
              <a:t>预训练在图像领域的应用 </a:t>
            </a:r>
          </a:p>
        </p:txBody>
      </p:sp>
      <p:sp>
        <p:nvSpPr>
          <p:cNvPr id="141" name="Shape 141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" y="1315436"/>
            <a:ext cx="9144000" cy="3922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-29947" y="4970781"/>
            <a:ext cx="9184639" cy="1993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对于图像来说一般是CNN的多层叠加网络结构，可以先用某个训练集合比如训练集合A或者训练集合B对这个网络进行预先训练，在A任务上或者B任务上学会网络参数，然后存起来以备后用。</a:t>
            </a: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144" name="Shape 144"/>
          <p:cNvSpPr/>
          <p:nvPr/>
        </p:nvSpPr>
        <p:spPr>
          <a:xfrm>
            <a:off x="-512317" y="1183530"/>
            <a:ext cx="4631434" cy="18239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5" name="Shape 145"/>
          <p:cNvSpPr/>
          <p:nvPr/>
        </p:nvSpPr>
        <p:spPr>
          <a:xfrm>
            <a:off x="-791717" y="1183530"/>
            <a:ext cx="4945312" cy="1195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6" name="Shape 146"/>
          <p:cNvSpPr/>
          <p:nvPr/>
        </p:nvSpPr>
        <p:spPr>
          <a:xfrm>
            <a:off x="-962720" y="1081930"/>
            <a:ext cx="5287319" cy="1195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4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400" y="1315436"/>
            <a:ext cx="9144000" cy="392232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1460500" y="1146224"/>
            <a:ext cx="12700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772169" y="1027509"/>
            <a:ext cx="3862042" cy="19463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0" name="Shape 150"/>
          <p:cNvSpPr/>
          <p:nvPr/>
        </p:nvSpPr>
        <p:spPr>
          <a:xfrm>
            <a:off x="2068190" y="2514600"/>
            <a:ext cx="1270001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 </a:t>
            </a:r>
          </a:p>
        </p:txBody>
      </p:sp>
      <p:sp>
        <p:nvSpPr>
          <p:cNvPr id="151" name="Shape 151"/>
          <p:cNvSpPr/>
          <p:nvPr/>
        </p:nvSpPr>
        <p:spPr>
          <a:xfrm>
            <a:off x="4483616" y="1525319"/>
            <a:ext cx="176768" cy="3086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 </a:t>
            </a:r>
          </a:p>
        </p:txBody>
      </p:sp>
      <p:sp>
        <p:nvSpPr>
          <p:cNvPr id="152" name="Shape 152"/>
          <p:cNvSpPr/>
          <p:nvPr/>
        </p:nvSpPr>
        <p:spPr>
          <a:xfrm>
            <a:off x="4610616" y="802679"/>
            <a:ext cx="176768" cy="1068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 </a:t>
            </a:r>
          </a:p>
        </p:txBody>
      </p:sp>
      <p:sp>
        <p:nvSpPr>
          <p:cNvPr id="153" name="Shape 153"/>
          <p:cNvSpPr/>
          <p:nvPr/>
        </p:nvSpPr>
        <p:spPr>
          <a:xfrm>
            <a:off x="4747666" y="701079"/>
            <a:ext cx="419507" cy="1068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 </a:t>
            </a:r>
          </a:p>
        </p:txBody>
      </p:sp>
      <p:sp>
        <p:nvSpPr>
          <p:cNvPr id="154" name="Shape 154"/>
          <p:cNvSpPr/>
          <p:nvPr/>
        </p:nvSpPr>
        <p:spPr>
          <a:xfrm>
            <a:off x="4489247" y="701079"/>
            <a:ext cx="419506" cy="10680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18500">
              <a:defRPr sz="1602"/>
            </a:lvl1pPr>
          </a:lstStyle>
          <a:p>
            <a:pPr/>
            <a:r>
              <a:t>预训练在图像领域的应用 </a:t>
            </a:r>
          </a:p>
        </p:txBody>
      </p:sp>
      <p:sp>
        <p:nvSpPr>
          <p:cNvPr id="158" name="Shape 158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-20320" y="4018281"/>
            <a:ext cx="9184639" cy="2120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假设我们面临第三个任务C，网络结构采取相同的网络结构，在比较浅的几层CNN结构，网络参数初始化的时候可以加载A任务或者B任务学习好的参数，其它CNN高层参数仍然随机初始化。之后我们用C任务的训练数据来训练网络.</a:t>
            </a: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16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" y="731236"/>
            <a:ext cx="9144000" cy="392232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1535707" y="913209"/>
            <a:ext cx="1115766" cy="19463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-1287463" y="855612"/>
            <a:ext cx="5189836" cy="15180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3" name="Shape 163"/>
          <p:cNvSpPr/>
          <p:nvPr/>
        </p:nvSpPr>
        <p:spPr>
          <a:xfrm>
            <a:off x="3937000" y="27940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4" name="Shape 164"/>
          <p:cNvSpPr/>
          <p:nvPr/>
        </p:nvSpPr>
        <p:spPr>
          <a:xfrm>
            <a:off x="3178072" y="873895"/>
            <a:ext cx="1270001" cy="3086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Shape 167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18500">
              <a:defRPr sz="1602"/>
            </a:lvl1pPr>
          </a:lstStyle>
          <a:p>
            <a:pPr/>
            <a:r>
              <a:t>预训练在图像领域的应用 </a:t>
            </a:r>
          </a:p>
        </p:txBody>
      </p:sp>
      <p:sp>
        <p:nvSpPr>
          <p:cNvPr id="168" name="Shape 168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-20320" y="4411981"/>
            <a:ext cx="9184639" cy="2849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rPr b="1"/>
              <a:t>Frozen</a:t>
            </a:r>
            <a:r>
              <a:t>:  浅层加载的参数在训练C任务过程中不动</a:t>
            </a:r>
          </a:p>
          <a:p>
            <a:pPr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rPr b="1"/>
              <a:t>Fine-Tuning:  </a:t>
            </a:r>
            <a:r>
              <a:t>底层网络参数尽管被初始化了，在C任务训练过程中仍然随着训练的进程不断改变，更好地把参数进行调整使得更适应当前的C任务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00" y="1226536"/>
            <a:ext cx="9144000" cy="3922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Shape 173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18500">
              <a:defRPr sz="1602"/>
            </a:lvl1pPr>
          </a:lstStyle>
          <a:p>
            <a:pPr/>
            <a:r>
              <a:t>为什么预训练可行</a:t>
            </a:r>
          </a:p>
        </p:txBody>
      </p:sp>
      <p:sp>
        <p:nvSpPr>
          <p:cNvPr id="174" name="Shape 174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27602"/>
            <a:ext cx="9144000" cy="400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Shape 179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ImageNet</a:t>
            </a:r>
          </a:p>
        </p:txBody>
      </p:sp>
      <p:sp>
        <p:nvSpPr>
          <p:cNvPr id="180" name="Shape 180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18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" y="655083"/>
            <a:ext cx="9144000" cy="443023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>
            <a:hlinkClick r:id="rId3" invalidUrl="" action="" tgtFrame="" tooltip="" history="1" highlightClick="0" endSnd="0"/>
          </p:cNvPr>
          <p:cNvSpPr/>
          <p:nvPr/>
        </p:nvSpPr>
        <p:spPr>
          <a:xfrm>
            <a:off x="-20320" y="4411981"/>
            <a:ext cx="9184639" cy="2405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 sz="1200"/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ImageNet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http://www.image-net.org/</a:t>
            </a:r>
            <a:r>
              <a:t> 是图像领域里有超多事先标注好训练数据的数据集合</a:t>
            </a:r>
          </a:p>
          <a:p>
            <a:pPr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14312" indent="-214312">
              <a:buSzPct val="100000"/>
              <a:buFont typeface="Arial"/>
              <a:buChar char="•"/>
              <a:defRPr sz="1600">
                <a:latin typeface="+mj-lt"/>
                <a:ea typeface="+mj-ea"/>
                <a:cs typeface="+mj-cs"/>
                <a:sym typeface="Arial"/>
              </a:defRPr>
            </a:pPr>
            <a:r>
              <a:rPr sz="1200"/>
              <a:t>ImageNet有1000类图像数据始于2009年，当时李飞飞教授等在CVPR2009上发表了一篇名为《ImageNet: A Large-Scale Hierarchical Image Database》的论文，之后就是基于ImageNet数据集的7届ImageNet挑战赛. ImageNet是根据</a:t>
            </a:r>
            <a:r>
              <a: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WordNet</a:t>
            </a:r>
            <a:r>
              <a:rPr sz="1200"/>
              <a:t>层次结构组织的图像数据集</a:t>
            </a:r>
            <a:r>
              <a:t>。</a:t>
            </a: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18500">
              <a:defRPr sz="1602"/>
            </a:lvl1pPr>
          </a:lstStyle>
          <a:p>
            <a:pPr/>
            <a:r>
              <a:t>预训练对应NLP</a:t>
            </a:r>
          </a:p>
        </p:txBody>
      </p:sp>
      <p:sp>
        <p:nvSpPr>
          <p:cNvPr id="187" name="Shape 187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189" name="Shape 189"/>
          <p:cNvSpPr/>
          <p:nvPr/>
        </p:nvSpPr>
        <p:spPr>
          <a:xfrm>
            <a:off x="55087" y="4030981"/>
            <a:ext cx="9079070" cy="1988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词作为NLP的基本要素，比像素的抽象程度更高，已经加入了人类数万年进化而来的抽象经验。所以之前的NLP预训练工作主要集中于对词的表示。</a:t>
            </a:r>
          </a:p>
          <a:p>
            <a:pPr>
              <a:defRPr b="1" sz="1600"/>
            </a:pPr>
          </a:p>
        </p:txBody>
      </p:sp>
      <p:pic>
        <p:nvPicPr>
          <p:cNvPr id="1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894976"/>
            <a:ext cx="6348346" cy="3518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168807" y="6597839"/>
            <a:ext cx="176764" cy="2310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Shape 193"/>
          <p:cNvSpPr/>
          <p:nvPr>
            <p:ph type="title"/>
          </p:nvPr>
        </p:nvSpPr>
        <p:spPr>
          <a:xfrm>
            <a:off x="179513" y="115199"/>
            <a:ext cx="8783999" cy="468003"/>
          </a:xfrm>
          <a:prstGeom prst="rect">
            <a:avLst/>
          </a:prstGeom>
        </p:spPr>
        <p:txBody>
          <a:bodyPr/>
          <a:lstStyle>
            <a:lvl1pPr defTabSz="694944">
              <a:defRPr sz="1800"/>
            </a:lvl1pPr>
          </a:lstStyle>
          <a:p>
            <a:pPr/>
            <a:r>
              <a:t>ELMO : Pre-train</a:t>
            </a:r>
          </a:p>
        </p:txBody>
      </p:sp>
      <p:sp>
        <p:nvSpPr>
          <p:cNvPr id="194" name="Shape 194"/>
          <p:cNvSpPr/>
          <p:nvPr/>
        </p:nvSpPr>
        <p:spPr>
          <a:xfrm>
            <a:off x="824796" y="6597839"/>
            <a:ext cx="8150398" cy="2311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-20320" y="4411981"/>
            <a:ext cx="127001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sp>
        <p:nvSpPr>
          <p:cNvPr id="196" name="Shape 196"/>
          <p:cNvSpPr/>
          <p:nvPr/>
        </p:nvSpPr>
        <p:spPr>
          <a:xfrm>
            <a:off x="-20320" y="4411981"/>
            <a:ext cx="9184639" cy="217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</a:p>
          <a:p>
            <a:pPr>
              <a:defRPr b="1"/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  <a:r>
              <a:t>Deep and Contextualised: 网络结构采用了双层双向LSTM，目前</a:t>
            </a:r>
            <a:r>
              <a:rPr b="1"/>
              <a:t>语言模型</a:t>
            </a:r>
            <a:r>
              <a:t>训练的任务目标是</a:t>
            </a:r>
            <a:r>
              <a:rPr b="1"/>
              <a:t>根据单词 W_i 的上下文去正确预测单词 W_i</a:t>
            </a:r>
            <a:r>
              <a:t> ， W_i 之前的单词序列Context-before称为上文，之后的单词序列Context-after称为下文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sz="1600">
                <a:latin typeface="+mj-lt"/>
                <a:ea typeface="+mj-ea"/>
                <a:cs typeface="+mj-cs"/>
                <a:sym typeface="Arial"/>
              </a:defRPr>
            </a:pPr>
          </a:p>
          <a:p>
            <a:pPr>
              <a:defRPr b="1" sz="1600"/>
            </a:pPr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0" y="807749"/>
            <a:ext cx="8150397" cy="419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C_standard4_3">
  <a:themeElements>
    <a:clrScheme name="NEC_standard4_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0000FF"/>
      </a:hlink>
      <a:folHlink>
        <a:srgbClr val="FF00FF"/>
      </a:folHlink>
    </a:clrScheme>
    <a:fontScheme name="NEC_standard4_3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NEC_standard4_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C_standard4_3">
  <a:themeElements>
    <a:clrScheme name="NEC_standard4_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0000FF"/>
      </a:hlink>
      <a:folHlink>
        <a:srgbClr val="FF00FF"/>
      </a:folHlink>
    </a:clrScheme>
    <a:fontScheme name="NEC_standard4_3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NEC_standard4_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