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NAME:MOHAMED FAYAS.M</a:t>
            </a:r>
            <a:endParaRPr lang="en-US" sz="2400" dirty="0"/>
          </a:p>
          <a:p>
            <a:r>
              <a:rPr lang="en-US" sz="2400" dirty="0"/>
              <a:t>REGISTER </a:t>
            </a:r>
            <a:r>
              <a:rPr lang="en-US" sz="2400" dirty="0" smtClean="0"/>
              <a:t>NO:122203408</a:t>
            </a:r>
          </a:p>
          <a:p>
            <a:r>
              <a:rPr lang="en-US" sz="2400"/>
              <a:t>35B3749D47EA9C8AD5C46163B79E8090</a:t>
            </a:r>
            <a:endParaRPr lang="en-US" sz="2400" dirty="0"/>
          </a:p>
          <a:p>
            <a:r>
              <a:rPr lang="en-US" sz="2400" dirty="0" smtClean="0"/>
              <a:t>DEPARTMENT: B.com(CS)</a:t>
            </a:r>
            <a:endParaRPr lang="en-US" sz="2400" dirty="0"/>
          </a:p>
          <a:p>
            <a:r>
              <a:rPr lang="en-US" sz="2400" dirty="0" smtClean="0"/>
              <a:t>COLLEGE:ST. Thomas college of arts &amp;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title"/>
          </p:nvPr>
        </p:nvSpPr>
        <p:spPr/>
        <p:txBody>
          <a:bodyPr/>
          <a:lstStyle/>
          <a:p>
            <a:r>
              <a:rPr lang="en-GB" dirty="0" smtClean="0"/>
              <a:t>MODELLING</a:t>
            </a:r>
            <a:endParaRPr lang="en-IN" dirty="0"/>
          </a:p>
        </p:txBody>
      </p:sp>
      <p:sp>
        <p:nvSpPr>
          <p:cNvPr id="3" name="Text Placeholder 2"/>
          <p:cNvSpPr>
            <a:spLocks noGrp="1"/>
          </p:cNvSpPr>
          <p:nvPr>
            <p:ph type="body" idx="1"/>
          </p:nvPr>
        </p:nvSpPr>
        <p:spPr>
          <a:xfrm>
            <a:off x="228600" y="1156951"/>
            <a:ext cx="10972800" cy="5539978"/>
          </a:xfrm>
        </p:spPr>
        <p:txBody>
          <a:bodyPr/>
          <a:lstStyle/>
          <a:p>
            <a:r>
              <a:rPr lang="en-GB" sz="2400" b="1" i="1" dirty="0" smtClean="0">
                <a:latin typeface="Bell MT" panose="02020503060305020303" pitchFamily="18" charset="0"/>
              </a:rPr>
              <a:t>In </a:t>
            </a:r>
            <a:r>
              <a:rPr lang="en-GB" sz="2400" b="1" i="1" dirty="0">
                <a:latin typeface="Bell MT" panose="02020503060305020303" pitchFamily="18" charset="0"/>
              </a:rPr>
              <a:t>the "Salary and compensation analysis Through excel Data </a:t>
            </a:r>
            <a:r>
              <a:rPr lang="en-GB" sz="2400" b="1" i="1" dirty="0" err="1">
                <a:latin typeface="Bell MT" panose="02020503060305020303" pitchFamily="18" charset="0"/>
              </a:rPr>
              <a:t>modeling</a:t>
            </a:r>
            <a:r>
              <a:rPr lang="en-GB" sz="2400" b="1" i="1" dirty="0">
                <a:latin typeface="Bell MT" panose="02020503060305020303" pitchFamily="18" charset="0"/>
              </a:rPr>
              <a:t>" project, the modelling phase involves setting up the Excel workbook with various tools and techniques to analyse and visualize the data </a:t>
            </a:r>
            <a:r>
              <a:rPr lang="en-GB" sz="2400" b="1" i="1" dirty="0" err="1">
                <a:latin typeface="Bell MT" panose="02020503060305020303" pitchFamily="18" charset="0"/>
              </a:rPr>
              <a:t>effectively.Here's</a:t>
            </a:r>
            <a:r>
              <a:rPr lang="en-GB" sz="2400" b="1" i="1" dirty="0">
                <a:latin typeface="Bell MT" panose="02020503060305020303" pitchFamily="18" charset="0"/>
              </a:rPr>
              <a:t> how each component will be used</a:t>
            </a:r>
            <a:r>
              <a:rPr lang="en-GB" sz="2400" b="1" i="1" dirty="0" smtClean="0">
                <a:latin typeface="Bell MT" panose="02020503060305020303" pitchFamily="18" charset="0"/>
              </a:rPr>
              <a:t>:</a:t>
            </a:r>
          </a:p>
          <a:p>
            <a:pPr marL="342900" indent="-342900">
              <a:buAutoNum type="arabicPeriod"/>
            </a:pPr>
            <a:r>
              <a:rPr lang="en-GB" sz="2400" b="1" i="1" dirty="0" smtClean="0">
                <a:latin typeface="Bell MT" panose="02020503060305020303" pitchFamily="18" charset="0"/>
              </a:rPr>
              <a:t>Data </a:t>
            </a:r>
            <a:r>
              <a:rPr lang="en-GB" sz="2400" b="1" i="1" dirty="0" err="1">
                <a:latin typeface="Bell MT" panose="02020503060305020303" pitchFamily="18" charset="0"/>
              </a:rPr>
              <a:t>FilteringPurpose</a:t>
            </a:r>
            <a:r>
              <a:rPr lang="en-GB" sz="2400" b="1" i="1" dirty="0">
                <a:latin typeface="Bell MT" panose="02020503060305020303" pitchFamily="18" charset="0"/>
              </a:rPr>
              <a:t>: To sort and refine the data to focus on specific criteria, such as department, date range, or individual employee pay </a:t>
            </a:r>
            <a:r>
              <a:rPr lang="en-GB" sz="2400" b="1" i="1" dirty="0" err="1">
                <a:latin typeface="Bell MT" panose="02020503060305020303" pitchFamily="18" charset="0"/>
              </a:rPr>
              <a:t>zone.Implementation</a:t>
            </a:r>
            <a:r>
              <a:rPr lang="en-GB" sz="2400" b="1" i="1" dirty="0">
                <a:latin typeface="Bell MT" panose="02020503060305020303" pitchFamily="18" charset="0"/>
              </a:rPr>
              <a:t>: Excel's filtering feature will be applied to datasets, allowing users to easily narrow down the data to view only the relevant information. For example, filtering by department or by employee types</a:t>
            </a:r>
            <a:r>
              <a:rPr lang="en-GB" sz="2400" b="1" i="1" dirty="0" smtClean="0">
                <a:latin typeface="Bell MT" panose="02020503060305020303" pitchFamily="18" charset="0"/>
              </a:rPr>
              <a:t>.</a:t>
            </a:r>
          </a:p>
          <a:p>
            <a:pPr marL="342900" indent="-342900">
              <a:buAutoNum type="arabicPeriod"/>
            </a:pPr>
            <a:r>
              <a:rPr lang="en-GB" sz="2400" b="1" i="1" dirty="0" smtClean="0">
                <a:latin typeface="Bell MT" panose="02020503060305020303" pitchFamily="18" charset="0"/>
              </a:rPr>
              <a:t>2</a:t>
            </a:r>
            <a:r>
              <a:rPr lang="en-GB" sz="2400" b="1" i="1" dirty="0">
                <a:latin typeface="Bell MT" panose="02020503060305020303" pitchFamily="18" charset="0"/>
              </a:rPr>
              <a:t>. Pivot </a:t>
            </a:r>
            <a:r>
              <a:rPr lang="en-GB" sz="2400" b="1" i="1" dirty="0" err="1">
                <a:latin typeface="Bell MT" panose="02020503060305020303" pitchFamily="18" charset="0"/>
              </a:rPr>
              <a:t>TablesPurpose</a:t>
            </a:r>
            <a:r>
              <a:rPr lang="en-GB" sz="2400" b="1" i="1" dirty="0">
                <a:latin typeface="Bell MT" panose="02020503060305020303" pitchFamily="18" charset="0"/>
              </a:rPr>
              <a:t>: To summarize and analyse large datasets by grouping and aggregating data based on different pay zone </a:t>
            </a:r>
            <a:r>
              <a:rPr lang="en-GB" sz="2400" b="1" i="1" dirty="0" err="1">
                <a:latin typeface="Bell MT" panose="02020503060305020303" pitchFamily="18" charset="0"/>
              </a:rPr>
              <a:t>metrics.Implementation</a:t>
            </a:r>
            <a:r>
              <a:rPr lang="en-GB" sz="2400" b="1" i="1" dirty="0">
                <a:latin typeface="Bell MT" panose="02020503060305020303" pitchFamily="18" charset="0"/>
              </a:rPr>
              <a:t>: Pivot tables will be used to dynamically calculate and display key business unit (KBUs) such as average task completion time, total hours worked, or percentage of targets met. This will allow users to view performance metrics by different categories, like employee, team, or month.</a:t>
            </a:r>
            <a:endParaRPr lang="en-IN" sz="2400" b="1" i="1" dirty="0">
              <a:latin typeface="Bell MT" panose="020205030603050203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1970198" y="1371600"/>
            <a:ext cx="7276878" cy="47053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219200"/>
            <a:ext cx="10972800" cy="3939540"/>
          </a:xfrm>
        </p:spPr>
        <p:txBody>
          <a:bodyPr/>
          <a:lstStyle/>
          <a:p>
            <a:r>
              <a:rPr lang="en-GB" sz="3200" i="1" dirty="0" smtClean="0">
                <a:latin typeface="Bell MT" panose="02020503060305020303" pitchFamily="18" charset="0"/>
              </a:rPr>
              <a:t>1.The important of data-driven decision making in compensation</a:t>
            </a:r>
          </a:p>
          <a:p>
            <a:r>
              <a:rPr lang="en-GB" sz="3200" i="1" dirty="0">
                <a:latin typeface="Bell MT" panose="02020503060305020303" pitchFamily="18" charset="0"/>
              </a:rPr>
              <a:t> </a:t>
            </a:r>
            <a:r>
              <a:rPr lang="en-GB" sz="3200" i="1" dirty="0" smtClean="0">
                <a:latin typeface="Bell MT" panose="02020503060305020303" pitchFamily="18" charset="0"/>
              </a:rPr>
              <a:t>   management.</a:t>
            </a:r>
          </a:p>
          <a:p>
            <a:r>
              <a:rPr lang="en-GB" sz="3200" i="1" dirty="0" smtClean="0">
                <a:latin typeface="Bell MT" panose="02020503060305020303" pitchFamily="18" charset="0"/>
              </a:rPr>
              <a:t>2.It analysis to ensure internal equity and market competitiveness.</a:t>
            </a:r>
          </a:p>
          <a:p>
            <a:r>
              <a:rPr lang="en-GB" sz="3200" i="1" dirty="0" smtClean="0">
                <a:latin typeface="Bell MT" panose="02020503060305020303" pitchFamily="18" charset="0"/>
              </a:rPr>
              <a:t>3.Exal data modelling in simplifying complex compensation data.</a:t>
            </a:r>
          </a:p>
          <a:p>
            <a:r>
              <a:rPr lang="en-GB" sz="3200" i="1" dirty="0" smtClean="0">
                <a:latin typeface="Bell MT" panose="02020503060305020303" pitchFamily="18" charset="0"/>
              </a:rPr>
              <a:t>4.Multi factors in compensation analysis, including job title, and </a:t>
            </a:r>
          </a:p>
          <a:p>
            <a:r>
              <a:rPr lang="en-GB" sz="3200" i="1" dirty="0">
                <a:latin typeface="Bell MT" panose="02020503060305020303" pitchFamily="18" charset="0"/>
              </a:rPr>
              <a:t> </a:t>
            </a:r>
            <a:r>
              <a:rPr lang="en-GB" sz="3200" i="1" dirty="0" smtClean="0">
                <a:latin typeface="Bell MT" panose="02020503060305020303" pitchFamily="18" charset="0"/>
              </a:rPr>
              <a:t>  performance rating.</a:t>
            </a:r>
          </a:p>
          <a:p>
            <a:r>
              <a:rPr lang="en-GB" sz="3200" i="1" dirty="0" smtClean="0">
                <a:latin typeface="Bell MT" panose="02020503060305020303" pitchFamily="18" charset="0"/>
              </a:rPr>
              <a:t>5.Compensation program ultimately driving business success and employee satisfaction.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01246" y="2157722"/>
            <a:ext cx="8593228" cy="1446550"/>
          </a:xfrm>
          <a:prstGeom prst="rect">
            <a:avLst/>
          </a:prstGeom>
          <a:noFill/>
        </p:spPr>
        <p:txBody>
          <a:bodyPr wrap="square" rtlCol="0">
            <a:spAutoFit/>
          </a:bodyPr>
          <a:lstStyle/>
          <a:p>
            <a:r>
              <a:rPr lang="en-GB" sz="4400" b="1" i="1" dirty="0" smtClean="0">
                <a:latin typeface="Times New Roman" panose="02020603050405020304" pitchFamily="18" charset="0"/>
                <a:cs typeface="Times New Roman" panose="02020603050405020304" pitchFamily="18" charset="0"/>
              </a:rPr>
              <a:t>Salary and Compensation </a:t>
            </a:r>
            <a:r>
              <a:rPr lang="en-GB" sz="4400" b="1" i="1" dirty="0">
                <a:latin typeface="Times New Roman" panose="02020603050405020304" pitchFamily="18" charset="0"/>
                <a:cs typeface="Times New Roman" panose="02020603050405020304" pitchFamily="18" charset="0"/>
              </a:rPr>
              <a:t>A</a:t>
            </a:r>
            <a:r>
              <a:rPr lang="en-GB" sz="4400" b="1" i="1" dirty="0" smtClean="0">
                <a:latin typeface="Times New Roman" panose="02020603050405020304" pitchFamily="18" charset="0"/>
                <a:cs typeface="Times New Roman" panose="02020603050405020304" pitchFamily="18" charset="0"/>
              </a:rPr>
              <a:t>nalysis </a:t>
            </a:r>
            <a:r>
              <a:rPr lang="en-GB" sz="4400" b="1" i="1" dirty="0">
                <a:latin typeface="Times New Roman" panose="02020603050405020304" pitchFamily="18" charset="0"/>
                <a:cs typeface="Times New Roman" panose="02020603050405020304" pitchFamily="18" charset="0"/>
              </a:rPr>
              <a:t>T</a:t>
            </a:r>
            <a:r>
              <a:rPr lang="en-GB" sz="4400" b="1" i="1" dirty="0" smtClean="0">
                <a:latin typeface="Times New Roman" panose="02020603050405020304" pitchFamily="18" charset="0"/>
                <a:cs typeface="Times New Roman" panose="02020603050405020304" pitchFamily="18" charset="0"/>
              </a:rPr>
              <a:t>hrough </a:t>
            </a:r>
            <a:r>
              <a:rPr lang="en-GB" sz="4400" b="1" i="1" dirty="0">
                <a:latin typeface="Times New Roman" panose="02020603050405020304" pitchFamily="18" charset="0"/>
                <a:cs typeface="Times New Roman" panose="02020603050405020304" pitchFamily="18" charset="0"/>
              </a:rPr>
              <a:t>E</a:t>
            </a:r>
            <a:r>
              <a:rPr lang="en-GB" sz="4400" b="1" i="1" dirty="0" smtClean="0">
                <a:latin typeface="Times New Roman" panose="02020603050405020304" pitchFamily="18" charset="0"/>
                <a:cs typeface="Times New Roman" panose="02020603050405020304" pitchFamily="18" charset="0"/>
              </a:rPr>
              <a:t>xcel Data </a:t>
            </a:r>
            <a:r>
              <a:rPr lang="en-GB" sz="4400" b="1" i="1" dirty="0" err="1">
                <a:latin typeface="Times New Roman" panose="02020603050405020304" pitchFamily="18" charset="0"/>
                <a:cs typeface="Times New Roman" panose="02020603050405020304" pitchFamily="18" charset="0"/>
              </a:rPr>
              <a:t>M</a:t>
            </a:r>
            <a:r>
              <a:rPr lang="en-GB" sz="4400" b="1" i="1" dirty="0" err="1" smtClean="0">
                <a:latin typeface="Times New Roman" panose="02020603050405020304" pitchFamily="18" charset="0"/>
                <a:cs typeface="Times New Roman" panose="02020603050405020304" pitchFamily="18" charset="0"/>
              </a:rPr>
              <a:t>odeling</a:t>
            </a:r>
            <a:endParaRPr lang="en-IN" sz="4400" b="1"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97199" y="4059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1734800" y="64674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p:cNvSpPr>
            <a:spLocks noGrp="1"/>
          </p:cNvSpPr>
          <p:nvPr>
            <p:ph type="body" idx="1"/>
          </p:nvPr>
        </p:nvSpPr>
        <p:spPr>
          <a:xfrm>
            <a:off x="609600" y="1577340"/>
            <a:ext cx="10972800" cy="2462213"/>
          </a:xfrm>
        </p:spPr>
        <p:txBody>
          <a:bodyPr/>
          <a:lstStyle/>
          <a:p>
            <a:r>
              <a:rPr lang="en-GB" sz="3200" i="1" dirty="0" smtClean="0">
                <a:latin typeface="Bell MT" panose="02020503060305020303" pitchFamily="18" charset="0"/>
              </a:rPr>
              <a:t>1.Overview of salary and compensation analysis.</a:t>
            </a:r>
          </a:p>
          <a:p>
            <a:r>
              <a:rPr lang="en-GB" sz="3200" i="1" dirty="0" smtClean="0">
                <a:latin typeface="Bell MT" panose="02020503060305020303" pitchFamily="18" charset="0"/>
              </a:rPr>
              <a:t>2.Data-driven decision making.</a:t>
            </a:r>
          </a:p>
          <a:p>
            <a:r>
              <a:rPr lang="en-GB" sz="3200" i="1" dirty="0" smtClean="0">
                <a:latin typeface="Bell MT" panose="02020503060305020303" pitchFamily="18" charset="0"/>
              </a:rPr>
              <a:t>3.Sources of compensation data(e.g., HR systems ,surveys).</a:t>
            </a:r>
          </a:p>
          <a:p>
            <a:r>
              <a:rPr lang="en-GB" sz="3200" i="1" dirty="0" smtClean="0">
                <a:latin typeface="Bell MT" panose="02020503060305020303" pitchFamily="18" charset="0"/>
              </a:rPr>
              <a:t>4.Data quality and cleaning considerations.</a:t>
            </a:r>
          </a:p>
          <a:p>
            <a:r>
              <a:rPr lang="en-GB" sz="3200" i="1" dirty="0" smtClean="0">
                <a:latin typeface="Bell MT" panose="02020503060305020303" pitchFamily="18" charset="0"/>
              </a:rPr>
              <a:t>5.Create a data model for compensation analysis. </a:t>
            </a:r>
            <a:endParaRPr lang="en-IN" sz="3200" i="1" dirty="0">
              <a:latin typeface="Bell MT" panose="02020503060305020303"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7800" y="33528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877675" y="76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p:cNvSpPr>
            <a:spLocks noGrp="1"/>
          </p:cNvSpPr>
          <p:nvPr>
            <p:ph type="body" idx="1"/>
          </p:nvPr>
        </p:nvSpPr>
        <p:spPr>
          <a:xfrm>
            <a:off x="609600" y="1577340"/>
            <a:ext cx="11582400" cy="4924425"/>
          </a:xfrm>
        </p:spPr>
        <p:txBody>
          <a:bodyPr/>
          <a:lstStyle/>
          <a:p>
            <a:r>
              <a:rPr lang="en-GB" sz="3200" b="1" i="1" dirty="0" smtClean="0">
                <a:latin typeface="Bell MT" panose="02020503060305020303" pitchFamily="18" charset="0"/>
              </a:rPr>
              <a:t>1.Objective:</a:t>
            </a:r>
          </a:p>
          <a:p>
            <a:r>
              <a:rPr lang="en-GB" sz="3200" i="1" dirty="0">
                <a:latin typeface="Bell MT" panose="02020503060305020303" pitchFamily="18" charset="0"/>
              </a:rPr>
              <a:t> </a:t>
            </a:r>
            <a:r>
              <a:rPr lang="en-GB" sz="3200" i="1" dirty="0" smtClean="0">
                <a:latin typeface="Bell MT" panose="02020503060305020303" pitchFamily="18" charset="0"/>
              </a:rPr>
              <a:t>               *Analysis employee compensation data to identify trends,</a:t>
            </a:r>
          </a:p>
          <a:p>
            <a:r>
              <a:rPr lang="en-GB" sz="3200" i="1" dirty="0">
                <a:latin typeface="Bell MT" panose="02020503060305020303" pitchFamily="18" charset="0"/>
              </a:rPr>
              <a:t> </a:t>
            </a:r>
            <a:r>
              <a:rPr lang="en-GB" sz="3200" i="1" dirty="0" smtClean="0">
                <a:latin typeface="Bell MT" panose="02020503060305020303" pitchFamily="18" charset="0"/>
              </a:rPr>
              <a:t>disparities ,and areas for improvement.</a:t>
            </a:r>
          </a:p>
          <a:p>
            <a:r>
              <a:rPr lang="en-GB" sz="3200" b="1" i="1" dirty="0" smtClean="0">
                <a:latin typeface="Bell MT" panose="02020503060305020303" pitchFamily="18" charset="0"/>
              </a:rPr>
              <a:t>2.Scope:</a:t>
            </a:r>
          </a:p>
          <a:p>
            <a:r>
              <a:rPr lang="en-GB" sz="3200" i="1" dirty="0">
                <a:latin typeface="Bell MT" panose="02020503060305020303" pitchFamily="18" charset="0"/>
              </a:rPr>
              <a:t> </a:t>
            </a:r>
            <a:r>
              <a:rPr lang="en-GB" sz="3200" i="1" dirty="0" smtClean="0">
                <a:latin typeface="Bell MT" panose="02020503060305020303" pitchFamily="18" charset="0"/>
              </a:rPr>
              <a:t>          *Develop an excel data model to analyse and visualize</a:t>
            </a:r>
          </a:p>
          <a:p>
            <a:r>
              <a:rPr lang="en-GB" sz="3200" i="1" dirty="0" smtClean="0">
                <a:latin typeface="Bell MT" panose="02020503060305020303" pitchFamily="18" charset="0"/>
              </a:rPr>
              <a:t>Compensation trends.</a:t>
            </a:r>
          </a:p>
          <a:p>
            <a:r>
              <a:rPr lang="en-GB" sz="3200" b="1" i="1" dirty="0" smtClean="0">
                <a:latin typeface="Bell MT" panose="02020503060305020303" pitchFamily="18" charset="0"/>
              </a:rPr>
              <a:t>3.Deliverables:</a:t>
            </a:r>
          </a:p>
          <a:p>
            <a:r>
              <a:rPr lang="en-GB" sz="3200" i="1" dirty="0">
                <a:latin typeface="Bell MT" panose="02020503060305020303" pitchFamily="18" charset="0"/>
              </a:rPr>
              <a:t> </a:t>
            </a:r>
            <a:r>
              <a:rPr lang="en-GB" sz="3200" i="1" dirty="0" smtClean="0">
                <a:latin typeface="Bell MT" panose="02020503060305020303" pitchFamily="18" charset="0"/>
              </a:rPr>
              <a:t>                    *Interactive dashboards and </a:t>
            </a:r>
            <a:r>
              <a:rPr lang="en-GB" sz="3200" i="1" dirty="0" err="1" smtClean="0">
                <a:latin typeface="Bell MT" panose="02020503060305020303" pitchFamily="18" charset="0"/>
              </a:rPr>
              <a:t>visulaztion</a:t>
            </a:r>
            <a:r>
              <a:rPr lang="en-GB" sz="3200" i="1" dirty="0" smtClean="0">
                <a:latin typeface="Bell MT" panose="02020503060305020303" pitchFamily="18" charset="0"/>
              </a:rPr>
              <a:t> to facilitate</a:t>
            </a:r>
          </a:p>
          <a:p>
            <a:r>
              <a:rPr lang="en-GB" sz="3200" i="1" dirty="0" smtClean="0">
                <a:latin typeface="Bell MT" panose="02020503060305020303" pitchFamily="18" charset="0"/>
              </a:rPr>
              <a:t>Ongoing monitoring and improvement.</a:t>
            </a:r>
          </a:p>
          <a:p>
            <a:endParaRPr lang="en-IN" sz="3200" i="1" dirty="0">
              <a:latin typeface="Bell MT" panose="02020503060305020303"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228600" y="1195704"/>
            <a:ext cx="10972800" cy="5416868"/>
          </a:xfrm>
        </p:spPr>
        <p:txBody>
          <a:bodyPr/>
          <a:lstStyle/>
          <a:p>
            <a:r>
              <a:rPr lang="en-GB" sz="3200" i="1" dirty="0" smtClean="0">
                <a:latin typeface="Bell MT" panose="02020503060305020303" pitchFamily="18" charset="0"/>
              </a:rPr>
              <a:t>1.HR.professionals.</a:t>
            </a:r>
          </a:p>
          <a:p>
            <a:r>
              <a:rPr lang="en-GB" sz="3200" i="1" dirty="0" smtClean="0">
                <a:latin typeface="Bell MT" panose="02020503060305020303" pitchFamily="18" charset="0"/>
              </a:rPr>
              <a:t>2.Compensation </a:t>
            </a:r>
            <a:r>
              <a:rPr lang="en-GB" sz="3200" i="1" dirty="0" err="1" smtClean="0">
                <a:latin typeface="Bell MT" panose="02020503060305020303" pitchFamily="18" charset="0"/>
              </a:rPr>
              <a:t>analsts</a:t>
            </a:r>
            <a:r>
              <a:rPr lang="en-GB" sz="3200" i="1" dirty="0" smtClean="0">
                <a:latin typeface="Bell MT" panose="02020503060305020303" pitchFamily="18" charset="0"/>
              </a:rPr>
              <a:t>.</a:t>
            </a:r>
          </a:p>
          <a:p>
            <a:r>
              <a:rPr lang="en-GB" sz="3200" i="1" dirty="0" smtClean="0">
                <a:latin typeface="Bell MT" panose="02020503060305020303" pitchFamily="18" charset="0"/>
              </a:rPr>
              <a:t>3.HR.managers</a:t>
            </a:r>
          </a:p>
          <a:p>
            <a:r>
              <a:rPr lang="en-GB" sz="3200" i="1" dirty="0" smtClean="0">
                <a:latin typeface="Bell MT" panose="02020503060305020303" pitchFamily="18" charset="0"/>
              </a:rPr>
              <a:t>4.Finance manager.</a:t>
            </a:r>
          </a:p>
          <a:p>
            <a:r>
              <a:rPr lang="en-GB" sz="3200" i="1" dirty="0" smtClean="0">
                <a:latin typeface="Bell MT" panose="02020503060305020303" pitchFamily="18" charset="0"/>
              </a:rPr>
              <a:t>5.Business leaders.</a:t>
            </a:r>
          </a:p>
          <a:p>
            <a:r>
              <a:rPr lang="en-GB" sz="3200" i="1" dirty="0" smtClean="0">
                <a:latin typeface="Bell MT" panose="02020503060305020303" pitchFamily="18" charset="0"/>
              </a:rPr>
              <a:t>6.Department managers.</a:t>
            </a:r>
          </a:p>
          <a:p>
            <a:r>
              <a:rPr lang="en-GB" sz="3200" i="1" dirty="0" smtClean="0">
                <a:latin typeface="Bell MT" panose="02020503060305020303" pitchFamily="18" charset="0"/>
              </a:rPr>
              <a:t>7.Talent acquisition.</a:t>
            </a:r>
          </a:p>
          <a:p>
            <a:r>
              <a:rPr lang="en-GB" sz="3200" i="1" dirty="0" smtClean="0">
                <a:latin typeface="Bell MT" panose="02020503060305020303" pitchFamily="18" charset="0"/>
              </a:rPr>
              <a:t>8.Employee experience</a:t>
            </a:r>
          </a:p>
          <a:p>
            <a:r>
              <a:rPr lang="en-GB" sz="3200" i="1" dirty="0" smtClean="0">
                <a:latin typeface="Bell MT" panose="02020503060305020303" pitchFamily="18" charset="0"/>
              </a:rPr>
              <a:t>9.DEI{(</a:t>
            </a:r>
            <a:r>
              <a:rPr lang="en-GB" sz="3200" i="1" dirty="0" err="1" smtClean="0">
                <a:latin typeface="Bell MT" panose="02020503060305020303" pitchFamily="18" charset="0"/>
              </a:rPr>
              <a:t>diversity,equity,inclusion</a:t>
            </a:r>
            <a:r>
              <a:rPr lang="en-GB" sz="3200" i="1" dirty="0" smtClean="0">
                <a:latin typeface="Bell MT" panose="02020503060305020303" pitchFamily="18" charset="0"/>
              </a:rPr>
              <a:t>)}.</a:t>
            </a:r>
          </a:p>
          <a:p>
            <a:r>
              <a:rPr lang="en-GB" sz="3200" i="1" dirty="0" smtClean="0">
                <a:latin typeface="Bell MT" panose="02020503060305020303" pitchFamily="18" charset="0"/>
              </a:rPr>
              <a:t>10.Data analysts.</a:t>
            </a:r>
            <a:endParaRPr lang="en-IN" sz="3200" i="1" dirty="0" smtClean="0">
              <a:latin typeface="Bell MT" panose="02020503060305020303" pitchFamily="18" charset="0"/>
            </a:endParaRPr>
          </a:p>
          <a:p>
            <a:endParaRPr lang="en-GB" sz="3200" i="1" dirty="0" smtClean="0">
              <a:latin typeface="Bell MT" panose="02020503060305020303"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96426" y="-8878"/>
            <a:ext cx="2695574" cy="3248025"/>
          </a:xfrm>
          <a:prstGeom prst="rect">
            <a:avLst/>
          </a:prstGeom>
        </p:spPr>
      </p:pic>
      <p:sp>
        <p:nvSpPr>
          <p:cNvPr id="3" name="object 3"/>
          <p:cNvSpPr/>
          <p:nvPr/>
        </p:nvSpPr>
        <p:spPr>
          <a:xfrm>
            <a:off x="91995" y="10953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10065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8982074" y="57852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228600" y="1130024"/>
            <a:ext cx="11734800" cy="4431983"/>
          </a:xfrm>
        </p:spPr>
        <p:txBody>
          <a:bodyPr/>
          <a:lstStyle/>
          <a:p>
            <a:r>
              <a:rPr lang="en-GB" sz="3200" i="1" dirty="0" smtClean="0"/>
              <a:t>     </a:t>
            </a:r>
            <a:r>
              <a:rPr lang="en-GB" sz="3200" i="1" dirty="0"/>
              <a:t> </a:t>
            </a:r>
            <a:r>
              <a:rPr lang="en-GB" sz="3200" i="1" dirty="0" smtClean="0"/>
              <a:t>                                   </a:t>
            </a:r>
            <a:r>
              <a:rPr lang="en-GB" sz="3200" b="1" i="1" dirty="0" smtClean="0">
                <a:latin typeface="Bell MT" panose="02020503060305020303" pitchFamily="18" charset="0"/>
              </a:rPr>
              <a:t>Value proposition</a:t>
            </a:r>
          </a:p>
          <a:p>
            <a:r>
              <a:rPr lang="en-GB" sz="3200" i="1" dirty="0" smtClean="0">
                <a:latin typeface="Bell MT" panose="02020503060305020303" pitchFamily="18" charset="0"/>
              </a:rPr>
              <a:t>1.Data-Driven insights unlock hidden patterns and trends in compensation data to inform strategic decision.</a:t>
            </a:r>
          </a:p>
          <a:p>
            <a:r>
              <a:rPr lang="en-GB" sz="3200" i="1" dirty="0" smtClean="0">
                <a:latin typeface="Bell MT" panose="02020503060305020303" pitchFamily="18" charset="0"/>
              </a:rPr>
              <a:t>2.Strategic business decision support business growth and </a:t>
            </a:r>
            <a:r>
              <a:rPr lang="en-GB" sz="3200" i="1" dirty="0" err="1" smtClean="0">
                <a:latin typeface="Bell MT" panose="02020503060305020303" pitchFamily="18" charset="0"/>
              </a:rPr>
              <a:t>ndfata</a:t>
            </a:r>
            <a:r>
              <a:rPr lang="en-GB" sz="3200" i="1" dirty="0" smtClean="0">
                <a:latin typeface="Bell MT" panose="02020503060305020303" pitchFamily="18" charset="0"/>
              </a:rPr>
              <a:t>-driven compensation insights.</a:t>
            </a:r>
          </a:p>
          <a:p>
            <a:r>
              <a:rPr lang="en-GB" sz="3200" i="1" dirty="0" smtClean="0">
                <a:latin typeface="Bell MT" panose="02020503060305020303" pitchFamily="18" charset="0"/>
              </a:rPr>
              <a:t>3.Scalability adapt to growing organizational needs and changing market conditions.</a:t>
            </a:r>
          </a:p>
          <a:p>
            <a:r>
              <a:rPr lang="en-GB" sz="3200" i="1" dirty="0" smtClean="0">
                <a:latin typeface="Bell MT" panose="02020503060305020303" pitchFamily="18" charset="0"/>
              </a:rPr>
              <a:t>4.Improved business outcomes, and </a:t>
            </a:r>
            <a:r>
              <a:rPr lang="en-GB" sz="3200" i="1" dirty="0" err="1" smtClean="0">
                <a:latin typeface="Bell MT" panose="02020503060305020303" pitchFamily="18" charset="0"/>
              </a:rPr>
              <a:t>employe</a:t>
            </a:r>
            <a:r>
              <a:rPr lang="en-GB" sz="3200" i="1" dirty="0" smtClean="0">
                <a:latin typeface="Bell MT" panose="02020503060305020303" pitchFamily="18" charset="0"/>
              </a:rPr>
              <a:t> </a:t>
            </a:r>
            <a:r>
              <a:rPr lang="en-GB" sz="3200" i="1" dirty="0" err="1" smtClean="0">
                <a:latin typeface="Bell MT" panose="02020503060305020303" pitchFamily="18" charset="0"/>
              </a:rPr>
              <a:t>satification</a:t>
            </a:r>
            <a:r>
              <a:rPr lang="en-GB" sz="3200" i="1" dirty="0" smtClean="0">
                <a:latin typeface="Bell MT" panose="02020503060305020303" pitchFamily="18" charset="0"/>
              </a:rPr>
              <a:t>, and market competitiveness</a:t>
            </a:r>
            <a:r>
              <a:rPr lang="en-GB" sz="3200" i="1" dirty="0" smtClean="0"/>
              <a:t>.</a:t>
            </a:r>
            <a:endParaRPr lang="en-GB" sz="3200" i="1"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143634"/>
            <a:ext cx="11201400" cy="5909310"/>
          </a:xfrm>
        </p:spPr>
        <p:txBody>
          <a:bodyPr/>
          <a:lstStyle/>
          <a:p>
            <a:r>
              <a:rPr lang="en-GB" sz="3200" i="1" dirty="0" smtClean="0">
                <a:latin typeface="Bell MT" panose="02020503060305020303" pitchFamily="18" charset="0"/>
              </a:rPr>
              <a:t>1.Unique identifier for each employee.</a:t>
            </a:r>
          </a:p>
          <a:p>
            <a:r>
              <a:rPr lang="en-GB" sz="3200" i="1" dirty="0" smtClean="0">
                <a:latin typeface="Bell MT" panose="02020503060305020303" pitchFamily="18" charset="0"/>
              </a:rPr>
              <a:t>2.Employee name.</a:t>
            </a:r>
          </a:p>
          <a:p>
            <a:r>
              <a:rPr lang="en-GB" sz="3200" i="1" dirty="0" smtClean="0">
                <a:latin typeface="Bell MT" panose="02020503060305020303" pitchFamily="18" charset="0"/>
              </a:rPr>
              <a:t>3.Employee’s job title.</a:t>
            </a:r>
          </a:p>
          <a:p>
            <a:r>
              <a:rPr lang="en-GB" sz="3200" i="1" dirty="0" smtClean="0">
                <a:latin typeface="Bell MT" panose="02020503060305020303" pitchFamily="18" charset="0"/>
              </a:rPr>
              <a:t>4.Department where the employee work.</a:t>
            </a:r>
          </a:p>
          <a:p>
            <a:r>
              <a:rPr lang="en-GB" sz="3200" i="1" dirty="0" smtClean="0">
                <a:latin typeface="Bell MT" panose="02020503060305020303" pitchFamily="18" charset="0"/>
              </a:rPr>
              <a:t>5.Location(e .g., city, state, country).</a:t>
            </a:r>
          </a:p>
          <a:p>
            <a:r>
              <a:rPr lang="en-GB" sz="3200" i="1" dirty="0" smtClean="0">
                <a:latin typeface="Bell MT" panose="02020503060305020303" pitchFamily="18" charset="0"/>
              </a:rPr>
              <a:t>6.Date the employee was hired.</a:t>
            </a:r>
          </a:p>
          <a:p>
            <a:r>
              <a:rPr lang="en-GB" sz="3200" i="1" dirty="0" smtClean="0">
                <a:latin typeface="Bell MT" panose="02020503060305020303" pitchFamily="18" charset="0"/>
              </a:rPr>
              <a:t>7.Employee’s annual benefits amount.</a:t>
            </a:r>
          </a:p>
          <a:p>
            <a:r>
              <a:rPr lang="en-GB" sz="3200" i="1" dirty="0" smtClean="0">
                <a:latin typeface="Bell MT" panose="02020503060305020303" pitchFamily="18" charset="0"/>
              </a:rPr>
              <a:t>8.Employee’s job grade or level.</a:t>
            </a:r>
          </a:p>
          <a:p>
            <a:r>
              <a:rPr lang="en-GB" sz="3200" i="1" dirty="0">
                <a:latin typeface="Bell MT" panose="02020503060305020303" pitchFamily="18" charset="0"/>
              </a:rPr>
              <a:t> </a:t>
            </a:r>
            <a:r>
              <a:rPr lang="en-GB" sz="3200" i="1" dirty="0" smtClean="0">
                <a:latin typeface="Bell MT" panose="02020503060305020303" pitchFamily="18" charset="0"/>
              </a:rPr>
              <a:t>   </a:t>
            </a:r>
          </a:p>
          <a:p>
            <a:r>
              <a:rPr lang="en-GB" sz="3200" i="1" dirty="0">
                <a:latin typeface="Bell MT" panose="02020503060305020303" pitchFamily="18" charset="0"/>
              </a:rPr>
              <a:t> </a:t>
            </a:r>
            <a:r>
              <a:rPr lang="en-GB" sz="3200" i="1" dirty="0" smtClean="0">
                <a:latin typeface="Bell MT" panose="02020503060305020303" pitchFamily="18" charset="0"/>
              </a:rPr>
              <a:t>   {(This dataset can be used to analyse compensation trends, identify disparities and develop strategies to competitiveness)}</a:t>
            </a:r>
          </a:p>
          <a:p>
            <a:endParaRPr lang="en-IN" sz="3200" dirty="0">
              <a:latin typeface="Bell MT" panose="02020503060305020303"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295400" y="1600200"/>
            <a:ext cx="8839200" cy="4524315"/>
          </a:xfrm>
          <a:prstGeom prst="rect">
            <a:avLst/>
          </a:prstGeom>
        </p:spPr>
        <p:txBody>
          <a:bodyPr wrap="square">
            <a:spAutoFit/>
          </a:bodyPr>
          <a:lstStyle/>
          <a:p>
            <a:r>
              <a:rPr lang="en-GB" sz="3200" b="1" i="1" dirty="0">
                <a:latin typeface="Bell MT" panose="02020503060305020303" pitchFamily="18" charset="0"/>
              </a:rPr>
              <a:t>Predictive analytics: Integrating predictive methods to forecast future      salary and compensation based on historical data, giving      managers a proactive Approach to workplace </a:t>
            </a:r>
            <a:r>
              <a:rPr lang="en-GB" sz="3200" b="1" i="1" dirty="0" err="1">
                <a:latin typeface="Bell MT" panose="02020503060305020303" pitchFamily="18" charset="0"/>
              </a:rPr>
              <a:t>planning.Automated</a:t>
            </a:r>
            <a:r>
              <a:rPr lang="en-GB" sz="3200" b="1" i="1" dirty="0">
                <a:latin typeface="Bell MT" panose="02020503060305020303" pitchFamily="18" charset="0"/>
              </a:rPr>
              <a:t> alerts: the tool can be set up to send automated alerts for     critical salary &amp; compensation issues, ensuring that managers are      immediately notified when attention needed</a:t>
            </a:r>
            <a:endParaRPr lang="en-IN" sz="3200" b="1" i="1" dirty="0">
              <a:latin typeface="Bell MT" panose="02020503060305020303"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292</TotalTime>
  <Words>617</Words>
  <Application>Microsoft Office PowerPoint</Application>
  <PresentationFormat>Widescreen</PresentationFormat>
  <Paragraphs>91</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Bell MT</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26</cp:revision>
  <dcterms:created xsi:type="dcterms:W3CDTF">2024-03-29T15:07:22Z</dcterms:created>
  <dcterms:modified xsi:type="dcterms:W3CDTF">2024-09-09T10:19:20Z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