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1" r:id="rId3"/>
    <p:sldId id="257" r:id="rId4"/>
    <p:sldId id="292" r:id="rId5"/>
    <p:sldId id="258" r:id="rId6"/>
    <p:sldId id="259" r:id="rId7"/>
    <p:sldId id="293" r:id="rId8"/>
    <p:sldId id="294" r:id="rId9"/>
    <p:sldId id="260" r:id="rId10"/>
    <p:sldId id="262" r:id="rId11"/>
    <p:sldId id="261" r:id="rId12"/>
    <p:sldId id="263" r:id="rId13"/>
    <p:sldId id="267" r:id="rId14"/>
    <p:sldId id="268" r:id="rId15"/>
    <p:sldId id="270" r:id="rId16"/>
    <p:sldId id="272" r:id="rId17"/>
    <p:sldId id="273" r:id="rId18"/>
    <p:sldId id="274" r:id="rId19"/>
    <p:sldId id="280" r:id="rId20"/>
    <p:sldId id="286" r:id="rId21"/>
    <p:sldId id="287" r:id="rId22"/>
    <p:sldId id="276" r:id="rId23"/>
    <p:sldId id="290" r:id="rId24"/>
    <p:sldId id="277" r:id="rId25"/>
    <p:sldId id="278" r:id="rId26"/>
    <p:sldId id="279" r:id="rId27"/>
  </p:sldIdLst>
  <p:sldSz cx="12192000" cy="6858000"/>
  <p:notesSz cx="12192000" cy="6858000"/>
  <p:defaultText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p15:clr>
            <a:srgbClr val="A4A3A4"/>
          </p15:clr>
        </p15:guide>
        <p15:guide id="2" pos="29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137"/>
        <p:guide pos="290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3999" y="1122362"/>
            <a:ext cx="9144000" cy="2387599"/>
          </a:xfrm>
        </p:spPr>
        <p:txBody>
          <a:bodyPr anchor="b"/>
          <a:lstStyle>
            <a:lvl1pPr algn="ctr">
              <a:defRPr sz="4500"/>
            </a:lvl1pPr>
          </a:lstStyle>
          <a:p>
            <a:pPr>
              <a:defRPr/>
            </a:pPr>
            <a:r>
              <a:rPr lang="en-US"/>
              <a:t>Click to edit Master title style</a:t>
            </a:r>
          </a:p>
        </p:txBody>
      </p:sp>
      <p:sp>
        <p:nvSpPr>
          <p:cNvPr id="3" name="Subtitle 2"/>
          <p:cNvSpPr>
            <a:spLocks noGrp="1"/>
          </p:cNvSpPr>
          <p:nvPr>
            <p:ph type="subTitle" idx="1"/>
          </p:nvPr>
        </p:nvSpPr>
        <p:spPr bwMode="auto">
          <a:xfrm>
            <a:off x="1523999" y="3602037"/>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a:defRPr/>
            </a:pPr>
            <a:r>
              <a:rPr lang="en-US"/>
              <a:t>Click to edit Master subtitle style</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ru-RU"/>
              <a:t>10.05.2022</a:t>
            </a:fld>
            <a:endParaRPr lang="ru-RU"/>
          </a:p>
        </p:txBody>
      </p:sp>
      <p:sp>
        <p:nvSpPr>
          <p:cNvPr id="5" name="Footer Placeholder 4"/>
          <p:cNvSpPr>
            <a:spLocks noGrp="1"/>
          </p:cNvSpPr>
          <p:nvPr>
            <p:ph type="ftr" sz="quarter" idx="11"/>
          </p:nvPr>
        </p:nvSpPr>
        <p:spPr bwMode="auto"/>
        <p:txBody>
          <a:bodyPr/>
          <a:lstStyle/>
          <a:p>
            <a:pPr>
              <a:defRPr/>
            </a:pPr>
            <a:endParaRPr lang="ru-RU"/>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899" y="365125"/>
            <a:ext cx="2628900" cy="5811838"/>
          </a:xfrm>
        </p:spPr>
        <p:txBody>
          <a:bodyPr vert="eaVert"/>
          <a:lstStyle/>
          <a:p>
            <a:pPr>
              <a:defRPr/>
            </a:pPr>
            <a:r>
              <a:rPr lang="en-US"/>
              <a:t>Click to edit Master title style</a:t>
            </a:r>
          </a:p>
        </p:txBody>
      </p:sp>
      <p:sp>
        <p:nvSpPr>
          <p:cNvPr id="3" name="Vertical Text Placeholder 2"/>
          <p:cNvSpPr>
            <a:spLocks noGrp="1"/>
          </p:cNvSpPr>
          <p:nvPr>
            <p:ph type="body" orient="vert" idx="1"/>
          </p:nvPr>
        </p:nvSpPr>
        <p:spPr bwMode="auto">
          <a:xfrm>
            <a:off x="838199" y="365125"/>
            <a:ext cx="7734299" cy="5811838"/>
          </a:xfrm>
        </p:spPr>
        <p:txBody>
          <a:bodyPr vert="eaVert"/>
          <a:lstStyle/>
          <a:p>
            <a:pPr lvl="0">
              <a:defRPr/>
            </a:pPr>
            <a:r>
              <a:rPr lang="en-US"/>
              <a:t>Click to 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ru-RU"/>
              <a:t>10.05.2022</a:t>
            </a:fld>
            <a:endParaRPr lang="ru-RU"/>
          </a:p>
        </p:txBody>
      </p:sp>
      <p:sp>
        <p:nvSpPr>
          <p:cNvPr id="5" name="Footer Placeholder 4"/>
          <p:cNvSpPr>
            <a:spLocks noGrp="1"/>
          </p:cNvSpPr>
          <p:nvPr>
            <p:ph type="ftr" sz="quarter" idx="11"/>
          </p:nvPr>
        </p:nvSpPr>
        <p:spPr bwMode="auto"/>
        <p:txBody>
          <a:bodyPr/>
          <a:lstStyle/>
          <a:p>
            <a:pPr>
              <a:defRPr/>
            </a:pPr>
            <a:endParaRPr lang="ru-RU"/>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Content Placeholder 2"/>
          <p:cNvSpPr>
            <a:spLocks noGrp="1"/>
          </p:cNvSpPr>
          <p:nvPr>
            <p:ph idx="1"/>
          </p:nvPr>
        </p:nvSpPr>
        <p:spPr bwMode="auto"/>
        <p:txBody>
          <a:bodyPr/>
          <a:lstStyle/>
          <a:p>
            <a:pPr lvl="0">
              <a:defRPr/>
            </a:pPr>
            <a:r>
              <a:rPr lang="en-US"/>
              <a:t>Click to 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ru-RU"/>
              <a:t>10.05.2022</a:t>
            </a:fld>
            <a:endParaRPr lang="ru-RU"/>
          </a:p>
        </p:txBody>
      </p:sp>
      <p:sp>
        <p:nvSpPr>
          <p:cNvPr id="5" name="Footer Placeholder 4"/>
          <p:cNvSpPr>
            <a:spLocks noGrp="1"/>
          </p:cNvSpPr>
          <p:nvPr>
            <p:ph type="ftr" sz="quarter" idx="11"/>
          </p:nvPr>
        </p:nvSpPr>
        <p:spPr bwMode="auto"/>
        <p:txBody>
          <a:bodyPr/>
          <a:lstStyle/>
          <a:p>
            <a:pPr>
              <a:defRPr/>
            </a:pPr>
            <a:endParaRPr lang="ru-RU"/>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1850" y="1709738"/>
            <a:ext cx="10515600" cy="2852737"/>
          </a:xfrm>
        </p:spPr>
        <p:txBody>
          <a:bodyPr anchor="b"/>
          <a:lstStyle>
            <a:lvl1pPr>
              <a:defRPr sz="4500"/>
            </a:lvl1pPr>
          </a:lstStyle>
          <a:p>
            <a:pPr>
              <a:defRPr/>
            </a:pPr>
            <a:r>
              <a:rPr lang="en-US"/>
              <a:t>Click to edit Master title style</a:t>
            </a:r>
          </a:p>
        </p:txBody>
      </p:sp>
      <p:sp>
        <p:nvSpPr>
          <p:cNvPr id="3" name="Text Placeholder 2"/>
          <p:cNvSpPr>
            <a:spLocks noGrp="1"/>
          </p:cNvSpPr>
          <p:nvPr>
            <p:ph type="body" idx="1"/>
          </p:nvPr>
        </p:nvSpPr>
        <p:spPr bwMode="auto">
          <a:xfrm>
            <a:off x="831850" y="4589463"/>
            <a:ext cx="10515600" cy="150018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defRPr/>
            </a:pPr>
            <a:r>
              <a:rPr lang="en-US"/>
              <a:t>Click to edit Master text styles</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ru-RU"/>
              <a:t>10.05.2022</a:t>
            </a:fld>
            <a:endParaRPr lang="ru-RU"/>
          </a:p>
        </p:txBody>
      </p:sp>
      <p:sp>
        <p:nvSpPr>
          <p:cNvPr id="5" name="Footer Placeholder 4"/>
          <p:cNvSpPr>
            <a:spLocks noGrp="1"/>
          </p:cNvSpPr>
          <p:nvPr>
            <p:ph type="ftr" sz="quarter" idx="11"/>
          </p:nvPr>
        </p:nvSpPr>
        <p:spPr bwMode="auto"/>
        <p:txBody>
          <a:bodyPr/>
          <a:lstStyle/>
          <a:p>
            <a:pPr>
              <a:defRPr/>
            </a:pPr>
            <a:endParaRPr lang="ru-RU"/>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Content Placeholder 2"/>
          <p:cNvSpPr>
            <a:spLocks noGrp="1"/>
          </p:cNvSpPr>
          <p:nvPr>
            <p:ph sz="half" idx="1"/>
          </p:nvPr>
        </p:nvSpPr>
        <p:spPr bwMode="auto">
          <a:xfrm>
            <a:off x="838199" y="1825625"/>
            <a:ext cx="5181599" cy="4351338"/>
          </a:xfrm>
        </p:spPr>
        <p:txBody>
          <a:bodyPr/>
          <a:lstStyle/>
          <a:p>
            <a:pPr lvl="0">
              <a:defRPr/>
            </a:pPr>
            <a:r>
              <a:rPr lang="en-US"/>
              <a:t>Click to 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4" name="Content Placeholder 3"/>
          <p:cNvSpPr>
            <a:spLocks noGrp="1"/>
          </p:cNvSpPr>
          <p:nvPr>
            <p:ph sz="half" idx="2"/>
          </p:nvPr>
        </p:nvSpPr>
        <p:spPr bwMode="auto">
          <a:xfrm>
            <a:off x="6172200" y="1825625"/>
            <a:ext cx="5181599" cy="4351338"/>
          </a:xfrm>
        </p:spPr>
        <p:txBody>
          <a:bodyPr/>
          <a:lstStyle/>
          <a:p>
            <a:pPr lvl="0">
              <a:defRPr/>
            </a:pPr>
            <a:r>
              <a:rPr lang="en-US"/>
              <a:t>Click to 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5" name="Date Placeholder 4"/>
          <p:cNvSpPr>
            <a:spLocks noGrp="1"/>
          </p:cNvSpPr>
          <p:nvPr>
            <p:ph type="dt" sz="half" idx="10"/>
          </p:nvPr>
        </p:nvSpPr>
        <p:spPr bwMode="auto"/>
        <p:txBody>
          <a:bodyPr/>
          <a:lstStyle/>
          <a:p>
            <a:pPr>
              <a:defRPr/>
            </a:pPr>
            <a:fld id="{BCC18F51-09EC-435C-A3BA-64A766E099C0}" type="datetimeFigureOut">
              <a:rPr lang="ru-RU"/>
              <a:t>10.05.2022</a:t>
            </a:fld>
            <a:endParaRPr lang="ru-RU"/>
          </a:p>
        </p:txBody>
      </p:sp>
      <p:sp>
        <p:nvSpPr>
          <p:cNvPr id="6" name="Footer Placeholder 5"/>
          <p:cNvSpPr>
            <a:spLocks noGrp="1"/>
          </p:cNvSpPr>
          <p:nvPr>
            <p:ph type="ftr" sz="quarter" idx="11"/>
          </p:nvPr>
        </p:nvSpPr>
        <p:spPr bwMode="auto"/>
        <p:txBody>
          <a:bodyPr/>
          <a:lstStyle/>
          <a:p>
            <a:pPr>
              <a:defRPr/>
            </a:pPr>
            <a:endParaRPr lang="ru-RU"/>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7" y="365125"/>
            <a:ext cx="10515600" cy="1325562"/>
          </a:xfrm>
        </p:spPr>
        <p:txBody>
          <a:bodyPr/>
          <a:lstStyle/>
          <a:p>
            <a:pPr>
              <a:defRPr/>
            </a:pPr>
            <a:r>
              <a:rPr lang="en-US"/>
              <a:t>Click to edit Master title style</a:t>
            </a:r>
          </a:p>
        </p:txBody>
      </p:sp>
      <p:sp>
        <p:nvSpPr>
          <p:cNvPr id="3" name="Text Placeholder 2"/>
          <p:cNvSpPr>
            <a:spLocks noGrp="1"/>
          </p:cNvSpPr>
          <p:nvPr>
            <p:ph type="body" idx="1"/>
          </p:nvPr>
        </p:nvSpPr>
        <p:spPr bwMode="auto">
          <a:xfrm>
            <a:off x="839789" y="1681162"/>
            <a:ext cx="5157786" cy="82391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defRPr/>
            </a:pPr>
            <a:r>
              <a:rPr lang="en-US"/>
              <a:t>Click to edit Master text styles</a:t>
            </a:r>
          </a:p>
        </p:txBody>
      </p:sp>
      <p:sp>
        <p:nvSpPr>
          <p:cNvPr id="4" name="Content Placeholder 3"/>
          <p:cNvSpPr>
            <a:spLocks noGrp="1"/>
          </p:cNvSpPr>
          <p:nvPr>
            <p:ph sz="half" idx="2"/>
          </p:nvPr>
        </p:nvSpPr>
        <p:spPr bwMode="auto">
          <a:xfrm>
            <a:off x="839789" y="2505074"/>
            <a:ext cx="5157786" cy="3684587"/>
          </a:xfrm>
        </p:spPr>
        <p:txBody>
          <a:bodyPr/>
          <a:lstStyle/>
          <a:p>
            <a:pPr lvl="0">
              <a:defRPr/>
            </a:pPr>
            <a:r>
              <a:rPr lang="en-US"/>
              <a:t>Click to 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5" name="Text Placeholder 4"/>
          <p:cNvSpPr>
            <a:spLocks noGrp="1"/>
          </p:cNvSpPr>
          <p:nvPr>
            <p:ph type="body" sz="quarter" idx="3"/>
          </p:nvPr>
        </p:nvSpPr>
        <p:spPr bwMode="auto">
          <a:xfrm>
            <a:off x="6172200" y="1681162"/>
            <a:ext cx="5183187" cy="82391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defRPr/>
            </a:pPr>
            <a:r>
              <a:rPr lang="en-US"/>
              <a:t>Click to edit Master text styles</a:t>
            </a:r>
          </a:p>
        </p:txBody>
      </p:sp>
      <p:sp>
        <p:nvSpPr>
          <p:cNvPr id="6" name="Content Placeholder 5"/>
          <p:cNvSpPr>
            <a:spLocks noGrp="1"/>
          </p:cNvSpPr>
          <p:nvPr>
            <p:ph sz="quarter" idx="4"/>
          </p:nvPr>
        </p:nvSpPr>
        <p:spPr bwMode="auto">
          <a:xfrm>
            <a:off x="6172200" y="2505074"/>
            <a:ext cx="5183187" cy="3684587"/>
          </a:xfrm>
        </p:spPr>
        <p:txBody>
          <a:bodyPr/>
          <a:lstStyle/>
          <a:p>
            <a:pPr lvl="0">
              <a:defRPr/>
            </a:pPr>
            <a:r>
              <a:rPr lang="en-US"/>
              <a:t>Click to 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7" name="Date Placeholder 6"/>
          <p:cNvSpPr>
            <a:spLocks noGrp="1"/>
          </p:cNvSpPr>
          <p:nvPr>
            <p:ph type="dt" sz="half" idx="10"/>
          </p:nvPr>
        </p:nvSpPr>
        <p:spPr bwMode="auto"/>
        <p:txBody>
          <a:bodyPr/>
          <a:lstStyle/>
          <a:p>
            <a:pPr>
              <a:defRPr/>
            </a:pPr>
            <a:fld id="{BCC18F51-09EC-435C-A3BA-64A766E099C0}" type="datetimeFigureOut">
              <a:rPr lang="ru-RU"/>
              <a:t>10.05.2022</a:t>
            </a:fld>
            <a:endParaRPr lang="ru-RU"/>
          </a:p>
        </p:txBody>
      </p:sp>
      <p:sp>
        <p:nvSpPr>
          <p:cNvPr id="8" name="Footer Placeholder 7"/>
          <p:cNvSpPr>
            <a:spLocks noGrp="1"/>
          </p:cNvSpPr>
          <p:nvPr>
            <p:ph type="ftr" sz="quarter" idx="11"/>
          </p:nvPr>
        </p:nvSpPr>
        <p:spPr bwMode="auto"/>
        <p:txBody>
          <a:bodyPr/>
          <a:lstStyle/>
          <a:p>
            <a:pPr>
              <a:defRPr/>
            </a:pPr>
            <a:endParaRPr lang="ru-RU"/>
          </a:p>
        </p:txBody>
      </p:sp>
      <p:sp>
        <p:nvSpPr>
          <p:cNvPr id="9" name="Slide Number Placeholder 8"/>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Date Placeholder 2"/>
          <p:cNvSpPr>
            <a:spLocks noGrp="1"/>
          </p:cNvSpPr>
          <p:nvPr>
            <p:ph type="dt" sz="half" idx="10"/>
          </p:nvPr>
        </p:nvSpPr>
        <p:spPr bwMode="auto"/>
        <p:txBody>
          <a:bodyPr/>
          <a:lstStyle/>
          <a:p>
            <a:pPr>
              <a:defRPr/>
            </a:pPr>
            <a:fld id="{BCC18F51-09EC-435C-A3BA-64A766E099C0}" type="datetimeFigureOut">
              <a:rPr lang="ru-RU"/>
              <a:t>10.05.2022</a:t>
            </a:fld>
            <a:endParaRPr lang="ru-RU"/>
          </a:p>
        </p:txBody>
      </p:sp>
      <p:sp>
        <p:nvSpPr>
          <p:cNvPr id="4" name="Footer Placeholder 3"/>
          <p:cNvSpPr>
            <a:spLocks noGrp="1"/>
          </p:cNvSpPr>
          <p:nvPr>
            <p:ph type="ftr" sz="quarter" idx="11"/>
          </p:nvPr>
        </p:nvSpPr>
        <p:spPr bwMode="auto"/>
        <p:txBody>
          <a:bodyPr/>
          <a:lstStyle/>
          <a:p>
            <a:pPr>
              <a:defRPr/>
            </a:pPr>
            <a:endParaRPr lang="ru-RU"/>
          </a:p>
        </p:txBody>
      </p:sp>
      <p:sp>
        <p:nvSpPr>
          <p:cNvPr id="5" name="Slide Number Placeholder 4"/>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7" y="457200"/>
            <a:ext cx="3932237" cy="1600200"/>
          </a:xfrm>
        </p:spPr>
        <p:txBody>
          <a:bodyPr anchor="b"/>
          <a:lstStyle>
            <a:lvl1pPr>
              <a:defRPr sz="2400"/>
            </a:lvl1pPr>
          </a:lstStyle>
          <a:p>
            <a:pPr>
              <a:defRPr/>
            </a:pPr>
            <a:r>
              <a:rPr lang="en-US"/>
              <a:t>Click to edit Master title style</a:t>
            </a:r>
          </a:p>
        </p:txBody>
      </p:sp>
      <p:sp>
        <p:nvSpPr>
          <p:cNvPr id="3" name="Content Placeholder 2"/>
          <p:cNvSpPr>
            <a:spLocks noGrp="1"/>
          </p:cNvSpPr>
          <p:nvPr>
            <p:ph idx="1"/>
          </p:nvPr>
        </p:nvSpPr>
        <p:spPr bwMode="auto">
          <a:xfrm>
            <a:off x="5183187"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defRPr/>
            </a:pPr>
            <a:r>
              <a:rPr lang="en-US"/>
              <a:t>Click to 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4" name="Text Placeholder 3"/>
          <p:cNvSpPr>
            <a:spLocks noGrp="1"/>
          </p:cNvSpPr>
          <p:nvPr>
            <p:ph type="body" sz="half" idx="2"/>
          </p:nvPr>
        </p:nvSpPr>
        <p:spPr bwMode="auto">
          <a:xfrm>
            <a:off x="839787" y="2057399"/>
            <a:ext cx="3932237" cy="381158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defRPr/>
            </a:pPr>
            <a:r>
              <a:rPr lang="en-US"/>
              <a:t>Click to edit Master text styles</a:t>
            </a:r>
          </a:p>
        </p:txBody>
      </p:sp>
      <p:sp>
        <p:nvSpPr>
          <p:cNvPr id="5" name="Date Placeholder 4"/>
          <p:cNvSpPr>
            <a:spLocks noGrp="1"/>
          </p:cNvSpPr>
          <p:nvPr>
            <p:ph type="dt" sz="half" idx="10"/>
          </p:nvPr>
        </p:nvSpPr>
        <p:spPr bwMode="auto"/>
        <p:txBody>
          <a:bodyPr/>
          <a:lstStyle/>
          <a:p>
            <a:pPr>
              <a:defRPr/>
            </a:pPr>
            <a:fld id="{BCC18F51-09EC-435C-A3BA-64A766E099C0}" type="datetimeFigureOut">
              <a:rPr lang="ru-RU"/>
              <a:t>10.05.2022</a:t>
            </a:fld>
            <a:endParaRPr lang="ru-RU"/>
          </a:p>
        </p:txBody>
      </p:sp>
      <p:sp>
        <p:nvSpPr>
          <p:cNvPr id="6" name="Footer Placeholder 5"/>
          <p:cNvSpPr>
            <a:spLocks noGrp="1"/>
          </p:cNvSpPr>
          <p:nvPr>
            <p:ph type="ftr" sz="quarter" idx="11"/>
          </p:nvPr>
        </p:nvSpPr>
        <p:spPr bwMode="auto"/>
        <p:txBody>
          <a:bodyPr/>
          <a:lstStyle/>
          <a:p>
            <a:pPr>
              <a:defRPr/>
            </a:pPr>
            <a:endParaRPr lang="ru-RU"/>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7" y="457200"/>
            <a:ext cx="3932237" cy="1600200"/>
          </a:xfrm>
        </p:spPr>
        <p:txBody>
          <a:bodyPr anchor="b"/>
          <a:lstStyle>
            <a:lvl1pPr>
              <a:defRPr sz="2400"/>
            </a:lvl1pPr>
          </a:lstStyle>
          <a:p>
            <a:pPr>
              <a:defRPr/>
            </a:pPr>
            <a:r>
              <a:rPr lang="en-US"/>
              <a:t>Click to edit Master title style</a:t>
            </a:r>
          </a:p>
        </p:txBody>
      </p:sp>
      <p:sp>
        <p:nvSpPr>
          <p:cNvPr id="3" name="Picture Placeholder 2"/>
          <p:cNvSpPr>
            <a:spLocks noGrp="1" noChangeAspect="1"/>
          </p:cNvSpPr>
          <p:nvPr>
            <p:ph type="pic" idx="1"/>
          </p:nvPr>
        </p:nvSpPr>
        <p:spPr bwMode="auto">
          <a:xfrm>
            <a:off x="5183187" y="987425"/>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a:defRPr/>
            </a:pPr>
            <a:r>
              <a:rPr lang="en-US"/>
              <a:t>Click icon to add picture</a:t>
            </a:r>
          </a:p>
        </p:txBody>
      </p:sp>
      <p:sp>
        <p:nvSpPr>
          <p:cNvPr id="4" name="Text Placeholder 3"/>
          <p:cNvSpPr>
            <a:spLocks noGrp="1"/>
          </p:cNvSpPr>
          <p:nvPr>
            <p:ph type="body" sz="half" idx="2"/>
          </p:nvPr>
        </p:nvSpPr>
        <p:spPr bwMode="auto">
          <a:xfrm>
            <a:off x="839787" y="2057399"/>
            <a:ext cx="3932237" cy="381158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defRPr/>
            </a:pPr>
            <a:r>
              <a:rPr lang="en-US"/>
              <a:t>Click to edit Master text styles</a:t>
            </a:r>
          </a:p>
        </p:txBody>
      </p:sp>
      <p:sp>
        <p:nvSpPr>
          <p:cNvPr id="5" name="Date Placeholder 4"/>
          <p:cNvSpPr>
            <a:spLocks noGrp="1"/>
          </p:cNvSpPr>
          <p:nvPr>
            <p:ph type="dt" sz="half" idx="10"/>
          </p:nvPr>
        </p:nvSpPr>
        <p:spPr bwMode="auto"/>
        <p:txBody>
          <a:bodyPr/>
          <a:lstStyle/>
          <a:p>
            <a:pPr>
              <a:defRPr/>
            </a:pPr>
            <a:fld id="{BCC18F51-09EC-435C-A3BA-64A766E099C0}" type="datetimeFigureOut">
              <a:rPr lang="ru-RU"/>
              <a:t>10.05.2022</a:t>
            </a:fld>
            <a:endParaRPr lang="ru-RU"/>
          </a:p>
        </p:txBody>
      </p:sp>
      <p:sp>
        <p:nvSpPr>
          <p:cNvPr id="6" name="Footer Placeholder 5"/>
          <p:cNvSpPr>
            <a:spLocks noGrp="1"/>
          </p:cNvSpPr>
          <p:nvPr>
            <p:ph type="ftr" sz="quarter" idx="11"/>
          </p:nvPr>
        </p:nvSpPr>
        <p:spPr bwMode="auto"/>
        <p:txBody>
          <a:bodyPr/>
          <a:lstStyle/>
          <a:p>
            <a:pPr>
              <a:defRPr/>
            </a:pPr>
            <a:endParaRPr lang="ru-RU"/>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ru-RU"/>
              <a:t>10.05.2022</a:t>
            </a:fld>
            <a:endParaRPr lang="ru-RU"/>
          </a:p>
        </p:txBody>
      </p:sp>
      <p:sp>
        <p:nvSpPr>
          <p:cNvPr id="5" name="Footer Placeholder 4"/>
          <p:cNvSpPr>
            <a:spLocks noGrp="1"/>
          </p:cNvSpPr>
          <p:nvPr>
            <p:ph type="ftr" sz="quarter" idx="11"/>
          </p:nvPr>
        </p:nvSpPr>
        <p:spPr bwMode="auto"/>
        <p:txBody>
          <a:bodyPr/>
          <a:lstStyle/>
          <a:p>
            <a:pPr>
              <a:defRPr/>
            </a:pPr>
            <a:endParaRPr lang="ru-RU"/>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38199" y="365125"/>
            <a:ext cx="10515600" cy="1325562"/>
          </a:xfrm>
          <a:prstGeom prst="rect">
            <a:avLst/>
          </a:prstGeom>
        </p:spPr>
        <p:txBody>
          <a:bodyPr vert="horz" lIns="91440" tIns="45720" rIns="91440" bIns="45720" rtlCol="0" anchor="ctr">
            <a:normAutofit/>
          </a:bodyPr>
          <a:lstStyle/>
          <a:p>
            <a:pPr>
              <a:defRPr/>
            </a:pPr>
            <a:r>
              <a:rPr lang="en-US"/>
              <a:t>Click to edit Master title style</a:t>
            </a:r>
          </a:p>
        </p:txBody>
      </p:sp>
      <p:sp>
        <p:nvSpPr>
          <p:cNvPr id="3" name="Text Placeholder 2"/>
          <p:cNvSpPr>
            <a:spLocks noGrp="1"/>
          </p:cNvSpPr>
          <p:nvPr>
            <p:ph type="body" idx="1"/>
          </p:nvPr>
        </p:nvSpPr>
        <p:spPr bwMode="auto">
          <a:xfrm>
            <a:off x="838199" y="1825625"/>
            <a:ext cx="10515600" cy="4351338"/>
          </a:xfrm>
          <a:prstGeom prst="rect">
            <a:avLst/>
          </a:prstGeom>
        </p:spPr>
        <p:txBody>
          <a:bodyPr vert="horz" lIns="91440" tIns="45720" rIns="91440" bIns="45720" rtlCol="0">
            <a:normAutofit/>
          </a:bodyPr>
          <a:lstStyle/>
          <a:p>
            <a:pPr lvl="0">
              <a:defRPr/>
            </a:pPr>
            <a:r>
              <a:rPr lang="en-US"/>
              <a:t>Click to 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4" name="Date Placeholder 3"/>
          <p:cNvSpPr>
            <a:spLocks noGrp="1"/>
          </p:cNvSpPr>
          <p:nvPr>
            <p:ph type="dt" sz="half" idx="2"/>
          </p:nvPr>
        </p:nvSpPr>
        <p:spPr bwMode="auto">
          <a:xfrm>
            <a:off x="838199"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BCC18F51-09EC-435C-A3BA-64A766E099C0}" type="datetimeFigureOut">
              <a:rPr lang="ru-RU"/>
              <a:t>10.05.2022</a:t>
            </a:fld>
            <a:endParaRPr lang="ru-RU"/>
          </a:p>
        </p:txBody>
      </p:sp>
      <p:sp>
        <p:nvSpPr>
          <p:cNvPr id="5" name="Footer Placeholder 4"/>
          <p:cNvSpPr>
            <a:spLocks noGrp="1"/>
          </p:cNvSpPr>
          <p:nvPr>
            <p:ph type="ftr" sz="quarter" idx="3"/>
          </p:nvPr>
        </p:nvSpPr>
        <p:spPr bwMode="auto">
          <a:xfrm>
            <a:off x="4038599"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ru-RU"/>
          </a:p>
        </p:txBody>
      </p:sp>
      <p:sp>
        <p:nvSpPr>
          <p:cNvPr id="6" name="Slide Number Placeholder 5"/>
          <p:cNvSpPr>
            <a:spLocks noGrp="1"/>
          </p:cNvSpPr>
          <p:nvPr>
            <p:ph type="sldNum" sz="quarter" idx="4"/>
          </p:nvPr>
        </p:nvSpPr>
        <p:spPr bwMode="auto">
          <a:xfrm>
            <a:off x="8610599"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08395586-F03A-48D1-94DF-16B239DF4FB5}" type="slidenum">
              <a:rPr lang="ru-RU"/>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defTabSz="685800">
        <a:lnSpc>
          <a:spcPct val="90000"/>
        </a:lnSpc>
        <a:spcBef>
          <a:spcPts val="0"/>
        </a:spcBef>
        <a:buNone/>
        <a:defRPr sz="3300">
          <a:solidFill>
            <a:schemeClr val="tx1"/>
          </a:solidFill>
          <a:latin typeface="+mj-lt"/>
          <a:ea typeface="+mj-ea"/>
          <a:cs typeface="+mj-cs"/>
        </a:defRPr>
      </a:lvl1pPr>
    </p:titleStyle>
    <p:bodyStyle>
      <a:lvl1pPr marL="171450" indent="-171450" algn="l" defTabSz="685800">
        <a:lnSpc>
          <a:spcPct val="90000"/>
        </a:lnSpc>
        <a:spcBef>
          <a:spcPts val="750"/>
        </a:spcBef>
        <a:buFont typeface="Arial" panose="020B0604020202020204"/>
        <a:buChar char="•"/>
        <a:defRPr sz="2100">
          <a:solidFill>
            <a:schemeClr val="tx1"/>
          </a:solidFill>
          <a:latin typeface="+mn-lt"/>
          <a:ea typeface="+mn-ea"/>
          <a:cs typeface="+mn-cs"/>
        </a:defRPr>
      </a:lvl1pPr>
      <a:lvl2pPr marL="514350" indent="-171450" algn="l" defTabSz="685800">
        <a:lnSpc>
          <a:spcPct val="90000"/>
        </a:lnSpc>
        <a:spcBef>
          <a:spcPts val="375"/>
        </a:spcBef>
        <a:buFont typeface="Arial" panose="020B0604020202020204"/>
        <a:buChar char="•"/>
        <a:defRPr sz="1800">
          <a:solidFill>
            <a:schemeClr val="tx1"/>
          </a:solidFill>
          <a:latin typeface="+mn-lt"/>
          <a:ea typeface="+mn-ea"/>
          <a:cs typeface="+mn-cs"/>
        </a:defRPr>
      </a:lvl2pPr>
      <a:lvl3pPr marL="857250" indent="-171450" algn="l" defTabSz="685800">
        <a:lnSpc>
          <a:spcPct val="90000"/>
        </a:lnSpc>
        <a:spcBef>
          <a:spcPts val="375"/>
        </a:spcBef>
        <a:buFont typeface="Arial" panose="020B0604020202020204"/>
        <a:buChar char="•"/>
        <a:defRPr sz="1500">
          <a:solidFill>
            <a:schemeClr val="tx1"/>
          </a:solidFill>
          <a:latin typeface="+mn-lt"/>
          <a:ea typeface="+mn-ea"/>
          <a:cs typeface="+mn-cs"/>
        </a:defRPr>
      </a:lvl3pPr>
      <a:lvl4pPr marL="1200150" indent="-171450" algn="l" defTabSz="685800">
        <a:lnSpc>
          <a:spcPct val="90000"/>
        </a:lnSpc>
        <a:spcBef>
          <a:spcPts val="375"/>
        </a:spcBef>
        <a:buFont typeface="Arial" panose="020B0604020202020204"/>
        <a:buChar char="•"/>
        <a:defRPr sz="1350">
          <a:solidFill>
            <a:schemeClr val="tx1"/>
          </a:solidFill>
          <a:latin typeface="+mn-lt"/>
          <a:ea typeface="+mn-ea"/>
          <a:cs typeface="+mn-cs"/>
        </a:defRPr>
      </a:lvl4pPr>
      <a:lvl5pPr marL="1543050" indent="-171450" algn="l" defTabSz="685800">
        <a:lnSpc>
          <a:spcPct val="90000"/>
        </a:lnSpc>
        <a:spcBef>
          <a:spcPts val="375"/>
        </a:spcBef>
        <a:buFont typeface="Arial" panose="020B0604020202020204"/>
        <a:buChar char="•"/>
        <a:defRPr sz="1350">
          <a:solidFill>
            <a:schemeClr val="tx1"/>
          </a:solidFill>
          <a:latin typeface="+mn-lt"/>
          <a:ea typeface="+mn-ea"/>
          <a:cs typeface="+mn-cs"/>
        </a:defRPr>
      </a:lvl5pPr>
      <a:lvl6pPr marL="1885950" indent="-171450" algn="l" defTabSz="685800">
        <a:lnSpc>
          <a:spcPct val="90000"/>
        </a:lnSpc>
        <a:spcBef>
          <a:spcPts val="375"/>
        </a:spcBef>
        <a:buFont typeface="Arial" panose="020B0604020202020204"/>
        <a:buChar char="•"/>
        <a:defRPr sz="1350">
          <a:solidFill>
            <a:schemeClr val="tx1"/>
          </a:solidFill>
          <a:latin typeface="+mn-lt"/>
          <a:ea typeface="+mn-ea"/>
          <a:cs typeface="+mn-cs"/>
        </a:defRPr>
      </a:lvl6pPr>
      <a:lvl7pPr marL="2228850" indent="-171450" algn="l" defTabSz="685800">
        <a:lnSpc>
          <a:spcPct val="90000"/>
        </a:lnSpc>
        <a:spcBef>
          <a:spcPts val="375"/>
        </a:spcBef>
        <a:buFont typeface="Arial" panose="020B0604020202020204"/>
        <a:buChar char="•"/>
        <a:defRPr sz="1350">
          <a:solidFill>
            <a:schemeClr val="tx1"/>
          </a:solidFill>
          <a:latin typeface="+mn-lt"/>
          <a:ea typeface="+mn-ea"/>
          <a:cs typeface="+mn-cs"/>
        </a:defRPr>
      </a:lvl7pPr>
      <a:lvl8pPr marL="2571750" indent="-171450" algn="l" defTabSz="685800">
        <a:lnSpc>
          <a:spcPct val="90000"/>
        </a:lnSpc>
        <a:spcBef>
          <a:spcPts val="375"/>
        </a:spcBef>
        <a:buFont typeface="Arial" panose="020B0604020202020204"/>
        <a:buChar char="•"/>
        <a:defRPr sz="1350">
          <a:solidFill>
            <a:schemeClr val="tx1"/>
          </a:solidFill>
          <a:latin typeface="+mn-lt"/>
          <a:ea typeface="+mn-ea"/>
          <a:cs typeface="+mn-cs"/>
        </a:defRPr>
      </a:lvl8pPr>
      <a:lvl9pPr marL="2914650" indent="-171450" algn="l" defTabSz="685800">
        <a:lnSpc>
          <a:spcPct val="90000"/>
        </a:lnSpc>
        <a:spcBef>
          <a:spcPts val="375"/>
        </a:spcBef>
        <a:buFont typeface="Arial" panose="020B0604020202020204"/>
        <a:buChar char="•"/>
        <a:defRPr sz="1350">
          <a:solidFill>
            <a:schemeClr val="tx1"/>
          </a:solidFill>
          <a:latin typeface="+mn-lt"/>
          <a:ea typeface="+mn-ea"/>
          <a:cs typeface="+mn-cs"/>
        </a:defRPr>
      </a:lvl9pPr>
    </p:bodyStyle>
    <p:otherStyle>
      <a:defPPr>
        <a:defRPr lang="en-US"/>
      </a:defPPr>
      <a:lvl1pPr marL="0" algn="l" defTabSz="685800">
        <a:defRPr sz="1350">
          <a:solidFill>
            <a:schemeClr val="tx1"/>
          </a:solidFill>
          <a:latin typeface="+mn-lt"/>
          <a:ea typeface="+mn-ea"/>
          <a:cs typeface="+mn-cs"/>
        </a:defRPr>
      </a:lvl1pPr>
      <a:lvl2pPr marL="342900" algn="l" defTabSz="685800">
        <a:defRPr sz="1350">
          <a:solidFill>
            <a:schemeClr val="tx1"/>
          </a:solidFill>
          <a:latin typeface="+mn-lt"/>
          <a:ea typeface="+mn-ea"/>
          <a:cs typeface="+mn-cs"/>
        </a:defRPr>
      </a:lvl2pPr>
      <a:lvl3pPr marL="685800" algn="l" defTabSz="685800">
        <a:defRPr sz="1350">
          <a:solidFill>
            <a:schemeClr val="tx1"/>
          </a:solidFill>
          <a:latin typeface="+mn-lt"/>
          <a:ea typeface="+mn-ea"/>
          <a:cs typeface="+mn-cs"/>
        </a:defRPr>
      </a:lvl3pPr>
      <a:lvl4pPr marL="1028700" algn="l" defTabSz="685800">
        <a:defRPr sz="1350">
          <a:solidFill>
            <a:schemeClr val="tx1"/>
          </a:solidFill>
          <a:latin typeface="+mn-lt"/>
          <a:ea typeface="+mn-ea"/>
          <a:cs typeface="+mn-cs"/>
        </a:defRPr>
      </a:lvl4pPr>
      <a:lvl5pPr marL="1371600" algn="l" defTabSz="685800">
        <a:defRPr sz="1350">
          <a:solidFill>
            <a:schemeClr val="tx1"/>
          </a:solidFill>
          <a:latin typeface="+mn-lt"/>
          <a:ea typeface="+mn-ea"/>
          <a:cs typeface="+mn-cs"/>
        </a:defRPr>
      </a:lvl5pPr>
      <a:lvl6pPr marL="1714500" algn="l" defTabSz="685800">
        <a:defRPr sz="1350">
          <a:solidFill>
            <a:schemeClr val="tx1"/>
          </a:solidFill>
          <a:latin typeface="+mn-lt"/>
          <a:ea typeface="+mn-ea"/>
          <a:cs typeface="+mn-cs"/>
        </a:defRPr>
      </a:lvl6pPr>
      <a:lvl7pPr marL="2057400" algn="l" defTabSz="685800">
        <a:defRPr sz="1350">
          <a:solidFill>
            <a:schemeClr val="tx1"/>
          </a:solidFill>
          <a:latin typeface="+mn-lt"/>
          <a:ea typeface="+mn-ea"/>
          <a:cs typeface="+mn-cs"/>
        </a:defRPr>
      </a:lvl7pPr>
      <a:lvl8pPr marL="2400300" algn="l" defTabSz="685800">
        <a:defRPr sz="1350">
          <a:solidFill>
            <a:schemeClr val="tx1"/>
          </a:solidFill>
          <a:latin typeface="+mn-lt"/>
          <a:ea typeface="+mn-ea"/>
          <a:cs typeface="+mn-cs"/>
        </a:defRPr>
      </a:lvl8pPr>
      <a:lvl9pPr marL="2743200" algn="l" defTabSz="685800">
        <a:defRPr sz="135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arxiv.org/ftp/arxiv/papers/2003/2003.09715%20on%203rd%20April%202020"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a:xfrm>
            <a:off x="430728" y="1595536"/>
            <a:ext cx="11330542" cy="5150497"/>
          </a:xfrm>
        </p:spPr>
        <p:txBody>
          <a:bodyPr>
            <a:normAutofit fontScale="92500" lnSpcReduction="10000"/>
          </a:bodyPr>
          <a:lstStyle/>
          <a:p>
            <a:pPr marL="0" indent="0">
              <a:buNone/>
              <a:defRPr/>
            </a:pPr>
            <a:r>
              <a:rPr lang="en-GB" sz="2800" b="1" dirty="0">
                <a:solidFill>
                  <a:srgbClr val="000000"/>
                </a:solidFill>
                <a:latin typeface="Times New Roman" panose="02020603050405020304"/>
              </a:rPr>
              <a:t>                                </a:t>
            </a:r>
            <a:r>
              <a:rPr lang="en-GB" sz="2800" b="1" i="0" u="sng" dirty="0" err="1">
                <a:latin typeface="Times New Roman" panose="02020603050405020304"/>
              </a:rPr>
              <a:t>B.Tech</a:t>
            </a:r>
            <a:r>
              <a:rPr lang="en-GB" sz="2800" b="1" i="0" u="sng" dirty="0">
                <a:latin typeface="Times New Roman" panose="02020603050405020304"/>
              </a:rPr>
              <a:t> Project Evaluation</a:t>
            </a:r>
            <a:r>
              <a:rPr lang="en-IN" altLang="en-GB" sz="2800" b="1" i="0" u="sng" dirty="0">
                <a:latin typeface="Times New Roman" panose="02020603050405020304"/>
              </a:rPr>
              <a:t>-2,VIIIth Sem</a:t>
            </a:r>
            <a:endParaRPr lang="en-GB" sz="2400" b="1" i="0" dirty="0">
              <a:latin typeface="Times New Roman" panose="02020603050405020304"/>
            </a:endParaRPr>
          </a:p>
          <a:p>
            <a:pPr marL="0" indent="0">
              <a:buNone/>
              <a:defRPr/>
            </a:pPr>
            <a:br>
              <a:rPr lang="en-GB" b="0" i="0" dirty="0">
                <a:latin typeface="Times New Roman" panose="02020603050405020304"/>
              </a:rPr>
            </a:br>
            <a:r>
              <a:rPr lang="en-GB" b="0" i="0" dirty="0">
                <a:latin typeface="Times New Roman" panose="02020603050405020304"/>
              </a:rPr>
              <a:t>                           </a:t>
            </a:r>
            <a:r>
              <a:rPr lang="en-GB" sz="2800" b="1" i="0" u="none" strike="noStrike" dirty="0">
                <a:latin typeface="Times New Roman" panose="02020603050405020304"/>
              </a:rPr>
              <a:t>COVID</a:t>
            </a:r>
            <a:r>
              <a:rPr lang="en-IN" altLang="en-GB" sz="2800" b="1" i="0" u="none" strike="noStrike" dirty="0">
                <a:latin typeface="Times New Roman" panose="02020603050405020304"/>
              </a:rPr>
              <a:t>-19</a:t>
            </a:r>
            <a:r>
              <a:rPr lang="en-GB" sz="2800" b="1" i="0" u="none" strike="noStrike" dirty="0">
                <a:latin typeface="Times New Roman" panose="02020603050405020304"/>
              </a:rPr>
              <a:t> Outbreak Prediction using machine learning</a:t>
            </a:r>
            <a:r>
              <a:rPr lang="en-GB" b="0" i="0" dirty="0">
                <a:latin typeface="Times New Roman" panose="02020603050405020304"/>
              </a:rPr>
              <a:t>​.</a:t>
            </a:r>
            <a:br>
              <a:rPr lang="en-GB" b="0" i="0" dirty="0">
                <a:latin typeface="Times New Roman" panose="02020603050405020304"/>
              </a:rPr>
            </a:br>
            <a:r>
              <a:rPr lang="en-GB" b="0" i="0" dirty="0">
                <a:latin typeface="Times New Roman" panose="02020603050405020304"/>
              </a:rPr>
              <a:t>​</a:t>
            </a:r>
            <a:br>
              <a:rPr lang="en-GB" b="0" i="0" dirty="0">
                <a:latin typeface="Times New Roman" panose="02020603050405020304"/>
              </a:rPr>
            </a:br>
            <a:endParaRPr lang="en-GB" dirty="0">
              <a:latin typeface="Times New Roman" panose="02020603050405020304"/>
            </a:endParaRPr>
          </a:p>
          <a:p>
            <a:pPr marL="0" indent="0">
              <a:buNone/>
              <a:defRPr/>
            </a:pPr>
            <a:r>
              <a:rPr lang="en-GB" b="1" i="0" dirty="0">
                <a:latin typeface="Times New Roman" panose="02020603050405020304"/>
              </a:rPr>
              <a:t>Presented by </a:t>
            </a:r>
          </a:p>
          <a:p>
            <a:pPr marL="0" indent="0">
              <a:buNone/>
              <a:defRPr/>
            </a:pPr>
            <a:r>
              <a:rPr lang="en-GB" dirty="0">
                <a:latin typeface="Times New Roman" panose="02020603050405020304"/>
              </a:rPr>
              <a:t>Vaishali Chhonkar 2019007712</a:t>
            </a:r>
          </a:p>
          <a:p>
            <a:pPr marL="0" indent="0">
              <a:buNone/>
              <a:defRPr/>
            </a:pPr>
            <a:r>
              <a:rPr lang="en-GB" dirty="0">
                <a:latin typeface="Times New Roman" panose="02020603050405020304"/>
              </a:rPr>
              <a:t>Disha Bansal 2019007712 </a:t>
            </a:r>
            <a:endParaRPr lang="en-US" dirty="0">
              <a:latin typeface="Times New Roman" panose="02020603050405020304"/>
            </a:endParaRPr>
          </a:p>
          <a:p>
            <a:pPr marL="0" indent="0">
              <a:buNone/>
              <a:defRPr/>
            </a:pPr>
            <a:r>
              <a:rPr lang="en-US" dirty="0" err="1">
                <a:latin typeface="Times New Roman" panose="02020603050405020304"/>
              </a:rPr>
              <a:t>Khallilluah</a:t>
            </a:r>
            <a:r>
              <a:rPr lang="en-US" dirty="0">
                <a:latin typeface="Times New Roman" panose="02020603050405020304"/>
              </a:rPr>
              <a:t> Ahmad 2018002354</a:t>
            </a:r>
          </a:p>
          <a:p>
            <a:pPr marL="0" indent="0">
              <a:buNone/>
              <a:defRPr/>
            </a:pPr>
            <a:r>
              <a:rPr lang="en-US" dirty="0">
                <a:latin typeface="Times New Roman" panose="02020603050405020304"/>
              </a:rPr>
              <a:t>Sayed Fayaz Sadat 2018011644</a:t>
            </a:r>
            <a:r>
              <a:rPr lang="en-GB" dirty="0">
                <a:latin typeface="Times New Roman" panose="02020603050405020304"/>
              </a:rPr>
              <a:t>                                            </a:t>
            </a:r>
            <a:r>
              <a:rPr lang="en-US" b="1" i="0" u="none" strike="noStrike" dirty="0">
                <a:latin typeface="Times New Roman" panose="02020603050405020304"/>
              </a:rPr>
              <a:t>Under the Supervision of Dr.Anil Kumar Sagar</a:t>
            </a:r>
            <a:endParaRPr lang="en-GB" b="1" dirty="0">
              <a:latin typeface="Times New Roman" panose="02020603050405020304"/>
            </a:endParaRPr>
          </a:p>
          <a:p>
            <a:pPr marL="0" indent="0">
              <a:buNone/>
              <a:defRPr/>
            </a:pPr>
            <a:r>
              <a:rPr lang="en-GB">
                <a:latin typeface="Times New Roman" panose="02020603050405020304"/>
              </a:rPr>
              <a:t>                                                   </a:t>
            </a:r>
            <a:r>
              <a:rPr lang="en-GB" b="1">
                <a:latin typeface="Times New Roman" panose="02020603050405020304"/>
              </a:rPr>
              <a:t>                                                     </a:t>
            </a:r>
            <a:r>
              <a:rPr lang="en-GB" b="1" dirty="0">
                <a:latin typeface="Times New Roman" panose="02020603050405020304"/>
              </a:rPr>
              <a:t>Sharda University Greater Noida</a:t>
            </a:r>
            <a:endParaRPr lang="en-GB" dirty="0">
              <a:latin typeface="Times New Roman" panose="02020603050405020304"/>
            </a:endParaRPr>
          </a:p>
          <a:p>
            <a:pPr marL="0" indent="0">
              <a:buNone/>
              <a:defRPr/>
            </a:pPr>
            <a:endParaRPr lang="en-GB" dirty="0">
              <a:latin typeface="Times New Roman" panose="02020603050405020304"/>
            </a:endParaRPr>
          </a:p>
          <a:p>
            <a:pPr marL="0" indent="0" algn="ctr">
              <a:buNone/>
              <a:defRPr/>
            </a:pPr>
            <a:r>
              <a:rPr lang="en-US" b="1" i="0" u="none" strike="noStrike" dirty="0">
                <a:latin typeface="Times New Roman" panose="02020603050405020304"/>
              </a:rPr>
              <a:t>DEPARTMENT OF COMPUTER SCIENCE &amp; ENGINEERING</a:t>
            </a:r>
            <a:r>
              <a:rPr lang="en-US" b="1" i="0" dirty="0">
                <a:latin typeface="Times New Roman" panose="02020603050405020304"/>
              </a:rPr>
              <a:t>​</a:t>
            </a:r>
            <a:endParaRPr lang="en-US" b="1" i="0" dirty="0">
              <a:latin typeface="Segoe UI" panose="020B0502040204020203"/>
            </a:endParaRPr>
          </a:p>
          <a:p>
            <a:pPr marL="0" indent="0" algn="ctr">
              <a:buNone/>
              <a:defRPr/>
            </a:pPr>
            <a:r>
              <a:rPr lang="en-US" b="1" i="0" u="none" strike="noStrike" dirty="0">
                <a:latin typeface="Times New Roman" panose="02020603050405020304"/>
              </a:rPr>
              <a:t>SCHOOL OF ENGINEERING AND TECHNOLOGY </a:t>
            </a:r>
            <a:r>
              <a:rPr lang="en-US" b="1" i="0" dirty="0">
                <a:latin typeface="Times New Roman" panose="02020603050405020304"/>
              </a:rPr>
              <a:t>​</a:t>
            </a:r>
            <a:endParaRPr lang="en-US" b="1" i="0" dirty="0">
              <a:latin typeface="Segoe UI" panose="020B0502040204020203"/>
            </a:endParaRPr>
          </a:p>
          <a:p>
            <a:pPr marL="0" indent="0" algn="ctr">
              <a:buNone/>
              <a:defRPr/>
            </a:pPr>
            <a:r>
              <a:rPr lang="en-IN" b="1" dirty="0">
                <a:latin typeface="Times New Roman" panose="02020603050405020304"/>
              </a:rPr>
              <a:t>MAY </a:t>
            </a:r>
            <a:r>
              <a:rPr lang="en-US" b="1" i="0" u="none" strike="noStrike" dirty="0">
                <a:latin typeface="Times New Roman" panose="02020603050405020304"/>
              </a:rPr>
              <a:t> 2022</a:t>
            </a:r>
            <a:r>
              <a:rPr lang="en-US" b="1" i="0" dirty="0">
                <a:latin typeface="Times New Roman" panose="02020603050405020304"/>
              </a:rPr>
              <a:t>​</a:t>
            </a:r>
            <a:endParaRPr lang="en-US" b="1" i="0" dirty="0">
              <a:latin typeface="Segoe UI" panose="020B0502040204020203"/>
            </a:endParaRPr>
          </a:p>
          <a:p>
            <a:pPr>
              <a:defRPr/>
            </a:pPr>
            <a:endParaRPr lang="en-GB" dirty="0"/>
          </a:p>
        </p:txBody>
      </p:sp>
      <p:pic>
        <p:nvPicPr>
          <p:cNvPr id="1026" name="Picture 2"/>
          <p:cNvPicPr>
            <a:picLocks noChangeAspect="1" noChangeArrowheads="1"/>
          </p:cNvPicPr>
          <p:nvPr/>
        </p:nvPicPr>
        <p:blipFill>
          <a:blip r:embed="rId2"/>
          <a:stretch>
            <a:fillRect/>
          </a:stretch>
        </p:blipFill>
        <p:spPr bwMode="auto">
          <a:xfrm>
            <a:off x="3219449" y="111967"/>
            <a:ext cx="5753100" cy="1408924"/>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a:xfrm>
            <a:off x="677333" y="643944"/>
            <a:ext cx="10531235" cy="5397418"/>
          </a:xfrm>
        </p:spPr>
        <p:txBody>
          <a:bodyPr>
            <a:noAutofit/>
          </a:bodyPr>
          <a:lstStyle/>
          <a:p>
            <a:pPr algn="just">
              <a:buFont typeface="Wingdings" panose="05000000000000000000" pitchFamily="2" charset="2"/>
              <a:buChar char="v"/>
              <a:defRPr/>
            </a:pPr>
            <a:r>
              <a:rPr lang="en-GB" sz="1900" b="0" i="0" dirty="0"/>
              <a:t>Exploring strategies to respond to the epidemic in Delhi using Realistic Social Networks. The influenza epidemic in the National Capital Territory of India (NCT-I, including New Delhi and surrounding areas), </a:t>
            </a:r>
            <a:r>
              <a:rPr lang="en-GB" sz="1900" b="0" i="0" dirty="0" err="1"/>
              <a:t>analyze</a:t>
            </a:r>
            <a:r>
              <a:rPr lang="en-GB" sz="1900" b="0" i="0" dirty="0"/>
              <a:t> the indicated line content strategies are developed. A personal network of personal communication. CT-I is an important contribution of our work to integration by using various open-source data and commercial data. What a flu-like illness (ILI) by calculated using a natural model will spread across the NCT-I network. The active and non-pharmaceutical content strategies are </a:t>
            </a:r>
            <a:r>
              <a:rPr lang="en-GB" sz="1900" b="0" i="0" dirty="0" err="1"/>
              <a:t>analyzed</a:t>
            </a:r>
            <a:r>
              <a:rPr lang="en-GB" sz="1900" b="0" i="0" dirty="0"/>
              <a:t> to control an outbreak of plague. In practice, such a network with the powerful epidemiological simulation platform Epinasty, a study of various things interventions to prevent the spread of disease in the city are being developed. </a:t>
            </a:r>
          </a:p>
          <a:p>
            <a:pPr algn="just">
              <a:buFont typeface="Wingdings" panose="05000000000000000000" pitchFamily="2" charset="2"/>
              <a:buChar char="v"/>
              <a:defRPr/>
            </a:pPr>
            <a:r>
              <a:rPr lang="en-GB" sz="1900" b="0" i="0" dirty="0"/>
              <a:t>Detection of covid 19 is investing rapidly in last year in this paper the first part is to detect covid19 based on deep learning using CT scan and chest X-ray image. In the second part to estimate the number of covid19 confirmation recoveries and death. Covid 19 is a global pangamic which is spreading rapidly. It is very hard to detect because there is no symptoms. Here AI is used to examine a person for covid19 main advantage of AI t can be implemented in a trained model to classify unseen images in this paper to detect whether a patient is for covid 19 using their chest x-ray image AI also used for existing evidence here in this paper we focused on two concepts the first concept is to study related h diagnose of covid19 and second I </a:t>
            </a:r>
            <a:r>
              <a:rPr lang="en-GB" sz="1900" b="0" i="0" dirty="0" err="1"/>
              <a:t>sto</a:t>
            </a:r>
            <a:r>
              <a:rPr lang="en-GB" sz="1900" b="0" i="0" dirty="0"/>
              <a:t> involve study related to predicting a number of people who will be infected in coming days</a:t>
            </a:r>
            <a:r>
              <a:rPr lang="en-GB" sz="1900" b="0" i="0" dirty="0">
                <a:latin typeface="Calibri" panose="020F0502020204030204"/>
              </a:rPr>
              <a:t>. </a:t>
            </a:r>
            <a:endParaRPr lang="en-GB" sz="19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a:xfrm>
            <a:off x="625034" y="717630"/>
            <a:ext cx="10655542" cy="5787686"/>
          </a:xfrm>
        </p:spPr>
        <p:txBody>
          <a:bodyPr>
            <a:noAutofit/>
          </a:bodyPr>
          <a:lstStyle/>
          <a:p>
            <a:pPr algn="just">
              <a:buFont typeface="Wingdings" panose="05000000000000000000" pitchFamily="2" charset="2"/>
              <a:buChar char="v"/>
              <a:defRPr/>
            </a:pPr>
            <a:r>
              <a:rPr lang="en-GB" sz="1900" b="0" i="0" dirty="0">
                <a:cs typeface="Calibri" panose="020F0502020204030204"/>
              </a:rPr>
              <a:t>Data Mining and Analysis of Data Research Sciences Data Covid-19 Death, Prevention, and Drug Development - In the First Covid-19 Epidemic.Covid-19 death details, immunizations, and vaccines are available by data mining of scientific literature records from the Core Science Web Collection, used. The analysis compares the records throughout the Covid-19 study topics are included and individual records are analysed individually. Including Web Science, a tool for digging data records data is analysed flexibly mathematical methods. From the historical analysis of scientific records on viruses, epidemic of disease and death, it is found that Chinese universities were not which leads to these topics historically. We have identified a few collections, which contain indications for exercise, inflammation, smoking, obesity and many more. </a:t>
            </a:r>
          </a:p>
          <a:p>
            <a:pPr algn="just">
              <a:buFont typeface="Wingdings" panose="05000000000000000000" pitchFamily="2" charset="2"/>
              <a:buChar char="v"/>
              <a:defRPr/>
            </a:pPr>
            <a:r>
              <a:rPr lang="en-GB" sz="1900" b="0" i="0" dirty="0">
                <a:cs typeface="Calibri" panose="020F0502020204030204"/>
              </a:rPr>
              <a:t>Imitation of H1N1 Influenza Virus Using GIS in South Korea the spread of disease worldwide continues to accelerate and build up transport technology. In this paper based on GIS integration testing between travel and infection, statistical analysis of highway transport and domestic flight. By performing SEIR measurements using logic, regional infection can be predicted when an outbreak occurred to make rapid responses to the threat of disease. Through to imitate, it can be found that densely populated regions also have-the biggest infection. In conclusion, regions with greater entry than exits have many people with the virus and infection in other areas with poor transportation low in comparison</a:t>
            </a:r>
            <a:r>
              <a:rPr lang="en-GB" sz="1900" b="0" i="0" dirty="0">
                <a:latin typeface="Calibri" panose="020F0502020204030204"/>
                <a:cs typeface="Calibri" panose="020F0502020204030204"/>
              </a:rPr>
              <a:t>. </a:t>
            </a:r>
            <a:endParaRPr lang="en-GB" sz="1900" dirty="0">
              <a:latin typeface="Calibri" panose="020F0502020204030204"/>
              <a:cs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a:xfrm>
            <a:off x="440399" y="960699"/>
            <a:ext cx="10912185" cy="4639185"/>
          </a:xfrm>
        </p:spPr>
        <p:txBody>
          <a:bodyPr>
            <a:normAutofit/>
          </a:bodyPr>
          <a:lstStyle/>
          <a:p>
            <a:pPr algn="just">
              <a:buFont typeface="Wingdings" panose="05000000000000000000" pitchFamily="2" charset="2"/>
              <a:buChar char="v"/>
              <a:defRPr/>
            </a:pPr>
            <a:r>
              <a:rPr lang="en-GB" sz="1900" b="0" i="0" dirty="0"/>
              <a:t>Covid 19 first was recognized in Wuhan, China, and declared a pandemic by the World Health Organization (WHO) on 11 March 2020. Here have developed a cloud-based machine learning short-term forecasting of the progress of pandemic in which several regression-based machine learning models were applied to infected case data to estimate the number of COVID-19-infected people. In this approach, we can accurately forecast the number of infected cases daily by training prior 25 days sample data recorded on which Machine Learning can be utilized to extract useful information from extensive datasets and build intelligent pre</a:t>
            </a:r>
            <a:r>
              <a:rPr lang="en-GB" sz="1900" b="0" i="0" u="none" strike="noStrike" dirty="0"/>
              <a:t>diction models for healthcare, a brief description of the datasets employed in this paper. This section also explains and discusses the features of the machine learning models and describes the procedures used in the current study.</a:t>
            </a:r>
            <a:r>
              <a:rPr lang="en-GB" sz="1900" b="0" i="0" dirty="0"/>
              <a:t>  </a:t>
            </a:r>
          </a:p>
          <a:p>
            <a:pPr algn="just">
              <a:buFont typeface="Wingdings" panose="05000000000000000000" pitchFamily="2" charset="2"/>
              <a:buChar char="v"/>
              <a:defRPr/>
            </a:pPr>
            <a:r>
              <a:rPr lang="en-IN" altLang="en-GB" sz="1900" b="0" i="0" dirty="0"/>
              <a:t>In </a:t>
            </a:r>
            <a:r>
              <a:rPr lang="en-IN" altLang="en-GB" sz="1900" b="0" i="0" dirty="0" err="1"/>
              <a:t>th</a:t>
            </a:r>
            <a:r>
              <a:rPr lang="en-GB" sz="1900" b="0" i="0" dirty="0"/>
              <a:t>is paper we use a machine learning algorithm in order to diagnose covid 19 infected patients more effectively. This method is evaluated using different experimental analysis metrics such as accuracy, precision, recall, and f1-score, Machine learning algorithms work on trial error-based methodologies. </a:t>
            </a:r>
            <a:endParaRPr lang="en-GB" sz="19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23392" y="416282"/>
            <a:ext cx="8596668" cy="1212518"/>
          </a:xfrm>
        </p:spPr>
        <p:txBody>
          <a:bodyPr>
            <a:normAutofit/>
          </a:bodyPr>
          <a:lstStyle/>
          <a:p>
            <a:pPr>
              <a:defRPr/>
            </a:pPr>
            <a:r>
              <a:rPr lang="en-GB" sz="2800" b="1" u="sng" dirty="0"/>
              <a:t>SOFTWARE REQUIEMENT</a:t>
            </a:r>
          </a:p>
        </p:txBody>
      </p:sp>
      <p:sp>
        <p:nvSpPr>
          <p:cNvPr id="3" name="Content Placeholder 2"/>
          <p:cNvSpPr>
            <a:spLocks noGrp="1"/>
          </p:cNvSpPr>
          <p:nvPr>
            <p:ph idx="1"/>
          </p:nvPr>
        </p:nvSpPr>
        <p:spPr bwMode="auto">
          <a:xfrm>
            <a:off x="677334" y="1628800"/>
            <a:ext cx="8596668" cy="4784750"/>
          </a:xfrm>
        </p:spPr>
        <p:txBody>
          <a:bodyPr>
            <a:normAutofit/>
          </a:bodyPr>
          <a:lstStyle/>
          <a:p>
            <a:pPr>
              <a:defRPr/>
            </a:pPr>
            <a:r>
              <a:rPr lang="en-GB" sz="2000" dirty="0"/>
              <a:t> </a:t>
            </a:r>
            <a:r>
              <a:rPr lang="en-GB" sz="2000" dirty="0">
                <a:cs typeface="Calibri" panose="020F0502020204030204"/>
              </a:rPr>
              <a:t>Anaconda Individual Edition.</a:t>
            </a:r>
          </a:p>
          <a:p>
            <a:pPr>
              <a:defRPr/>
            </a:pPr>
            <a:r>
              <a:rPr lang="en-GB" sz="2000" dirty="0">
                <a:cs typeface="Calibri" panose="020F0502020204030204"/>
              </a:rPr>
              <a:t> Python IDE (JUPYTER Notebook)</a:t>
            </a:r>
          </a:p>
          <a:p>
            <a:pPr>
              <a:defRPr/>
            </a:pPr>
            <a:r>
              <a:rPr lang="en-GB" sz="2000" dirty="0">
                <a:cs typeface="Calibri" panose="020F0502020204030204"/>
              </a:rPr>
              <a:t> ML and DL libraries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95400" y="476672"/>
            <a:ext cx="8380644" cy="1171852"/>
          </a:xfrm>
        </p:spPr>
        <p:txBody>
          <a:bodyPr>
            <a:normAutofit/>
          </a:bodyPr>
          <a:lstStyle/>
          <a:p>
            <a:pPr>
              <a:defRPr/>
            </a:pPr>
            <a:r>
              <a:rPr lang="en-GB" sz="2800" b="1" u="sng" dirty="0"/>
              <a:t>HARDWARE REQUIREMENT</a:t>
            </a:r>
          </a:p>
        </p:txBody>
      </p:sp>
      <p:sp>
        <p:nvSpPr>
          <p:cNvPr id="3" name="Content Placeholder 2"/>
          <p:cNvSpPr>
            <a:spLocks noGrp="1"/>
          </p:cNvSpPr>
          <p:nvPr>
            <p:ph idx="1"/>
          </p:nvPr>
        </p:nvSpPr>
        <p:spPr bwMode="auto">
          <a:xfrm>
            <a:off x="695400" y="1484784"/>
            <a:ext cx="11017224" cy="5184576"/>
          </a:xfrm>
        </p:spPr>
        <p:txBody>
          <a:bodyPr/>
          <a:lstStyle/>
          <a:p>
            <a:pPr algn="just">
              <a:defRPr/>
            </a:pPr>
            <a:r>
              <a:rPr lang="en-GB" dirty="0"/>
              <a:t>  </a:t>
            </a:r>
            <a:r>
              <a:rPr lang="en-GB" sz="2000" dirty="0">
                <a:cs typeface="Calibri" panose="020F0502020204030204"/>
              </a:rPr>
              <a:t>Pc/Laptop</a:t>
            </a:r>
          </a:p>
          <a:p>
            <a:pPr algn="just">
              <a:defRPr/>
            </a:pPr>
            <a:r>
              <a:rPr lang="en-GB" sz="2000" dirty="0">
                <a:cs typeface="Calibri" panose="020F0502020204030204"/>
              </a:rPr>
              <a:t>  Processor: Minimum 1 GHz; Recommended 2GHz or more.</a:t>
            </a:r>
          </a:p>
          <a:p>
            <a:pPr algn="just">
              <a:defRPr/>
            </a:pPr>
            <a:r>
              <a:rPr lang="en-GB" sz="2000" dirty="0">
                <a:cs typeface="Calibri" panose="020F0502020204030204"/>
              </a:rPr>
              <a:t>  Ethernet connection (LAN) OR a wireless adapter (Wi-Fi)</a:t>
            </a:r>
          </a:p>
          <a:p>
            <a:pPr algn="just">
              <a:defRPr/>
            </a:pPr>
            <a:r>
              <a:rPr lang="en-GB" sz="2000" dirty="0">
                <a:cs typeface="Calibri" panose="020F0502020204030204"/>
              </a:rPr>
              <a:t>  Hard Drive: Minimum 32 GB; Recommended 64 GB or more.</a:t>
            </a:r>
          </a:p>
          <a:p>
            <a:pPr algn="just">
              <a:defRPr/>
            </a:pPr>
            <a:r>
              <a:rPr lang="en-GB" sz="2000" dirty="0">
                <a:cs typeface="Calibri" panose="020F0502020204030204"/>
              </a:rPr>
              <a:t>  Memory (RAM): Minimum 1e GB; Recommended 4 GB or above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4" y="0"/>
            <a:ext cx="10387218" cy="1772817"/>
          </a:xfrm>
        </p:spPr>
        <p:txBody>
          <a:bodyPr>
            <a:normAutofit/>
          </a:bodyPr>
          <a:lstStyle/>
          <a:p>
            <a:pPr>
              <a:defRPr/>
            </a:pPr>
            <a:r>
              <a:rPr lang="en-GB" sz="2800" b="1" u="sng" dirty="0"/>
              <a:t>   WORKFLOW DESCRIPTION</a:t>
            </a:r>
          </a:p>
        </p:txBody>
      </p:sp>
      <p:pic>
        <p:nvPicPr>
          <p:cNvPr id="2052" name="Picture 4"/>
          <p:cNvPicPr>
            <a:picLocks noGrp="1" noChangeAspect="1" noChangeArrowheads="1"/>
          </p:cNvPicPr>
          <p:nvPr>
            <p:ph idx="1"/>
          </p:nvPr>
        </p:nvPicPr>
        <p:blipFill>
          <a:blip r:embed="rId2"/>
          <a:stretch>
            <a:fillRect/>
          </a:stretch>
        </p:blipFill>
        <p:spPr bwMode="auto">
          <a:xfrm>
            <a:off x="1271464" y="1340768"/>
            <a:ext cx="9505056" cy="4774094"/>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92822" y="332656"/>
            <a:ext cx="8596668" cy="1800200"/>
          </a:xfrm>
        </p:spPr>
        <p:txBody>
          <a:bodyPr>
            <a:normAutofit/>
          </a:bodyPr>
          <a:lstStyle/>
          <a:p>
            <a:pPr>
              <a:defRPr/>
            </a:pPr>
            <a:r>
              <a:rPr lang="en-GB" sz="2800" b="1" u="sng" dirty="0"/>
              <a:t>USED ALGORITHMS.</a:t>
            </a:r>
            <a:br>
              <a:rPr lang="en-GB" sz="2800" b="1" u="sng" dirty="0"/>
            </a:br>
            <a:r>
              <a:rPr lang="en-GB" sz="2800" b="1" u="sng" dirty="0"/>
              <a:t>Support vector machine.</a:t>
            </a:r>
            <a:br>
              <a:rPr lang="en-GB" sz="2800" b="1" u="sng" dirty="0"/>
            </a:br>
            <a:r>
              <a:rPr lang="en-GB" sz="2800" b="1" u="sng" dirty="0"/>
              <a:t>Linear Regression.</a:t>
            </a:r>
          </a:p>
        </p:txBody>
      </p:sp>
      <p:sp>
        <p:nvSpPr>
          <p:cNvPr id="3" name="Content Placeholder 2"/>
          <p:cNvSpPr>
            <a:spLocks noGrp="1"/>
          </p:cNvSpPr>
          <p:nvPr>
            <p:ph idx="1"/>
          </p:nvPr>
        </p:nvSpPr>
        <p:spPr bwMode="auto">
          <a:xfrm>
            <a:off x="692822" y="1988840"/>
            <a:ext cx="10515746" cy="4392488"/>
          </a:xfrm>
          <a:prstGeom prst="rect">
            <a:avLst/>
          </a:prstGeom>
          <a:noFill/>
        </p:spPr>
        <p:txBody>
          <a:bodyPr>
            <a:noAutofit/>
          </a:bodyPr>
          <a:lstStyle/>
          <a:p>
            <a:pPr marL="0" indent="0">
              <a:buNone/>
              <a:defRPr/>
            </a:pPr>
            <a:endParaRPr lang="en-GB" sz="1900" dirty="0"/>
          </a:p>
          <a:p>
            <a:pPr marL="0" indent="0" algn="just">
              <a:buNone/>
              <a:defRPr/>
            </a:pPr>
            <a:r>
              <a:rPr lang="en-GB" sz="1900" dirty="0">
                <a:cs typeface="Calibri" panose="020F0502020204030204"/>
              </a:rPr>
              <a:t>Machine learning has three types of classifications:</a:t>
            </a:r>
          </a:p>
          <a:p>
            <a:pPr marL="0" indent="0" algn="just">
              <a:buNone/>
              <a:defRPr/>
            </a:pPr>
            <a:r>
              <a:rPr lang="en-GB" sz="1900" dirty="0">
                <a:cs typeface="Calibri" panose="020F0502020204030204"/>
              </a:rPr>
              <a:t>1. Supervised classification</a:t>
            </a:r>
          </a:p>
          <a:p>
            <a:pPr marL="0" indent="0" algn="just">
              <a:buNone/>
              <a:defRPr/>
            </a:pPr>
            <a:r>
              <a:rPr lang="en-GB" sz="1900" dirty="0">
                <a:cs typeface="Calibri" panose="020F0502020204030204"/>
              </a:rPr>
              <a:t>2. Unsupervised classification.</a:t>
            </a:r>
          </a:p>
          <a:p>
            <a:pPr marL="0" indent="0" algn="just">
              <a:buNone/>
              <a:defRPr/>
            </a:pPr>
            <a:r>
              <a:rPr lang="en-GB" sz="1900" dirty="0">
                <a:cs typeface="Calibri" panose="020F0502020204030204"/>
              </a:rPr>
              <a:t>3. Reinforcement classification.</a:t>
            </a:r>
          </a:p>
          <a:p>
            <a:pPr marL="0" indent="0" algn="just">
              <a:buNone/>
              <a:defRPr/>
            </a:pPr>
            <a:endParaRPr lang="en-GB" sz="1900" dirty="0">
              <a:cs typeface="Calibri" panose="020F0502020204030204"/>
            </a:endParaRPr>
          </a:p>
          <a:p>
            <a:pPr marL="0" indent="0" algn="just">
              <a:buNone/>
              <a:defRPr/>
            </a:pPr>
            <a:r>
              <a:rPr lang="en-GB" sz="1900" dirty="0">
                <a:cs typeface="Calibri" panose="020F0502020204030204"/>
              </a:rPr>
              <a:t>SVM comes in supervised classification.</a:t>
            </a:r>
          </a:p>
          <a:p>
            <a:pPr marL="0" indent="0" algn="just">
              <a:buNone/>
              <a:defRPr/>
            </a:pPr>
            <a:r>
              <a:rPr lang="en-GB" sz="1900" dirty="0">
                <a:cs typeface="Calibri" panose="020F0502020204030204"/>
              </a:rPr>
              <a:t>A Support vector machine is a supervised machine learning model that uses a classification algorithm for two-group classification problems.it is used for classification and regression analysis. After giving an SVM model sets of </a:t>
            </a:r>
            <a:r>
              <a:rPr lang="en-GB" sz="1900" dirty="0" err="1">
                <a:cs typeface="Calibri" panose="020F0502020204030204"/>
              </a:rPr>
              <a:t>labeled</a:t>
            </a:r>
            <a:r>
              <a:rPr lang="en-GB" sz="1900" dirty="0">
                <a:cs typeface="Calibri" panose="020F0502020204030204"/>
              </a:rPr>
              <a:t> training data for each category they are able to categorize new text.</a:t>
            </a:r>
          </a:p>
          <a:p>
            <a:pPr marL="0" indent="0" algn="just">
              <a:buNone/>
              <a:defRPr/>
            </a:pPr>
            <a:endParaRPr lang="en-GB" sz="1900" dirty="0"/>
          </a:p>
          <a:p>
            <a:pPr marL="0" indent="0">
              <a:buNone/>
              <a:defRPr/>
            </a:pPr>
            <a:r>
              <a:rPr lang="en-GB" sz="1900"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lang="en-GB" sz="2800" b="1" u="sng" dirty="0"/>
              <a:t>Regression analysis.</a:t>
            </a:r>
          </a:p>
        </p:txBody>
      </p:sp>
      <p:sp>
        <p:nvSpPr>
          <p:cNvPr id="3" name="Content Placeholder 2"/>
          <p:cNvSpPr>
            <a:spLocks noGrp="1"/>
          </p:cNvSpPr>
          <p:nvPr>
            <p:ph idx="1"/>
          </p:nvPr>
        </p:nvSpPr>
        <p:spPr bwMode="auto">
          <a:xfrm>
            <a:off x="682742" y="1384035"/>
            <a:ext cx="10676465" cy="4511142"/>
          </a:xfrm>
        </p:spPr>
        <p:txBody>
          <a:bodyPr>
            <a:normAutofit/>
          </a:bodyPr>
          <a:lstStyle/>
          <a:p>
            <a:pPr algn="just">
              <a:defRPr/>
            </a:pPr>
            <a:r>
              <a:rPr lang="en-GB" sz="1900" dirty="0">
                <a:cs typeface="Calibri" panose="020F0502020204030204"/>
              </a:rPr>
              <a:t>Regression analysis is a form of predictive modelling technique that investigates the relationships between a dependent and independent variable. We use regression analysis for determining the strength of Predictors, Forecasting an effect and trend forecasting.</a:t>
            </a:r>
          </a:p>
          <a:p>
            <a:pPr marL="0" indent="0" algn="just">
              <a:buNone/>
              <a:defRPr/>
            </a:pPr>
            <a:r>
              <a:rPr lang="en-GB" sz="1900" dirty="0">
                <a:cs typeface="Calibri" panose="020F0502020204030204"/>
              </a:rPr>
              <a:t>   Types of Regression analysis:</a:t>
            </a:r>
          </a:p>
          <a:p>
            <a:pPr algn="just">
              <a:buFont typeface="Arial" panose="020B0604020202020204"/>
              <a:buChar char="•"/>
              <a:defRPr/>
            </a:pPr>
            <a:r>
              <a:rPr lang="en-GB" sz="1900" dirty="0">
                <a:cs typeface="Calibri" panose="020F0502020204030204"/>
              </a:rPr>
              <a:t>Linear regression.</a:t>
            </a:r>
          </a:p>
          <a:p>
            <a:pPr algn="just">
              <a:buFont typeface="Arial" panose="020B0604020202020204"/>
              <a:buChar char="•"/>
              <a:defRPr/>
            </a:pPr>
            <a:r>
              <a:rPr lang="en-GB" sz="1900" dirty="0">
                <a:cs typeface="Calibri" panose="020F0502020204030204"/>
              </a:rPr>
              <a:t>Logistic regression.</a:t>
            </a:r>
          </a:p>
          <a:p>
            <a:pPr marL="0" indent="0" algn="just">
              <a:buNone/>
              <a:defRPr/>
            </a:pPr>
            <a:r>
              <a:rPr lang="en-US" sz="1900" b="0" i="0" dirty="0">
                <a:cs typeface="Calibri" panose="020F0502020204030204"/>
              </a:rPr>
              <a:t>Think of a straight equation line combining any two variables X and Y which</a:t>
            </a:r>
            <a:r>
              <a:rPr lang="en-US" sz="1900" dirty="0">
                <a:cs typeface="Calibri" panose="020F0502020204030204"/>
              </a:rPr>
              <a:t> </a:t>
            </a:r>
            <a:r>
              <a:rPr lang="en-US" sz="1900" b="0" i="0" dirty="0">
                <a:cs typeface="Calibri" panose="020F0502020204030204"/>
              </a:rPr>
              <a:t>can be declared algebraically as: </a:t>
            </a:r>
            <a:endParaRPr lang="en-GB" sz="1900" dirty="0">
              <a:cs typeface="Calibri" panose="020F0502020204030204"/>
            </a:endParaRPr>
          </a:p>
        </p:txBody>
      </p:sp>
      <p:pic>
        <p:nvPicPr>
          <p:cNvPr id="1026" name="Picture 2"/>
          <p:cNvPicPr>
            <a:picLocks noChangeAspect="1" noChangeArrowheads="1"/>
          </p:cNvPicPr>
          <p:nvPr/>
        </p:nvPicPr>
        <p:blipFill>
          <a:blip r:embed="rId2"/>
          <a:stretch>
            <a:fillRect/>
          </a:stretch>
        </p:blipFill>
        <p:spPr bwMode="auto">
          <a:xfrm>
            <a:off x="3719736" y="4005064"/>
            <a:ext cx="4320480" cy="1488761"/>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90722" y="516294"/>
            <a:ext cx="8596668" cy="1320800"/>
          </a:xfrm>
        </p:spPr>
        <p:txBody>
          <a:bodyPr>
            <a:normAutofit/>
          </a:bodyPr>
          <a:lstStyle/>
          <a:p>
            <a:pPr>
              <a:defRPr/>
            </a:pPr>
            <a:r>
              <a:rPr lang="en-IN" altLang="en-GB" sz="4000" dirty="0">
                <a:latin typeface="Arial Rounded MT Bold" panose="020F0704030504030204"/>
              </a:rPr>
              <a:t>  </a:t>
            </a:r>
            <a:r>
              <a:rPr lang="en-GB" sz="2800" b="1" u="sng" dirty="0"/>
              <a:t>LINEAR REGRESSION</a:t>
            </a:r>
          </a:p>
        </p:txBody>
      </p:sp>
      <p:sp>
        <p:nvSpPr>
          <p:cNvPr id="3" name="Content Placeholder 2"/>
          <p:cNvSpPr>
            <a:spLocks noGrp="1"/>
          </p:cNvSpPr>
          <p:nvPr>
            <p:ph idx="1"/>
          </p:nvPr>
        </p:nvSpPr>
        <p:spPr bwMode="auto">
          <a:xfrm>
            <a:off x="677544" y="1643380"/>
            <a:ext cx="10675039" cy="4398010"/>
          </a:xfrm>
        </p:spPr>
        <p:txBody>
          <a:bodyPr>
            <a:normAutofit/>
          </a:bodyPr>
          <a:lstStyle/>
          <a:p>
            <a:pPr algn="just">
              <a:spcBef>
                <a:spcPts val="2400"/>
              </a:spcBef>
              <a:spcAft>
                <a:spcPts val="1000"/>
              </a:spcAft>
              <a:defRPr/>
            </a:pPr>
            <a:r>
              <a:rPr lang="en-US" sz="1800" dirty="0">
                <a:ea typeface="Times New Roman" panose="02020603050405020304"/>
                <a:cs typeface="Calibri" panose="020F0502020204030204"/>
              </a:rPr>
              <a:t>Linear regression is perhaps one of the most well-known and well-understood algorithms in statistics and machine learning. Linear regression is a </a:t>
            </a:r>
            <a:r>
              <a:rPr lang="en-US" sz="1800" b="1" dirty="0">
                <a:ea typeface="Times New Roman" panose="02020603050405020304"/>
                <a:cs typeface="Calibri" panose="020F0502020204030204"/>
              </a:rPr>
              <a:t>linear model</a:t>
            </a:r>
            <a:r>
              <a:rPr lang="en-US" sz="1800" dirty="0">
                <a:ea typeface="Times New Roman" panose="02020603050405020304"/>
                <a:cs typeface="Calibri" panose="020F0502020204030204"/>
              </a:rPr>
              <a:t> e.g. a model that assumes a linear relationship between the input variables (x) and the single output variable(y). More specifically that y can be calculated from a linear combination of the input are regression.</a:t>
            </a:r>
            <a:endParaRPr lang="en-GB" sz="1800" dirty="0">
              <a:ea typeface="Calibri" panose="020F0502020204030204"/>
              <a:cs typeface="Calibri" panose="020F0502020204030204"/>
            </a:endParaRPr>
          </a:p>
          <a:p>
            <a:pPr algn="just">
              <a:defRPr/>
            </a:pPr>
            <a:r>
              <a:rPr lang="en-US" sz="1800" dirty="0">
                <a:ea typeface="Times New Roman" panose="02020603050405020304"/>
                <a:cs typeface="Calibri" panose="020F0502020204030204"/>
              </a:rPr>
              <a:t>When there is a single input variable (x), the method is referred to as </a:t>
            </a:r>
            <a:r>
              <a:rPr lang="en-US" sz="1800" b="1" dirty="0">
                <a:ea typeface="Times New Roman" panose="02020603050405020304"/>
                <a:cs typeface="Calibri" panose="020F0502020204030204"/>
              </a:rPr>
              <a:t>simple linear regression</a:t>
            </a:r>
            <a:r>
              <a:rPr lang="en-US" sz="1800" dirty="0">
                <a:ea typeface="Times New Roman" panose="02020603050405020304"/>
                <a:cs typeface="Calibri" panose="020F0502020204030204"/>
              </a:rPr>
              <a:t>. When there are </a:t>
            </a:r>
            <a:r>
              <a:rPr lang="en-US" sz="1800" b="1" dirty="0">
                <a:ea typeface="Times New Roman" panose="02020603050405020304"/>
                <a:cs typeface="Calibri" panose="020F0502020204030204"/>
              </a:rPr>
              <a:t>multiple input variables</a:t>
            </a:r>
            <a:r>
              <a:rPr lang="en-US" sz="1800" dirty="0">
                <a:ea typeface="Times New Roman" panose="02020603050405020304"/>
                <a:cs typeface="Calibri" panose="020F0502020204030204"/>
              </a:rPr>
              <a:t> literature from statistics often refers to the method as </a:t>
            </a:r>
            <a:r>
              <a:rPr lang="en-US" sz="1800" b="1" dirty="0">
                <a:ea typeface="Times New Roman" panose="02020603050405020304"/>
                <a:cs typeface="Calibri" panose="020F0502020204030204"/>
              </a:rPr>
              <a:t>multiple linear regression</a:t>
            </a:r>
          </a:p>
          <a:p>
            <a:pPr algn="just">
              <a:spcBef>
                <a:spcPts val="2400"/>
              </a:spcBef>
              <a:spcAft>
                <a:spcPts val="1000"/>
              </a:spcAft>
              <a:defRPr/>
            </a:pPr>
            <a:r>
              <a:rPr lang="en-US" sz="1800" dirty="0">
                <a:ea typeface="Times New Roman" panose="02020603050405020304"/>
                <a:cs typeface="Calibri" panose="020F0502020204030204"/>
              </a:rPr>
              <a:t>Linear regression is perhaps one of the most well-known and well-understood algorithms in statistics and machine learning. Linear regression is a </a:t>
            </a:r>
            <a:r>
              <a:rPr lang="en-US" sz="1800" b="1" dirty="0">
                <a:ea typeface="Times New Roman" panose="02020603050405020304"/>
                <a:cs typeface="Calibri" panose="020F0502020204030204"/>
              </a:rPr>
              <a:t>linear model,</a:t>
            </a:r>
            <a:r>
              <a:rPr lang="en-US" sz="1800" dirty="0">
                <a:ea typeface="Times New Roman" panose="02020603050405020304"/>
                <a:cs typeface="Calibri" panose="020F0502020204030204"/>
              </a:rPr>
              <a:t> e.g., a  model that assumes a linear relationship between the input variables (x) and the single output variable (y). More specifically, that y can be calculated from a linear combination of the input variables (x).</a:t>
            </a:r>
            <a:endParaRPr lang="en-GB" sz="1800" dirty="0">
              <a:ea typeface="Calibri" panose="020F0502020204030204"/>
              <a:cs typeface="Calibri" panose="020F0502020204030204"/>
            </a:endParaRPr>
          </a:p>
          <a:p>
            <a:pPr algn="just">
              <a:defRPr/>
            </a:pPr>
            <a:r>
              <a:rPr lang="en-US" sz="1800" dirty="0">
                <a:ea typeface="Times New Roman" panose="02020603050405020304"/>
                <a:cs typeface="Calibri" panose="020F0502020204030204"/>
              </a:rPr>
              <a:t>When there is a single input variable (x), the method is referred to as </a:t>
            </a:r>
            <a:r>
              <a:rPr lang="en-US" sz="1800" b="1" dirty="0">
                <a:ea typeface="Times New Roman" panose="02020603050405020304"/>
                <a:cs typeface="Calibri" panose="020F0502020204030204"/>
              </a:rPr>
              <a:t>simple linear regression</a:t>
            </a:r>
            <a:r>
              <a:rPr lang="en-US" sz="1800" dirty="0">
                <a:ea typeface="Times New Roman" panose="02020603050405020304"/>
                <a:cs typeface="Calibri" panose="020F0502020204030204"/>
              </a:rPr>
              <a:t>. When there are </a:t>
            </a:r>
            <a:r>
              <a:rPr lang="en-US" sz="1800" b="1" dirty="0">
                <a:ea typeface="Times New Roman" panose="02020603050405020304"/>
                <a:cs typeface="Calibri" panose="020F0502020204030204"/>
              </a:rPr>
              <a:t>multiple input variables, </a:t>
            </a:r>
            <a:r>
              <a:rPr lang="en-US" sz="1800" dirty="0">
                <a:ea typeface="Times New Roman" panose="02020603050405020304"/>
                <a:cs typeface="Calibri" panose="020F0502020204030204"/>
              </a:rPr>
              <a:t>literature from statistics often refers to the method as </a:t>
            </a:r>
            <a:r>
              <a:rPr lang="en-US" sz="1800" b="1" dirty="0">
                <a:ea typeface="Times New Roman" panose="02020603050405020304"/>
                <a:cs typeface="Calibri" panose="020F0502020204030204"/>
              </a:rPr>
              <a:t>multiple line regression.</a:t>
            </a:r>
            <a:endParaRPr lang="en-GB" sz="1800" dirty="0">
              <a:cs typeface="Calibri" panose="020F0502020204030204"/>
            </a:endParaRPr>
          </a:p>
          <a:p>
            <a:pPr algn="just">
              <a:defRPr/>
            </a:pPr>
            <a:endParaRPr lang="en-GB" sz="1800" dirty="0">
              <a:latin typeface="Calibri" panose="020F0502020204030204"/>
              <a:cs typeface="Calibri" panose="020F050202020403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2800" b="1" u="sng" dirty="0"/>
              <a:t>Work Done in 7th Semester.</a:t>
            </a:r>
          </a:p>
        </p:txBody>
      </p:sp>
      <p:sp>
        <p:nvSpPr>
          <p:cNvPr id="3" name="Content Placeholder 2"/>
          <p:cNvSpPr>
            <a:spLocks noGrp="1"/>
          </p:cNvSpPr>
          <p:nvPr>
            <p:ph idx="1"/>
          </p:nvPr>
        </p:nvSpPr>
        <p:spPr>
          <a:xfrm>
            <a:off x="838199" y="1690687"/>
            <a:ext cx="10515600" cy="4486276"/>
          </a:xfrm>
        </p:spPr>
        <p:txBody>
          <a:bodyPr anchor="t" anchorCtr="0"/>
          <a:lstStyle/>
          <a:p>
            <a:pPr algn="just"/>
            <a:r>
              <a:rPr lang="en-US" sz="1800" dirty="0"/>
              <a:t>During the 7th semester, we showed 70% completion of our project covid 19 prediction. Firstly we collected the datasets from the </a:t>
            </a:r>
            <a:r>
              <a:rPr lang="en-IN" altLang="en-US" sz="1800" dirty="0"/>
              <a:t>git hub</a:t>
            </a:r>
            <a:r>
              <a:rPr lang="en-US" sz="1800" dirty="0"/>
              <a:t>, using python we read the dataset and perform some analysis preprocessing and visualization, and features extraction. Furthermore, we applied some statistical analysis to the data and made it ready for model building. We selected some algorithms such </a:t>
            </a:r>
            <a:r>
              <a:rPr lang="en-IN" altLang="en-US" sz="1800" dirty="0"/>
              <a:t>as </a:t>
            </a:r>
            <a:r>
              <a:rPr lang="en-US" sz="1800" dirty="0"/>
              <a:t>Linear Regression and Support Vector Machine. In this semester we are going to train these different models and evaluate the performance of each algorithm.</a:t>
            </a:r>
          </a:p>
          <a:p>
            <a:pPr algn="just"/>
            <a:r>
              <a:rPr lang="en-IN" altLang="en-US" sz="1800" dirty="0"/>
              <a:t>Prepared the documentation as per the need.</a:t>
            </a:r>
          </a:p>
          <a:p>
            <a:pPr algn="just"/>
            <a:r>
              <a:rPr lang="en-IN" altLang="en-US" sz="1800" dirty="0"/>
              <a:t>Discuss with our Mentor about the project building and further </a:t>
            </a:r>
            <a:r>
              <a:rPr lang="en-IN" altLang="en-US" dirty="0"/>
              <a:t>requirements.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u="sng" dirty="0">
                <a:cs typeface="Times New Roman" panose="02020603050405020304" pitchFamily="18" charset="0"/>
                <a:sym typeface="+mn-ea"/>
              </a:rPr>
              <a:t>APPROVAL FROM THE GUIDE FOR EVALUTION.</a:t>
            </a:r>
            <a:br>
              <a:rPr lang="en-IN" b="1" dirty="0">
                <a:latin typeface="Times New Roman" panose="02020603050405020304" pitchFamily="18" charset="0"/>
                <a:cs typeface="Times New Roman" panose="02020603050405020304" pitchFamily="18" charset="0"/>
              </a:rPr>
            </a:br>
            <a:endParaRPr lang="en-US" dirty="0"/>
          </a:p>
        </p:txBody>
      </p:sp>
      <p:pic>
        <p:nvPicPr>
          <p:cNvPr id="5" name="Content Placeholder 4">
            <a:extLst>
              <a:ext uri="{FF2B5EF4-FFF2-40B4-BE49-F238E27FC236}">
                <a16:creationId xmlns:a16="http://schemas.microsoft.com/office/drawing/2014/main" id="{9EA028F2-EBCB-4520-84CF-8B21D8D33356}"/>
              </a:ext>
            </a:extLst>
          </p:cNvPr>
          <p:cNvPicPr>
            <a:picLocks noGrp="1" noChangeAspect="1"/>
          </p:cNvPicPr>
          <p:nvPr>
            <p:ph idx="1"/>
          </p:nvPr>
        </p:nvPicPr>
        <p:blipFill>
          <a:blip r:embed="rId2"/>
          <a:stretch>
            <a:fillRect/>
          </a:stretch>
        </p:blipFill>
        <p:spPr>
          <a:xfrm>
            <a:off x="1055440" y="1340768"/>
            <a:ext cx="9865096" cy="4836195"/>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815" y="404495"/>
            <a:ext cx="10774045" cy="1152297"/>
          </a:xfrm>
        </p:spPr>
        <p:txBody>
          <a:bodyPr>
            <a:normAutofit fontScale="90000"/>
          </a:bodyPr>
          <a:lstStyle/>
          <a:p>
            <a:pPr marL="0" indent="0">
              <a:buFont typeface="Arial" panose="020B0604020202020204" pitchFamily="34" charset="0"/>
            </a:pPr>
            <a:br>
              <a:rPr lang="en-IN" altLang="en-US" dirty="0"/>
            </a:br>
            <a:br>
              <a:rPr lang="en-IN" altLang="en-US" dirty="0"/>
            </a:br>
            <a:br>
              <a:rPr lang="en-IN" altLang="en-US" dirty="0"/>
            </a:br>
            <a:r>
              <a:rPr lang="en-IN" altLang="en-US" sz="3100" b="1" u="sng" dirty="0"/>
              <a:t>RESULT</a:t>
            </a:r>
            <a:br>
              <a:rPr lang="en-IN" altLang="en-US" dirty="0"/>
            </a:br>
            <a:br>
              <a:rPr lang="en-IN" altLang="en-US" dirty="0"/>
            </a:br>
            <a:r>
              <a:rPr lang="en-GB" sz="2000" dirty="0">
                <a:solidFill>
                  <a:srgbClr val="000000"/>
                </a:solidFill>
                <a:effectLst/>
                <a:ea typeface="Times New Roman" panose="02020603050405020304" pitchFamily="18" charset="0"/>
                <a:sym typeface="+mn-ea"/>
              </a:rPr>
              <a:t>This graph represents the prediction rate of coronavirus confirmed cases in the world over time. This outcome has been </a:t>
            </a:r>
            <a:r>
              <a:rPr lang="en-GB" sz="2000" dirty="0" err="1">
                <a:solidFill>
                  <a:srgbClr val="000000"/>
                </a:solidFill>
                <a:effectLst/>
                <a:ea typeface="Times New Roman" panose="02020603050405020304" pitchFamily="18" charset="0"/>
                <a:sym typeface="+mn-ea"/>
              </a:rPr>
              <a:t>analyzed</a:t>
            </a:r>
            <a:r>
              <a:rPr lang="en-GB" sz="2000" dirty="0">
                <a:solidFill>
                  <a:srgbClr val="000000"/>
                </a:solidFill>
                <a:effectLst/>
                <a:ea typeface="Times New Roman" panose="02020603050405020304" pitchFamily="18" charset="0"/>
                <a:sym typeface="+mn-ea"/>
              </a:rPr>
              <a:t> with the </a:t>
            </a:r>
            <a:r>
              <a:rPr lang="en-IN" altLang="en-GB" sz="2000" dirty="0">
                <a:solidFill>
                  <a:srgbClr val="000000"/>
                </a:solidFill>
                <a:effectLst/>
                <a:ea typeface="Times New Roman" panose="02020603050405020304" pitchFamily="18" charset="0"/>
                <a:sym typeface="+mn-ea"/>
              </a:rPr>
              <a:t>live </a:t>
            </a:r>
            <a:r>
              <a:rPr lang="en-GB" sz="2000" dirty="0">
                <a:solidFill>
                  <a:srgbClr val="000000"/>
                </a:solidFill>
                <a:effectLst/>
                <a:ea typeface="Times New Roman" panose="02020603050405020304" pitchFamily="18" charset="0"/>
                <a:sym typeface="+mn-ea"/>
              </a:rPr>
              <a:t>data </a:t>
            </a:r>
            <a:r>
              <a:rPr lang="en-IN" altLang="en-GB" sz="2000" dirty="0">
                <a:solidFill>
                  <a:srgbClr val="000000"/>
                </a:solidFill>
                <a:effectLst/>
                <a:ea typeface="Times New Roman" panose="02020603050405020304" pitchFamily="18" charset="0"/>
                <a:sym typeface="+mn-ea"/>
              </a:rPr>
              <a:t>that </a:t>
            </a:r>
            <a:r>
              <a:rPr lang="en-GB" sz="2000" dirty="0">
                <a:solidFill>
                  <a:srgbClr val="000000"/>
                </a:solidFill>
                <a:effectLst/>
                <a:ea typeface="Times New Roman" panose="02020603050405020304" pitchFamily="18" charset="0"/>
                <a:sym typeface="+mn-ea"/>
              </a:rPr>
              <a:t>we have taken for the prediction.</a:t>
            </a:r>
            <a:br>
              <a:rPr lang="en-GB" sz="2000" dirty="0">
                <a:solidFill>
                  <a:srgbClr val="000000"/>
                </a:solidFill>
                <a:effectLst/>
                <a:ea typeface="Times New Roman" panose="02020603050405020304" pitchFamily="18" charset="0"/>
                <a:sym typeface="+mn-ea"/>
              </a:rPr>
            </a:br>
            <a:r>
              <a:rPr lang="en-IN" altLang="en-GB" sz="2000" dirty="0">
                <a:solidFill>
                  <a:srgbClr val="000000"/>
                </a:solidFill>
                <a:effectLst/>
                <a:ea typeface="Times New Roman" panose="02020603050405020304" pitchFamily="18" charset="0"/>
              </a:rPr>
              <a:t>The blue line shows the confirmed rate using the data analysis and the red line shows the algorithm that we used linear regression prediction accuracy rate for the confirmed cases.</a:t>
            </a:r>
            <a:br>
              <a:rPr lang="en-GB" sz="2000" dirty="0">
                <a:solidFill>
                  <a:srgbClr val="000000"/>
                </a:solidFill>
                <a:effectLst/>
                <a:ea typeface="Times New Roman" panose="02020603050405020304" pitchFamily="18" charset="0"/>
              </a:rPr>
            </a:br>
            <a:endParaRPr lang="en-IN" altLang="en-US" sz="2000" dirty="0"/>
          </a:p>
        </p:txBody>
      </p:sp>
      <p:pic>
        <p:nvPicPr>
          <p:cNvPr id="1630" name="Picture 1630"/>
          <p:cNvPicPr>
            <a:picLocks noGrp="1" noChangeAspect="1"/>
          </p:cNvPicPr>
          <p:nvPr>
            <p:ph idx="1"/>
          </p:nvPr>
        </p:nvPicPr>
        <p:blipFill>
          <a:blip r:embed="rId2"/>
          <a:stretch>
            <a:fillRect/>
          </a:stretch>
        </p:blipFill>
        <p:spPr>
          <a:xfrm>
            <a:off x="2711624" y="2849751"/>
            <a:ext cx="5733891" cy="32435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836712"/>
            <a:ext cx="10515600" cy="1296143"/>
          </a:xfrm>
        </p:spPr>
        <p:txBody>
          <a:bodyPr>
            <a:normAutofit/>
          </a:bodyPr>
          <a:lstStyle/>
          <a:p>
            <a:r>
              <a:rPr lang="en-IN" altLang="en-US" sz="2000" dirty="0"/>
              <a:t>This graph represents the prediction rate of coronavirus confirmed cases  in the world over time in comparison with the SVM. This outcome has been analysed with the data we have taken for the prediction.  In this graph the blue line shows the best fit line of confirmed cases with the help of data taken and the green lines shows about the prediction rate of SVM. </a:t>
            </a:r>
          </a:p>
        </p:txBody>
      </p:sp>
      <p:pic>
        <p:nvPicPr>
          <p:cNvPr id="1694" name="Picture 1694"/>
          <p:cNvPicPr>
            <a:picLocks noGrp="1" noChangeAspect="1"/>
          </p:cNvPicPr>
          <p:nvPr>
            <p:ph idx="1"/>
          </p:nvPr>
        </p:nvPicPr>
        <p:blipFill>
          <a:blip r:embed="rId2"/>
          <a:stretch>
            <a:fillRect/>
          </a:stretch>
        </p:blipFill>
        <p:spPr>
          <a:xfrm>
            <a:off x="2423592" y="2492897"/>
            <a:ext cx="6840760" cy="316835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45795" y="152400"/>
            <a:ext cx="10583545" cy="1044352"/>
          </a:xfrm>
        </p:spPr>
        <p:txBody>
          <a:bodyPr>
            <a:normAutofit fontScale="90000"/>
          </a:bodyPr>
          <a:lstStyle/>
          <a:p>
            <a:pPr>
              <a:defRPr/>
            </a:pPr>
            <a:r>
              <a:rPr lang="en-GB" sz="3600" dirty="0">
                <a:latin typeface="Arial Rounded MT Bold" panose="020F0704030504030204"/>
              </a:rPr>
              <a:t>     </a:t>
            </a:r>
            <a:br>
              <a:rPr lang="en-GB" sz="3600" dirty="0">
                <a:latin typeface="Arial Rounded MT Bold" panose="020F0704030504030204"/>
              </a:rPr>
            </a:br>
            <a:r>
              <a:rPr lang="en-GB" sz="3600" dirty="0">
                <a:latin typeface="Arial Rounded MT Bold" panose="020F0704030504030204"/>
              </a:rPr>
              <a:t>    </a:t>
            </a:r>
            <a:endParaRPr lang="en-IN" altLang="en-GB" sz="3600" dirty="0">
              <a:latin typeface="Arial Rounded MT Bold" panose="020F0704030504030204"/>
            </a:endParaRPr>
          </a:p>
        </p:txBody>
      </p:sp>
      <p:sp>
        <p:nvSpPr>
          <p:cNvPr id="4" name="TextBox 3"/>
          <p:cNvSpPr txBox="1"/>
          <p:nvPr/>
        </p:nvSpPr>
        <p:spPr bwMode="auto">
          <a:xfrm>
            <a:off x="623278" y="1051208"/>
            <a:ext cx="11017223" cy="5014386"/>
          </a:xfrm>
          <a:prstGeom prst="rect">
            <a:avLst/>
          </a:prstGeom>
          <a:noFill/>
        </p:spPr>
        <p:txBody>
          <a:bodyPr wrap="square">
            <a:spAutoFit/>
          </a:bodyPr>
          <a:lstStyle/>
          <a:p>
            <a:pPr marR="22860" lvl="0" algn="just" fontAlgn="base">
              <a:lnSpc>
                <a:spcPct val="103000"/>
              </a:lnSpc>
              <a:spcAft>
                <a:spcPts val="525"/>
              </a:spcAft>
              <a:buClr>
                <a:srgbClr val="000000"/>
              </a:buClr>
              <a:buSzPts val="800"/>
            </a:pPr>
            <a:r>
              <a:rPr lang="en-GB" sz="2000" dirty="0">
                <a:solidFill>
                  <a:srgbClr val="000000"/>
                </a:solidFill>
                <a:effectLst/>
                <a:ea typeface="Times New Roman" panose="02020603050405020304" pitchFamily="18" charset="0"/>
              </a:rPr>
              <a:t>This project “covid19 outbreak prediction using machine learning</a:t>
            </a:r>
            <a:r>
              <a:rPr lang="en-IN" altLang="en-GB" sz="2000" dirty="0">
                <a:solidFill>
                  <a:srgbClr val="000000"/>
                </a:solidFill>
                <a:effectLst/>
                <a:ea typeface="Times New Roman" panose="02020603050405020304" pitchFamily="18" charset="0"/>
              </a:rPr>
              <a:t> </a:t>
            </a:r>
            <a:r>
              <a:rPr lang="en-GB" sz="2000" dirty="0">
                <a:solidFill>
                  <a:srgbClr val="000000"/>
                </a:solidFill>
                <a:effectLst/>
                <a:ea typeface="Times New Roman" panose="02020603050405020304" pitchFamily="18" charset="0"/>
              </a:rPr>
              <a:t>is a prediction project. After the prediction and the final testing has been done using ML supervised algorithm which is linear regression and SVM. And after doing the testing with live data which we have taken from GitHub and then compared both the Algorithm with live data we found that the linear regression algorithm is best for prediction covid19 outbreak in this research.  </a:t>
            </a:r>
          </a:p>
          <a:p>
            <a:pPr marR="22860" lvl="0" algn="just" fontAlgn="base">
              <a:lnSpc>
                <a:spcPct val="103000"/>
              </a:lnSpc>
              <a:spcAft>
                <a:spcPts val="525"/>
              </a:spcAft>
              <a:buClr>
                <a:srgbClr val="000000"/>
              </a:buClr>
              <a:buSzPts val="800"/>
            </a:pPr>
            <a:endParaRPr lang="en-GB" sz="2000" dirty="0">
              <a:solidFill>
                <a:srgbClr val="000000"/>
              </a:solidFill>
              <a:effectLst/>
              <a:ea typeface="Times New Roman" panose="02020603050405020304" pitchFamily="18" charset="0"/>
            </a:endParaRPr>
          </a:p>
          <a:p>
            <a:pPr marR="22860" lvl="0" algn="just" fontAlgn="base">
              <a:lnSpc>
                <a:spcPct val="103000"/>
              </a:lnSpc>
              <a:spcAft>
                <a:spcPts val="525"/>
              </a:spcAft>
              <a:buClr>
                <a:srgbClr val="000000"/>
              </a:buClr>
              <a:buSzPts val="800"/>
            </a:pPr>
            <a:endParaRPr lang="en-GB" sz="2000" dirty="0">
              <a:solidFill>
                <a:srgbClr val="000000"/>
              </a:solidFill>
              <a:ea typeface="Times New Roman" panose="02020603050405020304" pitchFamily="18" charset="0"/>
            </a:endParaRPr>
          </a:p>
          <a:p>
            <a:pPr marR="22860" lvl="0" algn="just" fontAlgn="base">
              <a:lnSpc>
                <a:spcPct val="103000"/>
              </a:lnSpc>
              <a:spcAft>
                <a:spcPts val="525"/>
              </a:spcAft>
              <a:buClr>
                <a:srgbClr val="000000"/>
              </a:buClr>
              <a:buSzPts val="800"/>
            </a:pPr>
            <a:endParaRPr lang="en-GB" sz="1800" dirty="0">
              <a:solidFill>
                <a:srgbClr val="000000"/>
              </a:solidFill>
              <a:effectLst/>
              <a:latin typeface="Times New Roman" panose="02020603050405020304" pitchFamily="18" charset="0"/>
              <a:ea typeface="Times New Roman" panose="02020603050405020304" pitchFamily="18" charset="0"/>
            </a:endParaRPr>
          </a:p>
          <a:p>
            <a:pPr marL="33655" marR="22860" indent="-6350" algn="just">
              <a:lnSpc>
                <a:spcPct val="103000"/>
              </a:lnSpc>
              <a:spcAft>
                <a:spcPts val="1360"/>
              </a:spcAft>
            </a:pPr>
            <a:endParaRPr lang="en-GB" sz="1800" dirty="0">
              <a:solidFill>
                <a:srgbClr val="000000"/>
              </a:solidFill>
              <a:effectLst/>
              <a:latin typeface="Times New Roman" panose="02020603050405020304" pitchFamily="18" charset="0"/>
              <a:ea typeface="Times New Roman" panose="02020603050405020304" pitchFamily="18" charset="0"/>
            </a:endParaRPr>
          </a:p>
          <a:p>
            <a:pPr marL="33655" marR="173990" indent="-6350" algn="l">
              <a:lnSpc>
                <a:spcPct val="107000"/>
              </a:lnSpc>
              <a:spcAft>
                <a:spcPts val="2205"/>
              </a:spcAft>
            </a:pPr>
            <a:r>
              <a:rPr lang="en-GB" sz="1800" dirty="0">
                <a:solidFill>
                  <a:srgbClr val="000000"/>
                </a:solidFill>
                <a:effectLst/>
                <a:latin typeface="Times New Roman" panose="02020603050405020304" pitchFamily="18" charset="0"/>
                <a:ea typeface="Times New Roman" panose="02020603050405020304" pitchFamily="18" charset="0"/>
              </a:rPr>
              <a:t>  </a:t>
            </a:r>
          </a:p>
          <a:p>
            <a:pPr marL="900430" marR="323850" algn="just">
              <a:lnSpc>
                <a:spcPct val="105000"/>
              </a:lnSpc>
              <a:tabLst>
                <a:tab pos="1787525" algn="l"/>
              </a:tabLst>
              <a:defRPr/>
            </a:pPr>
            <a:endParaRPr lang="en-GB" dirty="0">
              <a:latin typeface="Calibri" panose="020F0502020204030204"/>
              <a:ea typeface="Times New Roman" panose="02020603050405020304"/>
              <a:cs typeface="Calibri" panose="020F0502020204030204"/>
            </a:endParaRPr>
          </a:p>
          <a:p>
            <a:pPr marL="900430" marR="323850" algn="just">
              <a:lnSpc>
                <a:spcPct val="105000"/>
              </a:lnSpc>
              <a:tabLst>
                <a:tab pos="1787525" algn="l"/>
              </a:tabLst>
              <a:defRPr/>
            </a:pPr>
            <a:r>
              <a:rPr lang="en-GB" sz="1800" dirty="0">
                <a:latin typeface="Calibri" panose="020F0502020204030204"/>
                <a:cs typeface="Calibri" panose="020F0502020204030204"/>
              </a:rPr>
              <a:t>.</a:t>
            </a:r>
          </a:p>
          <a:p>
            <a:pPr marL="900430" marR="323850" algn="just">
              <a:lnSpc>
                <a:spcPct val="105000"/>
              </a:lnSpc>
              <a:tabLst>
                <a:tab pos="1787525" algn="l"/>
              </a:tabLst>
              <a:defRPr/>
            </a:pPr>
            <a:endParaRPr lang="en-GB" sz="1600" dirty="0">
              <a:latin typeface="Calibri" panose="020F0502020204030204"/>
              <a:ea typeface="Times New Roman" panose="02020603050405020304"/>
              <a:cs typeface="Calibri" panose="020F0502020204030204"/>
            </a:endParaRPr>
          </a:p>
          <a:p>
            <a:pPr marL="900430" marR="323850" algn="just">
              <a:lnSpc>
                <a:spcPct val="105000"/>
              </a:lnSpc>
              <a:tabLst>
                <a:tab pos="1787525" algn="l"/>
              </a:tabLst>
              <a:defRPr/>
            </a:pPr>
            <a:r>
              <a:rPr lang="en-GB" sz="1800" dirty="0">
                <a:latin typeface="Times New Roman" panose="02020603050405020304"/>
                <a:ea typeface="Times New Roman" panose="02020603050405020304"/>
                <a:cs typeface="Arial" panose="020B0604020202020204"/>
              </a:rPr>
              <a:t> </a:t>
            </a:r>
            <a:endParaRPr lang="en-GB" sz="1600" dirty="0">
              <a:latin typeface="Calibri" panose="020F0502020204030204"/>
              <a:ea typeface="Times New Roman" panose="02020603050405020304"/>
              <a:cs typeface="Arial" panose="020B0604020202020204"/>
            </a:endParaRPr>
          </a:p>
        </p:txBody>
      </p:sp>
      <p:pic>
        <p:nvPicPr>
          <p:cNvPr id="5" name="Picture 4"/>
          <p:cNvPicPr/>
          <p:nvPr/>
        </p:nvPicPr>
        <p:blipFill>
          <a:blip r:embed="rId2"/>
          <a:stretch>
            <a:fillRect/>
          </a:stretch>
        </p:blipFill>
        <p:spPr>
          <a:xfrm>
            <a:off x="3503712" y="2708920"/>
            <a:ext cx="5760640" cy="273630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52256" y="188640"/>
            <a:ext cx="9404723" cy="1353159"/>
          </a:xfrm>
        </p:spPr>
        <p:txBody>
          <a:bodyPr/>
          <a:lstStyle/>
          <a:p>
            <a:pPr>
              <a:defRPr/>
            </a:pPr>
            <a:r>
              <a:rPr lang="en-GB" sz="2800" b="1" u="sng" dirty="0"/>
              <a:t>CONCLUSION</a:t>
            </a:r>
          </a:p>
        </p:txBody>
      </p:sp>
      <p:sp>
        <p:nvSpPr>
          <p:cNvPr id="3" name="Content Placeholder 2"/>
          <p:cNvSpPr>
            <a:spLocks noGrp="1"/>
          </p:cNvSpPr>
          <p:nvPr>
            <p:ph idx="1"/>
          </p:nvPr>
        </p:nvSpPr>
        <p:spPr bwMode="auto">
          <a:xfrm>
            <a:off x="34504" y="1268760"/>
            <a:ext cx="11809312" cy="4863482"/>
          </a:xfrm>
        </p:spPr>
        <p:txBody>
          <a:bodyPr>
            <a:normAutofit/>
          </a:bodyPr>
          <a:lstStyle/>
          <a:p>
            <a:pPr marL="728980" marR="215900" indent="0" algn="just">
              <a:lnSpc>
                <a:spcPct val="115000"/>
              </a:lnSpc>
              <a:spcBef>
                <a:spcPts val="500"/>
              </a:spcBef>
              <a:spcAft>
                <a:spcPts val="500"/>
              </a:spcAft>
              <a:buNone/>
              <a:defRPr/>
            </a:pPr>
            <a:r>
              <a:rPr lang="en-GB" sz="1900" dirty="0">
                <a:ea typeface="Times New Roman" panose="02020603050405020304"/>
                <a:cs typeface="Calibri" panose="020F0502020204030204"/>
              </a:rPr>
              <a:t>The Coronavirus Disease (COVID-19) Outbreak in India and outside India was studied in this report. COVID-19's transmission in India and worldwide is influenced by a variety of variables, including religious gatherings, which can function as a super-spreader of the virus. Any future gatherings like this will be harmful to people's health. Lockdown has shown to be an excellent move in India, and it should be expanded much further. Many unknown criteria might lead to huge uncertainty in the projection; the prediction is meant to aid the government in making future decisions and dealing with the continuing coronavirus spread in India. As this study anticipated, greater attention should be paid to control measures such as increasing the testing rate, maintaining social distance, and avoiding needless gatherings. If all of these measures are taken into account, the severity of COVID-19 in India may eventually be reduced to a manageable level. The results of this study raise nurses' education, increasing their desire to deal with high-risk patient groups. The findings of this study will aid in the planning of healthcare resources and the development of effective prediction of the virus and more knowledge about it. </a:t>
            </a:r>
          </a:p>
          <a:p>
            <a:pPr marL="0" indent="0">
              <a:buNone/>
              <a:defRPr/>
            </a:pPr>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64202" y="394996"/>
            <a:ext cx="10688381" cy="873764"/>
          </a:xfrm>
        </p:spPr>
        <p:txBody>
          <a:bodyPr>
            <a:normAutofit/>
          </a:bodyPr>
          <a:lstStyle/>
          <a:p>
            <a:pPr>
              <a:defRPr/>
            </a:pPr>
            <a:r>
              <a:rPr lang="en-GB" sz="4000" dirty="0">
                <a:latin typeface="Arial Rounded MT Bold" panose="020F0704030504030204"/>
              </a:rPr>
              <a:t> </a:t>
            </a:r>
            <a:r>
              <a:rPr lang="en-GB" sz="2800" b="1" u="sng" dirty="0"/>
              <a:t>REFERENCES</a:t>
            </a:r>
          </a:p>
        </p:txBody>
      </p:sp>
      <p:sp>
        <p:nvSpPr>
          <p:cNvPr id="3" name="Content Placeholder 2"/>
          <p:cNvSpPr>
            <a:spLocks noGrp="1"/>
          </p:cNvSpPr>
          <p:nvPr>
            <p:ph idx="1"/>
          </p:nvPr>
        </p:nvSpPr>
        <p:spPr bwMode="auto">
          <a:xfrm>
            <a:off x="677334" y="1408923"/>
            <a:ext cx="10603242" cy="4632440"/>
          </a:xfrm>
        </p:spPr>
        <p:txBody>
          <a:bodyPr>
            <a:normAutofit fontScale="25000" lnSpcReduction="20000"/>
          </a:bodyPr>
          <a:lstStyle/>
          <a:p>
            <a:pPr algn="just">
              <a:lnSpc>
                <a:spcPct val="107000"/>
              </a:lnSpc>
              <a:spcAft>
                <a:spcPts val="800"/>
              </a:spcAft>
            </a:pPr>
            <a:r>
              <a:rPr lang="en-IN" sz="7200" dirty="0">
                <a:effectLst/>
                <a:latin typeface="Arial" panose="020B0604020202020204" pitchFamily="34" charset="0"/>
                <a:ea typeface="Calibri" panose="020F0502020204030204" pitchFamily="34" charset="0"/>
                <a:cs typeface="Arial" panose="020B0604020202020204" pitchFamily="34" charset="0"/>
              </a:rPr>
              <a:t>[1] International Journal of Computer Information Systems and Industrial Management Applications. ISSN 21507988 Volume 12 (2020). </a:t>
            </a:r>
            <a:endParaRPr lang="en-GB" sz="72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7200" dirty="0">
                <a:effectLst/>
                <a:latin typeface="Arial" panose="020B0604020202020204" pitchFamily="34" charset="0"/>
                <a:ea typeface="Calibri" panose="020F0502020204030204" pitchFamily="34" charset="0"/>
                <a:cs typeface="Arial" panose="020B0604020202020204" pitchFamily="34" charset="0"/>
              </a:rPr>
              <a:t> [2] MIR Labs, www.mirlabs.net/ijcisim/index.html Machine Learning and Deep Learning         Covid-19 Project-Final Report Project: Spread Visualization and Prediction of the Novel Coronavirus Disease COVID-19(2019). </a:t>
            </a:r>
            <a:endParaRPr lang="en-GB" sz="72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7200" dirty="0">
                <a:effectLst/>
                <a:latin typeface="Arial" panose="020B0604020202020204" pitchFamily="34" charset="0"/>
                <a:ea typeface="Calibri" panose="020F0502020204030204" pitchFamily="34" charset="0"/>
                <a:cs typeface="Arial" panose="020B0604020202020204" pitchFamily="34" charset="0"/>
              </a:rPr>
              <a:t>[3] </a:t>
            </a:r>
            <a:r>
              <a:rPr lang="en-IN" sz="7200" dirty="0" err="1">
                <a:effectLst/>
                <a:latin typeface="Arial" panose="020B0604020202020204" pitchFamily="34" charset="0"/>
                <a:ea typeface="Calibri" panose="020F0502020204030204" pitchFamily="34" charset="0"/>
                <a:cs typeface="Arial" panose="020B0604020202020204" pitchFamily="34" charset="0"/>
              </a:rPr>
              <a:t>Sahas</a:t>
            </a:r>
            <a:r>
              <a:rPr lang="en-IN" sz="7200" dirty="0">
                <a:effectLst/>
                <a:latin typeface="Arial" panose="020B0604020202020204" pitchFamily="34" charset="0"/>
                <a:ea typeface="Calibri" panose="020F0502020204030204" pitchFamily="34" charset="0"/>
                <a:cs typeface="Arial" panose="020B0604020202020204" pitchFamily="34" charset="0"/>
              </a:rPr>
              <a:t> Ramanan A., &amp; Kumar, N. (2020). The network structure of COVID19 spread and the lacuna in India’s testing strategy. Available at SSRN3558548 from </a:t>
            </a:r>
            <a:r>
              <a:rPr lang="en-IN" sz="7200" u="sng" dirty="0">
                <a:solidFill>
                  <a:srgbClr val="000000"/>
                </a:solidFill>
                <a:effectLst/>
                <a:latin typeface="Arial" panose="020B0604020202020204" pitchFamily="34" charset="0"/>
                <a:ea typeface="Calibri" panose="020F0502020204030204" pitchFamily="34" charset="0"/>
                <a:cs typeface="Arial" panose="020B0604020202020204" pitchFamily="34" charset="0"/>
                <a:hlinkClick r:id="rId2"/>
              </a:rPr>
              <a:t>https://arxiv.org/ftp/arxiv/papers/2003/2003.09715 on 3rd April 2020</a:t>
            </a:r>
            <a:r>
              <a:rPr lang="en-IN" sz="7200" dirty="0">
                <a:effectLst/>
                <a:latin typeface="Arial" panose="020B0604020202020204" pitchFamily="34" charset="0"/>
                <a:ea typeface="Calibri" panose="020F0502020204030204" pitchFamily="34" charset="0"/>
                <a:cs typeface="Arial" panose="020B0604020202020204" pitchFamily="34" charset="0"/>
              </a:rPr>
              <a:t>.</a:t>
            </a:r>
            <a:endParaRPr lang="en-GB" sz="72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7200" dirty="0">
                <a:effectLst/>
                <a:latin typeface="Arial" panose="020B0604020202020204" pitchFamily="34" charset="0"/>
                <a:ea typeface="Calibri" panose="020F0502020204030204" pitchFamily="34" charset="0"/>
                <a:cs typeface="Arial" panose="020B0604020202020204" pitchFamily="34" charset="0"/>
              </a:rPr>
              <a:t> [4] Machine learning-based prediction of COVID-19 diagnosis based on </a:t>
            </a:r>
            <a:r>
              <a:rPr lang="en-IN" sz="7200" dirty="0" err="1">
                <a:effectLst/>
                <a:latin typeface="Arial" panose="020B0604020202020204" pitchFamily="34" charset="0"/>
                <a:ea typeface="Calibri" panose="020F0502020204030204" pitchFamily="34" charset="0"/>
                <a:cs typeface="Arial" panose="020B0604020202020204" pitchFamily="34" charset="0"/>
              </a:rPr>
              <a:t>symptomsYazeed</a:t>
            </a:r>
            <a:r>
              <a:rPr lang="en-IN" sz="7200" dirty="0">
                <a:effectLst/>
                <a:latin typeface="Arial" panose="020B0604020202020204" pitchFamily="34" charset="0"/>
                <a:ea typeface="Calibri" panose="020F0502020204030204" pitchFamily="34" charset="0"/>
                <a:cs typeface="Arial" panose="020B0604020202020204" pitchFamily="34" charset="0"/>
              </a:rPr>
              <a:t>     Zoabi(2020)</a:t>
            </a:r>
            <a:endParaRPr lang="en-GB" sz="72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7200" dirty="0">
                <a:effectLst/>
                <a:latin typeface="Arial" panose="020B0604020202020204" pitchFamily="34" charset="0"/>
                <a:ea typeface="Calibri" panose="020F0502020204030204" pitchFamily="34" charset="0"/>
                <a:cs typeface="Arial" panose="020B0604020202020204" pitchFamily="34" charset="0"/>
              </a:rPr>
              <a:t> [5] </a:t>
            </a:r>
            <a:r>
              <a:rPr lang="en-IN" sz="7200" dirty="0" err="1">
                <a:effectLst/>
                <a:latin typeface="Arial" panose="020B0604020202020204" pitchFamily="34" charset="0"/>
                <a:ea typeface="Calibri" panose="020F0502020204030204" pitchFamily="34" charset="0"/>
                <a:cs typeface="Arial" panose="020B0604020202020204" pitchFamily="34" charset="0"/>
              </a:rPr>
              <a:t>Rajan</a:t>
            </a:r>
            <a:r>
              <a:rPr lang="en-IN" sz="7200" dirty="0">
                <a:effectLst/>
                <a:latin typeface="Arial" panose="020B0604020202020204" pitchFamily="34" charset="0"/>
                <a:ea typeface="Calibri" panose="020F0502020204030204" pitchFamily="34" charset="0"/>
                <a:cs typeface="Arial" panose="020B0604020202020204" pitchFamily="34" charset="0"/>
              </a:rPr>
              <a:t> Gupta, </a:t>
            </a:r>
            <a:r>
              <a:rPr lang="en-IN" sz="7200" dirty="0" err="1">
                <a:effectLst/>
                <a:latin typeface="Arial" panose="020B0604020202020204" pitchFamily="34" charset="0"/>
                <a:ea typeface="Calibri" panose="020F0502020204030204" pitchFamily="34" charset="0"/>
                <a:cs typeface="Arial" panose="020B0604020202020204" pitchFamily="34" charset="0"/>
              </a:rPr>
              <a:t>Saibal</a:t>
            </a:r>
            <a:r>
              <a:rPr lang="en-IN" sz="7200" dirty="0">
                <a:effectLst/>
                <a:latin typeface="Arial" panose="020B0604020202020204" pitchFamily="34" charset="0"/>
                <a:ea typeface="Calibri" panose="020F0502020204030204" pitchFamily="34" charset="0"/>
                <a:cs typeface="Arial" panose="020B0604020202020204" pitchFamily="34" charset="0"/>
              </a:rPr>
              <a:t> K. Pal and Gaurav Pandey. A Comprehensive Analysis of COVID19 Outbreak situation INDIA Access from WHO Coronavirus disease (COVID-19) Pandemic (2020).</a:t>
            </a:r>
            <a:endParaRPr lang="en-GB" sz="72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7200" dirty="0">
                <a:effectLst/>
                <a:latin typeface="Arial" panose="020B0604020202020204" pitchFamily="34" charset="0"/>
                <a:ea typeface="Calibri" panose="020F0502020204030204" pitchFamily="34" charset="0"/>
                <a:cs typeface="Arial" panose="020B0604020202020204" pitchFamily="34" charset="0"/>
              </a:rPr>
              <a:t> </a:t>
            </a: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a:xfrm>
            <a:off x="609302" y="622923"/>
            <a:ext cx="10599265" cy="5612154"/>
          </a:xfrm>
        </p:spPr>
        <p:txBody>
          <a:bodyPr>
            <a:normAutofit/>
          </a:bodyPr>
          <a:lstStyle/>
          <a:p>
            <a:pPr marL="0" indent="0" algn="just">
              <a:buNone/>
              <a:defRPr/>
            </a:pPr>
            <a:r>
              <a:rPr lang="en-GB" sz="1800" b="0" i="0" dirty="0">
                <a:cs typeface="Calibri" panose="020F0502020204030204"/>
              </a:rPr>
              <a:t>.</a:t>
            </a:r>
          </a:p>
        </p:txBody>
      </p:sp>
      <p:sp>
        <p:nvSpPr>
          <p:cNvPr id="4" name="TextBox 3">
            <a:extLst>
              <a:ext uri="{FF2B5EF4-FFF2-40B4-BE49-F238E27FC236}">
                <a16:creationId xmlns:a16="http://schemas.microsoft.com/office/drawing/2014/main" id="{601ADF69-A3B0-A2E5-42F1-9B24CDDA72D9}"/>
              </a:ext>
            </a:extLst>
          </p:cNvPr>
          <p:cNvSpPr txBox="1"/>
          <p:nvPr/>
        </p:nvSpPr>
        <p:spPr>
          <a:xfrm>
            <a:off x="609302" y="375397"/>
            <a:ext cx="10599264" cy="3741217"/>
          </a:xfrm>
          <a:prstGeom prst="rect">
            <a:avLst/>
          </a:prstGeom>
          <a:noFill/>
        </p:spPr>
        <p:txBody>
          <a:bodyPr wrap="square">
            <a:spAutoFit/>
          </a:bodyPr>
          <a:lstStyle/>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[6] </a:t>
            </a:r>
            <a:r>
              <a:rPr lang="en-IN" sz="1800" dirty="0" err="1">
                <a:effectLst/>
                <a:latin typeface="Arial" panose="020B0604020202020204" pitchFamily="34" charset="0"/>
                <a:ea typeface="Calibri" panose="020F0502020204030204" pitchFamily="34" charset="0"/>
                <a:cs typeface="Arial" panose="020B0604020202020204" pitchFamily="34" charset="0"/>
              </a:rPr>
              <a:t>Janmajay</a:t>
            </a:r>
            <a:r>
              <a:rPr lang="en-IN" sz="1800" dirty="0">
                <a:effectLst/>
                <a:latin typeface="Arial" panose="020B0604020202020204" pitchFamily="34" charset="0"/>
                <a:ea typeface="Calibri" panose="020F0502020204030204" pitchFamily="34" charset="0"/>
                <a:cs typeface="Arial" panose="020B0604020202020204" pitchFamily="34" charset="0"/>
              </a:rPr>
              <a:t> Nayak, </a:t>
            </a:r>
            <a:r>
              <a:rPr lang="en-IN" sz="1800" dirty="0" err="1">
                <a:effectLst/>
                <a:latin typeface="Arial" panose="020B0604020202020204" pitchFamily="34" charset="0"/>
                <a:ea typeface="Calibri" panose="020F0502020204030204" pitchFamily="34" charset="0"/>
                <a:cs typeface="Arial" panose="020B0604020202020204" pitchFamily="34" charset="0"/>
              </a:rPr>
              <a:t>Vighnaraaj</a:t>
            </a:r>
            <a:r>
              <a:rPr lang="en-IN" sz="1800" dirty="0">
                <a:effectLst/>
                <a:latin typeface="Arial" panose="020B0604020202020204" pitchFamily="34" charset="0"/>
                <a:ea typeface="Calibri" panose="020F0502020204030204" pitchFamily="34" charset="0"/>
                <a:cs typeface="Arial" panose="020B0604020202020204" pitchFamily="34" charset="0"/>
              </a:rPr>
              <a:t> Naik, </a:t>
            </a:r>
            <a:r>
              <a:rPr lang="en-IN" sz="1800" dirty="0" err="1">
                <a:effectLst/>
                <a:latin typeface="Arial" panose="020B0604020202020204" pitchFamily="34" charset="0"/>
                <a:ea typeface="Calibri" panose="020F0502020204030204" pitchFamily="34" charset="0"/>
                <a:cs typeface="Arial" panose="020B0604020202020204" pitchFamily="34" charset="0"/>
              </a:rPr>
              <a:t>Paidi</a:t>
            </a:r>
            <a:r>
              <a:rPr lang="en-IN" sz="1800" dirty="0">
                <a:effectLst/>
                <a:latin typeface="Arial" panose="020B0604020202020204" pitchFamily="34" charset="0"/>
                <a:ea typeface="Calibri" panose="020F0502020204030204" pitchFamily="34" charset="0"/>
                <a:cs typeface="Arial" panose="020B0604020202020204" pitchFamily="34" charset="0"/>
              </a:rPr>
              <a:t> </a:t>
            </a:r>
            <a:r>
              <a:rPr lang="en-IN" sz="1800" dirty="0" err="1">
                <a:effectLst/>
                <a:latin typeface="Arial" panose="020B0604020202020204" pitchFamily="34" charset="0"/>
                <a:ea typeface="Calibri" panose="020F0502020204030204" pitchFamily="34" charset="0"/>
                <a:cs typeface="Arial" panose="020B0604020202020204" pitchFamily="34" charset="0"/>
              </a:rPr>
              <a:t>Dinesh,Kanithi</a:t>
            </a:r>
            <a:r>
              <a:rPr lang="en-IN" sz="1800" dirty="0">
                <a:effectLst/>
                <a:latin typeface="Arial" panose="020B0604020202020204" pitchFamily="34" charset="0"/>
                <a:ea typeface="Calibri" panose="020F0502020204030204" pitchFamily="34" charset="0"/>
                <a:cs typeface="Arial" panose="020B0604020202020204" pitchFamily="34" charset="0"/>
              </a:rPr>
              <a:t> </a:t>
            </a:r>
            <a:r>
              <a:rPr lang="en-IN" sz="1800" dirty="0" err="1">
                <a:effectLst/>
                <a:latin typeface="Arial" panose="020B0604020202020204" pitchFamily="34" charset="0"/>
                <a:ea typeface="Calibri" panose="020F0502020204030204" pitchFamily="34" charset="0"/>
                <a:cs typeface="Arial" panose="020B0604020202020204" pitchFamily="34" charset="0"/>
              </a:rPr>
              <a:t>Vakula</a:t>
            </a:r>
            <a:r>
              <a:rPr lang="en-IN" sz="1800" dirty="0">
                <a:effectLst/>
                <a:latin typeface="Arial" panose="020B0604020202020204" pitchFamily="34" charset="0"/>
                <a:ea typeface="Calibri" panose="020F0502020204030204" pitchFamily="34" charset="0"/>
                <a:cs typeface="Arial" panose="020B0604020202020204" pitchFamily="34" charset="0"/>
              </a:rPr>
              <a:t>, B. </a:t>
            </a:r>
            <a:r>
              <a:rPr lang="en-IN" sz="1800" dirty="0" err="1">
                <a:effectLst/>
                <a:latin typeface="Arial" panose="020B0604020202020204" pitchFamily="34" charset="0"/>
                <a:ea typeface="Calibri" panose="020F0502020204030204" pitchFamily="34" charset="0"/>
                <a:cs typeface="Arial" panose="020B0604020202020204" pitchFamily="34" charset="0"/>
              </a:rPr>
              <a:t>Kameswara</a:t>
            </a:r>
            <a:r>
              <a:rPr lang="en-IN" sz="1800" dirty="0">
                <a:effectLst/>
                <a:latin typeface="Arial" panose="020B0604020202020204" pitchFamily="34" charset="0"/>
                <a:ea typeface="Calibri" panose="020F0502020204030204" pitchFamily="34" charset="0"/>
                <a:cs typeface="Arial" panose="020B0604020202020204" pitchFamily="34" charset="0"/>
              </a:rPr>
              <a:t> Rao, </a:t>
            </a:r>
            <a:r>
              <a:rPr lang="en-IN" sz="1800" dirty="0" err="1">
                <a:effectLst/>
                <a:latin typeface="Arial" panose="020B0604020202020204" pitchFamily="34" charset="0"/>
                <a:ea typeface="Calibri" panose="020F0502020204030204" pitchFamily="34" charset="0"/>
                <a:cs typeface="Arial" panose="020B0604020202020204" pitchFamily="34" charset="0"/>
              </a:rPr>
              <a:t>Weiping</a:t>
            </a:r>
            <a:r>
              <a:rPr lang="en-IN" sz="1800" dirty="0">
                <a:effectLst/>
                <a:latin typeface="Arial" panose="020B0604020202020204" pitchFamily="34" charset="0"/>
                <a:ea typeface="Calibri" panose="020F0502020204030204" pitchFamily="34" charset="0"/>
                <a:cs typeface="Arial" panose="020B0604020202020204" pitchFamily="34" charset="0"/>
              </a:rPr>
              <a:t> Ding,   Danilo </a:t>
            </a:r>
            <a:r>
              <a:rPr lang="en-IN" sz="1800" dirty="0" err="1">
                <a:effectLst/>
                <a:latin typeface="Arial" panose="020B0604020202020204" pitchFamily="34" charset="0"/>
                <a:ea typeface="Calibri" panose="020F0502020204030204" pitchFamily="34" charset="0"/>
                <a:cs typeface="Arial" panose="020B0604020202020204" pitchFamily="34" charset="0"/>
              </a:rPr>
              <a:t>Pelusi</a:t>
            </a:r>
            <a:r>
              <a:rPr lang="en-IN" sz="1800" dirty="0">
                <a:effectLst/>
                <a:latin typeface="Arial" panose="020B0604020202020204" pitchFamily="34" charset="0"/>
                <a:ea typeface="Calibri" panose="020F0502020204030204" pitchFamily="34" charset="0"/>
                <a:cs typeface="Arial" panose="020B0604020202020204" pitchFamily="34" charset="0"/>
              </a:rPr>
              <a:t>. Intelligent system for COVID-19 prognosis: a state-of-the-art survey(2020)</a:t>
            </a:r>
            <a:endParaRPr lang="en-GB" sz="18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 [7] Singh, R., &amp; Adhikari, R. (2020). Age-structured impact of social distancing on the COVID-19 epidemic in India. </a:t>
            </a:r>
            <a:r>
              <a:rPr lang="en-IN" sz="1800" dirty="0" err="1">
                <a:effectLst/>
                <a:latin typeface="Arial" panose="020B0604020202020204" pitchFamily="34" charset="0"/>
                <a:ea typeface="Calibri" panose="020F0502020204030204" pitchFamily="34" charset="0"/>
                <a:cs typeface="Arial" panose="020B0604020202020204" pitchFamily="34" charset="0"/>
              </a:rPr>
              <a:t>Ar</a:t>
            </a:r>
            <a:r>
              <a:rPr lang="en-IN" sz="1800" dirty="0">
                <a:effectLst/>
                <a:latin typeface="Arial" panose="020B0604020202020204" pitchFamily="34" charset="0"/>
                <a:ea typeface="Calibri" panose="020F0502020204030204" pitchFamily="34" charset="0"/>
                <a:cs typeface="Arial" panose="020B0604020202020204" pitchFamily="34" charset="0"/>
              </a:rPr>
              <a:t> </a:t>
            </a:r>
            <a:r>
              <a:rPr lang="en-IN" sz="1800" dirty="0" err="1">
                <a:effectLst/>
                <a:latin typeface="Arial" panose="020B0604020202020204" pitchFamily="34" charset="0"/>
                <a:ea typeface="Calibri" panose="020F0502020204030204" pitchFamily="34" charset="0"/>
                <a:cs typeface="Arial" panose="020B0604020202020204" pitchFamily="34" charset="0"/>
              </a:rPr>
              <a:t>Xiv</a:t>
            </a:r>
            <a:r>
              <a:rPr lang="en-IN" sz="1800" dirty="0">
                <a:effectLst/>
                <a:latin typeface="Arial" panose="020B0604020202020204" pitchFamily="34" charset="0"/>
                <a:ea typeface="Calibri" panose="020F0502020204030204" pitchFamily="34" charset="0"/>
                <a:cs typeface="Arial" panose="020B0604020202020204" pitchFamily="34" charset="0"/>
              </a:rPr>
              <a:t> preprint arXiv:2003.12055 on 4th April 2020.</a:t>
            </a:r>
            <a:endParaRPr lang="en-GB" sz="18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 [8] </a:t>
            </a:r>
            <a:r>
              <a:rPr lang="en-IN" sz="1800" dirty="0" err="1">
                <a:effectLst/>
                <a:latin typeface="Arial" panose="020B0604020202020204" pitchFamily="34" charset="0"/>
                <a:ea typeface="Calibri" panose="020F0502020204030204" pitchFamily="34" charset="0"/>
                <a:cs typeface="Arial" panose="020B0604020202020204" pitchFamily="34" charset="0"/>
              </a:rPr>
              <a:t>Shreshth</a:t>
            </a:r>
            <a:r>
              <a:rPr lang="en-IN" sz="1800" dirty="0">
                <a:effectLst/>
                <a:latin typeface="Arial" panose="020B0604020202020204" pitchFamily="34" charset="0"/>
                <a:ea typeface="Calibri" panose="020F0502020204030204" pitchFamily="34" charset="0"/>
                <a:cs typeface="Arial" panose="020B0604020202020204" pitchFamily="34" charset="0"/>
              </a:rPr>
              <a:t> Tuli, Shikhar Tuli, Rakesh Tuli, and </a:t>
            </a:r>
            <a:r>
              <a:rPr lang="en-IN" sz="1800" dirty="0" err="1">
                <a:effectLst/>
                <a:latin typeface="Arial" panose="020B0604020202020204" pitchFamily="34" charset="0"/>
                <a:ea typeface="Calibri" panose="020F0502020204030204" pitchFamily="34" charset="0"/>
                <a:cs typeface="Arial" panose="020B0604020202020204" pitchFamily="34" charset="0"/>
              </a:rPr>
              <a:t>Sukhpal</a:t>
            </a:r>
            <a:r>
              <a:rPr lang="en-IN" sz="1800" dirty="0">
                <a:effectLst/>
                <a:latin typeface="Arial" panose="020B0604020202020204" pitchFamily="34" charset="0"/>
                <a:ea typeface="Calibri" panose="020F0502020204030204" pitchFamily="34" charset="0"/>
                <a:cs typeface="Arial" panose="020B0604020202020204" pitchFamily="34" charset="0"/>
              </a:rPr>
              <a:t> Singh Gillard. Predicting the growth and trend of the COVID-19 pandemic using ML and cloud computing (2020)</a:t>
            </a:r>
            <a:endParaRPr lang="en-GB" sz="18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 [9] short-Term Prediction of COVID19 Cases Using Machine Learning Models Md. Shahriar Satu Koushik Chandra </a:t>
            </a:r>
            <a:r>
              <a:rPr lang="en-IN" sz="1800" dirty="0" err="1">
                <a:effectLst/>
                <a:latin typeface="Arial" panose="020B0604020202020204" pitchFamily="34" charset="0"/>
                <a:ea typeface="Calibri" panose="020F0502020204030204" pitchFamily="34" charset="0"/>
                <a:cs typeface="Arial" panose="020B0604020202020204" pitchFamily="34" charset="0"/>
              </a:rPr>
              <a:t>Howlader</a:t>
            </a:r>
            <a:r>
              <a:rPr lang="en-IN" sz="1800" dirty="0">
                <a:effectLst/>
                <a:latin typeface="Arial" panose="020B0604020202020204" pitchFamily="34" charset="0"/>
                <a:ea typeface="Calibri" panose="020F0502020204030204" pitchFamily="34" charset="0"/>
                <a:cs typeface="Arial" panose="020B0604020202020204" pitchFamily="34" charset="0"/>
              </a:rPr>
              <a:t>, Mufti, Mahmud, </a:t>
            </a:r>
            <a:r>
              <a:rPr lang="en-IN" sz="1800" dirty="0" err="1">
                <a:effectLst/>
                <a:latin typeface="Arial" panose="020B0604020202020204" pitchFamily="34" charset="0"/>
                <a:ea typeface="Calibri" panose="020F0502020204030204" pitchFamily="34" charset="0"/>
                <a:cs typeface="Arial" panose="020B0604020202020204" pitchFamily="34" charset="0"/>
              </a:rPr>
              <a:t>M.Sha</a:t>
            </a:r>
            <a:r>
              <a:rPr lang="en-IN" sz="1800" dirty="0">
                <a:effectLst/>
                <a:latin typeface="Arial" panose="020B0604020202020204" pitchFamily="34" charset="0"/>
                <a:ea typeface="Calibri" panose="020F0502020204030204" pitchFamily="34" charset="0"/>
                <a:cs typeface="Arial" panose="020B0604020202020204" pitchFamily="34" charset="0"/>
              </a:rPr>
              <a:t> </a:t>
            </a:r>
            <a:r>
              <a:rPr lang="en-IN" sz="1800" dirty="0" err="1">
                <a:effectLst/>
                <a:latin typeface="Arial" panose="020B0604020202020204" pitchFamily="34" charset="0"/>
                <a:ea typeface="Calibri" panose="020F0502020204030204" pitchFamily="34" charset="0"/>
                <a:cs typeface="Arial" panose="020B0604020202020204" pitchFamily="34" charset="0"/>
              </a:rPr>
              <a:t>mim</a:t>
            </a:r>
            <a:r>
              <a:rPr lang="en-IN" sz="1800" dirty="0">
                <a:effectLst/>
                <a:latin typeface="Arial" panose="020B0604020202020204" pitchFamily="34" charset="0"/>
                <a:ea typeface="Calibri" panose="020F0502020204030204" pitchFamily="34" charset="0"/>
                <a:cs typeface="Arial" panose="020B0604020202020204" pitchFamily="34" charset="0"/>
              </a:rPr>
              <a:t> Kaiser, Sheikh Mohammad Shafiullah, Julian M.W.(2020)</a:t>
            </a:r>
            <a:endParaRPr lang="en-GB" sz="18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 [10] Quinn, Salem A. </a:t>
            </a:r>
            <a:r>
              <a:rPr lang="en-IN" sz="1800" dirty="0" err="1">
                <a:effectLst/>
                <a:latin typeface="Arial" panose="020B0604020202020204" pitchFamily="34" charset="0"/>
                <a:ea typeface="Calibri" panose="020F0502020204030204" pitchFamily="34" charset="0"/>
                <a:cs typeface="Arial" panose="020B0604020202020204" pitchFamily="34" charset="0"/>
              </a:rPr>
              <a:t>Alyami</a:t>
            </a:r>
            <a:r>
              <a:rPr lang="en-IN" sz="1800" dirty="0">
                <a:effectLst/>
                <a:latin typeface="Arial" panose="020B0604020202020204" pitchFamily="34" charset="0"/>
                <a:ea typeface="Calibri" panose="020F0502020204030204" pitchFamily="34" charset="0"/>
                <a:cs typeface="Arial" panose="020B0604020202020204" pitchFamily="34" charset="0"/>
              </a:rPr>
              <a:t> and Mohammad Ali Moni , Citation: Satu, M.S.; how lade K.C.; Mahmud, M.; Kaiser, M.S.; Shaiful Islam, S.M.; Quinn, J.M.W.; </a:t>
            </a:r>
            <a:r>
              <a:rPr lang="en-IN" sz="1800" dirty="0" err="1">
                <a:effectLst/>
                <a:latin typeface="Arial" panose="020B0604020202020204" pitchFamily="34" charset="0"/>
                <a:ea typeface="Calibri" panose="020F0502020204030204" pitchFamily="34" charset="0"/>
                <a:cs typeface="Arial" panose="020B0604020202020204" pitchFamily="34" charset="0"/>
              </a:rPr>
              <a:t>alyami</a:t>
            </a:r>
            <a:r>
              <a:rPr lang="en-IN" sz="1800" dirty="0">
                <a:effectLst/>
                <a:latin typeface="Arial" panose="020B0604020202020204" pitchFamily="34" charset="0"/>
                <a:ea typeface="Calibri" panose="020F0502020204030204" pitchFamily="34" charset="0"/>
                <a:cs typeface="Arial" panose="020B0604020202020204" pitchFamily="34" charset="0"/>
              </a:rPr>
              <a:t>, S.A.; Moni, M.A(2019)</a:t>
            </a:r>
            <a:endParaRPr lang="en-GB" sz="1800" dirty="0">
              <a:effectLst/>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3027284" y="-675456"/>
            <a:ext cx="7776839" cy="6374920"/>
          </a:xfrm>
        </p:spPr>
        <p:txBody>
          <a:bodyPr/>
          <a:lstStyle/>
          <a:p>
            <a:pPr>
              <a:defRPr/>
            </a:pPr>
            <a:r>
              <a:rPr lang="en-GB" sz="6000" dirty="0">
                <a:latin typeface="Arial Rounded MT Bold" panose="020F0704030504030204"/>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573933" y="177555"/>
            <a:ext cx="10480920" cy="1019198"/>
          </a:xfrm>
        </p:spPr>
        <p:txBody>
          <a:bodyPr>
            <a:normAutofit/>
          </a:bodyPr>
          <a:lstStyle/>
          <a:p>
            <a:pPr algn="l">
              <a:defRPr/>
            </a:pPr>
            <a:r>
              <a:rPr lang="en-IN" altLang="en-GB" dirty="0">
                <a:latin typeface="Arial Rounded MT Bold" panose="020F0704030504030204"/>
              </a:rPr>
              <a:t> </a:t>
            </a:r>
            <a:r>
              <a:rPr lang="en-IN" altLang="en-GB" sz="2800" b="1" u="sng" dirty="0"/>
              <a:t>C</a:t>
            </a:r>
            <a:r>
              <a:rPr lang="en-GB" altLang="en-GB" sz="2800" b="1" u="sng" dirty="0"/>
              <a:t>ONTENT</a:t>
            </a:r>
            <a:r>
              <a:rPr lang="en-IN" altLang="en-GB" sz="2800" b="1" u="sng" dirty="0"/>
              <a:t>S</a:t>
            </a:r>
          </a:p>
        </p:txBody>
      </p:sp>
      <p:sp>
        <p:nvSpPr>
          <p:cNvPr id="3" name="Subtitle 2"/>
          <p:cNvSpPr>
            <a:spLocks noGrp="1"/>
          </p:cNvSpPr>
          <p:nvPr>
            <p:ph type="subTitle" idx="1"/>
          </p:nvPr>
        </p:nvSpPr>
        <p:spPr bwMode="auto">
          <a:xfrm>
            <a:off x="769146" y="1340768"/>
            <a:ext cx="10090493" cy="4545362"/>
          </a:xfrm>
        </p:spPr>
        <p:txBody>
          <a:bodyPr>
            <a:normAutofit/>
          </a:bodyPr>
          <a:lstStyle/>
          <a:p>
            <a:pPr algn="l"/>
            <a:r>
              <a:rPr lang="en-GB" sz="2000" dirty="0">
                <a:solidFill>
                  <a:schemeClr val="tx1"/>
                </a:solidFill>
                <a:latin typeface="+mj-lt"/>
              </a:rPr>
              <a:t>INTRODUCTION AND ORIGIN OF RESEARCH </a:t>
            </a:r>
            <a:r>
              <a:rPr lang="en-IN" altLang="en-GB" sz="2000" dirty="0">
                <a:solidFill>
                  <a:schemeClr val="tx1"/>
                </a:solidFill>
                <a:latin typeface="+mj-lt"/>
              </a:rPr>
              <a:t>WORK</a:t>
            </a:r>
            <a:r>
              <a:rPr lang="en-GB" sz="2000" dirty="0">
                <a:solidFill>
                  <a:schemeClr val="tx1"/>
                </a:solidFill>
                <a:latin typeface="+mj-lt"/>
              </a:rPr>
              <a:t>.</a:t>
            </a:r>
          </a:p>
          <a:p>
            <a:pPr algn="l"/>
            <a:r>
              <a:rPr lang="en-GB" sz="2000" dirty="0">
                <a:latin typeface="+mj-lt"/>
              </a:rPr>
              <a:t>MOTIVATION.</a:t>
            </a:r>
          </a:p>
          <a:p>
            <a:pPr algn="l"/>
            <a:r>
              <a:rPr lang="en-IN" sz="2000" dirty="0">
                <a:cs typeface="Times New Roman" panose="02020603050405020304" pitchFamily="18" charset="0"/>
                <a:sym typeface="+mn-ea"/>
              </a:rPr>
              <a:t>IMPROVEMENT AND WORK DONE IN LAST SEMESTER.</a:t>
            </a:r>
          </a:p>
          <a:p>
            <a:pPr algn="l"/>
            <a:r>
              <a:rPr lang="en-IN" sz="2000" dirty="0">
                <a:cs typeface="Times New Roman" panose="02020603050405020304" pitchFamily="18" charset="0"/>
                <a:sym typeface="+mn-ea"/>
              </a:rPr>
              <a:t>PROOF OF PAPER ACCEPTED OR COMMUNICATED HACKATHON OR PATENT.</a:t>
            </a:r>
            <a:endParaRPr lang="en-GB" sz="2000" dirty="0">
              <a:solidFill>
                <a:schemeClr val="tx1"/>
              </a:solidFill>
              <a:latin typeface="+mj-lt"/>
            </a:endParaRPr>
          </a:p>
          <a:p>
            <a:pPr algn="l">
              <a:defRPr/>
            </a:pPr>
            <a:r>
              <a:rPr lang="en-GB" sz="2000" dirty="0">
                <a:solidFill>
                  <a:schemeClr val="tx1"/>
                </a:solidFill>
                <a:latin typeface="+mj-lt"/>
              </a:rPr>
              <a:t>SOFTWARE REQUIREMENTS.</a:t>
            </a:r>
          </a:p>
          <a:p>
            <a:pPr algn="l">
              <a:defRPr/>
            </a:pPr>
            <a:r>
              <a:rPr lang="en-GB" sz="2000" dirty="0">
                <a:solidFill>
                  <a:schemeClr val="tx1"/>
                </a:solidFill>
                <a:latin typeface="+mj-lt"/>
              </a:rPr>
              <a:t>HARDWARE REQUIREMENTS.</a:t>
            </a:r>
          </a:p>
          <a:p>
            <a:pPr algn="l">
              <a:defRPr/>
            </a:pPr>
            <a:r>
              <a:rPr lang="en-GB" sz="2000" dirty="0">
                <a:solidFill>
                  <a:schemeClr val="tx1"/>
                </a:solidFill>
                <a:latin typeface="+mj-lt"/>
              </a:rPr>
              <a:t>WORKFLOW DESCRIPTION</a:t>
            </a:r>
            <a:r>
              <a:rPr lang="en-IN" altLang="en-GB" sz="2000" dirty="0">
                <a:solidFill>
                  <a:schemeClr val="tx1"/>
                </a:solidFill>
                <a:latin typeface="+mj-lt"/>
              </a:rPr>
              <a:t>.</a:t>
            </a:r>
            <a:endParaRPr lang="en-GB" sz="2000" dirty="0">
              <a:solidFill>
                <a:schemeClr val="tx1"/>
              </a:solidFill>
              <a:latin typeface="+mj-lt"/>
            </a:endParaRPr>
          </a:p>
          <a:p>
            <a:pPr algn="l">
              <a:defRPr/>
            </a:pPr>
            <a:r>
              <a:rPr lang="en-GB" sz="2000" dirty="0">
                <a:solidFill>
                  <a:schemeClr val="tx1"/>
                </a:solidFill>
                <a:latin typeface="+mj-lt"/>
              </a:rPr>
              <a:t>USED ALGORITHMS</a:t>
            </a:r>
            <a:r>
              <a:rPr lang="en-IN" altLang="en-GB" sz="2000" dirty="0">
                <a:solidFill>
                  <a:schemeClr val="tx1"/>
                </a:solidFill>
                <a:latin typeface="+mj-lt"/>
              </a:rPr>
              <a:t>.</a:t>
            </a:r>
          </a:p>
          <a:p>
            <a:pPr algn="l">
              <a:defRPr/>
            </a:pPr>
            <a:r>
              <a:rPr lang="en-IN" altLang="en-GB" sz="2000" dirty="0">
                <a:solidFill>
                  <a:schemeClr val="tx1"/>
                </a:solidFill>
                <a:latin typeface="+mj-lt"/>
              </a:rPr>
              <a:t>WORK DONE IN 7</a:t>
            </a:r>
            <a:r>
              <a:rPr lang="en-IN" altLang="en-GB" sz="2000" baseline="30000" dirty="0">
                <a:solidFill>
                  <a:schemeClr val="tx1"/>
                </a:solidFill>
                <a:latin typeface="+mj-lt"/>
              </a:rPr>
              <a:t>TH</a:t>
            </a:r>
            <a:r>
              <a:rPr lang="en-IN" altLang="en-GB" sz="2000" dirty="0">
                <a:solidFill>
                  <a:schemeClr val="tx1"/>
                </a:solidFill>
                <a:latin typeface="+mj-lt"/>
              </a:rPr>
              <a:t> SEMESTER.</a:t>
            </a:r>
          </a:p>
          <a:p>
            <a:pPr algn="l">
              <a:defRPr/>
            </a:pPr>
            <a:r>
              <a:rPr lang="en-IN" altLang="en-GB" sz="2000" dirty="0">
                <a:solidFill>
                  <a:schemeClr val="tx1"/>
                </a:solidFill>
                <a:latin typeface="+mj-lt"/>
              </a:rPr>
              <a:t>RESULT.</a:t>
            </a:r>
          </a:p>
          <a:p>
            <a:pPr algn="l">
              <a:defRPr/>
            </a:pPr>
            <a:r>
              <a:rPr lang="en-IN" altLang="en-GB" sz="2000" dirty="0">
                <a:solidFill>
                  <a:schemeClr val="tx1"/>
                </a:solidFill>
                <a:latin typeface="+mj-lt"/>
              </a:rPr>
              <a:t>CONCLUSION.</a:t>
            </a:r>
            <a:endParaRPr lang="en-GB" sz="2000" dirty="0">
              <a:solidFill>
                <a:schemeClr val="tx1"/>
              </a:solidFill>
              <a:latin typeface="+mj-lt"/>
            </a:endParaRPr>
          </a:p>
          <a:p>
            <a:pPr algn="l">
              <a:defRPr/>
            </a:pPr>
            <a:r>
              <a:rPr lang="en-GB" sz="2000" dirty="0">
                <a:solidFill>
                  <a:schemeClr val="tx1"/>
                </a:solidFill>
                <a:latin typeface="+mj-lt"/>
              </a:rPr>
              <a:t>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u="sng" dirty="0">
                <a:cs typeface="Times New Roman" panose="02020603050405020304" pitchFamily="18" charset="0"/>
                <a:sym typeface="+mn-ea"/>
              </a:rPr>
              <a:t>WORKLOAD DISTRIBUTION OF TEAM. </a:t>
            </a:r>
            <a:endParaRPr lang="en-US" sz="2800" u="sng" dirty="0"/>
          </a:p>
        </p:txBody>
      </p:sp>
      <p:sp>
        <p:nvSpPr>
          <p:cNvPr id="3" name="Content Placeholder 2"/>
          <p:cNvSpPr>
            <a:spLocks noGrp="1"/>
          </p:cNvSpPr>
          <p:nvPr>
            <p:ph idx="1"/>
          </p:nvPr>
        </p:nvSpPr>
        <p:spPr>
          <a:xfrm>
            <a:off x="838199" y="1484784"/>
            <a:ext cx="10515600" cy="4692179"/>
          </a:xfrm>
        </p:spPr>
        <p:txBody>
          <a:bodyPr/>
          <a:lstStyle/>
          <a:p>
            <a:r>
              <a:rPr lang="en-US" dirty="0" err="1"/>
              <a:t>Implimentation</a:t>
            </a:r>
            <a:r>
              <a:rPr lang="en-US" dirty="0"/>
              <a:t> </a:t>
            </a:r>
            <a:r>
              <a:rPr lang="en-US" dirty="0" err="1"/>
              <a:t>Vaishali,Disha,Fayaz,Ahmad</a:t>
            </a:r>
            <a:endParaRPr lang="en-US" dirty="0"/>
          </a:p>
          <a:p>
            <a:r>
              <a:rPr lang="en-US" dirty="0"/>
              <a:t>Documentation </a:t>
            </a:r>
            <a:r>
              <a:rPr lang="en-US" dirty="0" err="1"/>
              <a:t>Vaishali,Disha</a:t>
            </a:r>
            <a:endParaRPr lang="en-US" dirty="0"/>
          </a:p>
          <a:p>
            <a:r>
              <a:rPr lang="en-US" dirty="0"/>
              <a:t>Research Paper Vaishali, Disha</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95400" y="476672"/>
            <a:ext cx="9402463" cy="1417847"/>
          </a:xfrm>
        </p:spPr>
        <p:txBody>
          <a:bodyPr>
            <a:normAutofit/>
          </a:bodyPr>
          <a:lstStyle/>
          <a:p>
            <a:pPr>
              <a:defRPr/>
            </a:pPr>
            <a:r>
              <a:rPr lang="en-GB" sz="2800" b="1" u="sng" dirty="0">
                <a:solidFill>
                  <a:schemeClr val="tx1"/>
                </a:solidFill>
                <a:latin typeface="+mj-lt"/>
              </a:rPr>
              <a:t>INTRODUCTION AND ORIGIN OF RESEARCH </a:t>
            </a:r>
            <a:r>
              <a:rPr lang="en-IN" altLang="en-GB" sz="2800" b="1" u="sng" dirty="0">
                <a:solidFill>
                  <a:schemeClr val="tx1"/>
                </a:solidFill>
                <a:latin typeface="+mj-lt"/>
              </a:rPr>
              <a:t>WORK</a:t>
            </a:r>
            <a:r>
              <a:rPr lang="en-GB" sz="2800" b="1" dirty="0">
                <a:solidFill>
                  <a:schemeClr val="tx1"/>
                </a:solidFill>
                <a:latin typeface="+mj-lt"/>
              </a:rPr>
              <a:t>.</a:t>
            </a:r>
            <a:br>
              <a:rPr lang="en-GB" sz="2800" b="1" dirty="0">
                <a:solidFill>
                  <a:schemeClr val="tx1"/>
                </a:solidFill>
                <a:latin typeface="+mj-lt"/>
              </a:rPr>
            </a:br>
            <a:r>
              <a:rPr lang="en-GB" sz="2800" b="1" i="0" dirty="0">
                <a:solidFill>
                  <a:srgbClr val="000000"/>
                </a:solidFill>
              </a:rPr>
              <a:t>​</a:t>
            </a:r>
            <a:br>
              <a:rPr lang="en-GB" sz="2800" b="1" i="0" dirty="0">
                <a:solidFill>
                  <a:srgbClr val="000000"/>
                </a:solidFill>
              </a:rPr>
            </a:br>
            <a:r>
              <a:rPr lang="en-GB" sz="1600" b="1" i="0" dirty="0">
                <a:solidFill>
                  <a:srgbClr val="000000"/>
                </a:solidFill>
              </a:rPr>
              <a:t>​</a:t>
            </a:r>
            <a:endParaRPr lang="en-GB" sz="4000" b="1" dirty="0"/>
          </a:p>
        </p:txBody>
      </p:sp>
      <p:sp>
        <p:nvSpPr>
          <p:cNvPr id="3" name="Content Placeholder 2"/>
          <p:cNvSpPr>
            <a:spLocks noGrp="1"/>
          </p:cNvSpPr>
          <p:nvPr>
            <p:ph idx="1"/>
          </p:nvPr>
        </p:nvSpPr>
        <p:spPr bwMode="auto">
          <a:xfrm>
            <a:off x="677334" y="1628800"/>
            <a:ext cx="10819266" cy="5016699"/>
          </a:xfrm>
        </p:spPr>
        <p:txBody>
          <a:bodyPr>
            <a:noAutofit/>
          </a:bodyPr>
          <a:lstStyle/>
          <a:p>
            <a:pPr marL="0" indent="0" algn="just">
              <a:buNone/>
              <a:defRPr/>
            </a:pPr>
            <a:r>
              <a:rPr lang="en-GB" sz="1900" dirty="0">
                <a:latin typeface="+mj-lt"/>
                <a:cs typeface="Calibri" panose="020F0502020204030204"/>
              </a:rPr>
              <a:t>Covid is the greatest global health crisis faced by the planet. Countries try their best to treat and test their people. And after the lockdown, many countries faced economical financial unemployment, and political issues in countries. thanks to lockdown many exams, job scheme which was visiting be proposed is been cancelled and postponed because of this covid lockdown social gatherings places are closed. Covid outbreak prediction Analysis helps to predict this pandemic recognize the spread cycle which might help to require the important measure to decrease the spread rate and that we can use economic resources efficiently to areas of greatest need by public health officials WHO</a:t>
            </a:r>
            <a:r>
              <a:rPr lang="en-IN" altLang="en-GB" sz="1900" dirty="0">
                <a:latin typeface="+mj-lt"/>
                <a:cs typeface="Calibri" panose="020F0502020204030204"/>
              </a:rPr>
              <a:t>.</a:t>
            </a:r>
            <a:r>
              <a:rPr lang="en-GB" sz="1900" dirty="0">
                <a:latin typeface="+mj-lt"/>
                <a:cs typeface="Calibri" panose="020F0502020204030204"/>
              </a:rPr>
              <a:t> The proposed model is named covid outbreak prediction using machine learning we are using algorithms like </a:t>
            </a:r>
            <a:r>
              <a:rPr lang="en-IN" altLang="en-GB" sz="1900" dirty="0">
                <a:latin typeface="+mj-lt"/>
                <a:cs typeface="Calibri" panose="020F0502020204030204"/>
              </a:rPr>
              <a:t>L</a:t>
            </a:r>
            <a:r>
              <a:rPr lang="en-GB" sz="1900" dirty="0" err="1">
                <a:latin typeface="+mj-lt"/>
                <a:cs typeface="Calibri" panose="020F0502020204030204"/>
              </a:rPr>
              <a:t>inear</a:t>
            </a:r>
            <a:r>
              <a:rPr lang="en-GB" sz="1900" dirty="0">
                <a:latin typeface="+mj-lt"/>
                <a:cs typeface="Calibri" panose="020F0502020204030204"/>
              </a:rPr>
              <a:t> </a:t>
            </a:r>
            <a:r>
              <a:rPr lang="en-IN" altLang="en-GB" sz="1900" dirty="0">
                <a:latin typeface="+mj-lt"/>
                <a:cs typeface="Calibri" panose="020F0502020204030204"/>
              </a:rPr>
              <a:t>R</a:t>
            </a:r>
            <a:r>
              <a:rPr lang="en-GB" sz="1900" dirty="0">
                <a:latin typeface="+mj-lt"/>
                <a:cs typeface="Calibri" panose="020F0502020204030204"/>
              </a:rPr>
              <a:t>egression, </a:t>
            </a:r>
            <a:r>
              <a:rPr lang="en-IN" altLang="en-GB" sz="1900" dirty="0">
                <a:latin typeface="+mj-lt"/>
                <a:cs typeface="Calibri" panose="020F0502020204030204"/>
              </a:rPr>
              <a:t>S</a:t>
            </a:r>
            <a:r>
              <a:rPr lang="en-GB" sz="1900" dirty="0" err="1">
                <a:latin typeface="+mj-lt"/>
                <a:cs typeface="Calibri" panose="020F0502020204030204"/>
              </a:rPr>
              <a:t>upport</a:t>
            </a:r>
            <a:r>
              <a:rPr lang="en-GB" sz="1900" dirty="0">
                <a:latin typeface="+mj-lt"/>
                <a:cs typeface="Calibri" panose="020F0502020204030204"/>
              </a:rPr>
              <a:t> </a:t>
            </a:r>
            <a:r>
              <a:rPr lang="en-IN" altLang="en-GB" sz="1900" dirty="0">
                <a:latin typeface="+mj-lt"/>
                <a:cs typeface="Calibri" panose="020F0502020204030204"/>
              </a:rPr>
              <a:t>V</a:t>
            </a:r>
            <a:r>
              <a:rPr lang="en-GB" sz="1900" dirty="0" err="1">
                <a:latin typeface="+mj-lt"/>
                <a:cs typeface="Calibri" panose="020F0502020204030204"/>
              </a:rPr>
              <a:t>ector</a:t>
            </a:r>
            <a:r>
              <a:rPr lang="en-GB" sz="1900" dirty="0">
                <a:latin typeface="+mj-lt"/>
                <a:cs typeface="Calibri" panose="020F0502020204030204"/>
              </a:rPr>
              <a:t> </a:t>
            </a:r>
            <a:r>
              <a:rPr lang="en-IN" altLang="en-GB" sz="1900" dirty="0">
                <a:latin typeface="+mj-lt"/>
                <a:cs typeface="Calibri" panose="020F0502020204030204"/>
              </a:rPr>
              <a:t>M</a:t>
            </a:r>
            <a:r>
              <a:rPr lang="en-GB" sz="1900" dirty="0" err="1">
                <a:latin typeface="+mj-lt"/>
                <a:cs typeface="Calibri" panose="020F0502020204030204"/>
              </a:rPr>
              <a:t>achine</a:t>
            </a:r>
            <a:r>
              <a:rPr lang="en-GB" sz="1900" dirty="0">
                <a:latin typeface="+mj-lt"/>
                <a:cs typeface="Calibri" panose="020F0502020204030204"/>
              </a:rPr>
              <a:t> </a:t>
            </a:r>
            <a:r>
              <a:rPr lang="en-IN" altLang="en-GB" sz="1900" dirty="0">
                <a:latin typeface="+mj-lt"/>
                <a:cs typeface="Calibri" panose="020F0502020204030204"/>
              </a:rPr>
              <a:t>C</a:t>
            </a:r>
            <a:r>
              <a:rPr lang="en-GB" sz="1900" dirty="0" err="1">
                <a:latin typeface="+mj-lt"/>
                <a:cs typeface="Calibri" panose="020F0502020204030204"/>
              </a:rPr>
              <a:t>lassifier</a:t>
            </a:r>
            <a:r>
              <a:rPr lang="en-GB" sz="1900" dirty="0">
                <a:latin typeface="+mj-lt"/>
                <a:cs typeface="Calibri" panose="020F0502020204030204"/>
              </a:rPr>
              <a:t> SVM. This aim is to predict the out Break before it's observed that the most effective performance is of the XG boost classifier. </a:t>
            </a:r>
            <a:r>
              <a:rPr lang="en-IN" altLang="en-GB" sz="1900" dirty="0">
                <a:latin typeface="+mj-lt"/>
                <a:cs typeface="Calibri" panose="020F0502020204030204"/>
              </a:rPr>
              <a:t>H</a:t>
            </a:r>
            <a:r>
              <a:rPr lang="en-GB" sz="1900" dirty="0" err="1">
                <a:latin typeface="+mj-lt"/>
                <a:cs typeface="Calibri" panose="020F0502020204030204"/>
              </a:rPr>
              <a:t>owever</a:t>
            </a:r>
            <a:r>
              <a:rPr lang="en-GB" sz="1900" dirty="0">
                <a:latin typeface="+mj-lt"/>
                <a:cs typeface="Calibri" panose="020F0502020204030204"/>
              </a:rPr>
              <a:t>, accuracy may be improved using hyperparameter turning</a:t>
            </a:r>
            <a:r>
              <a:rPr lang="en-GB" sz="1900" dirty="0">
                <a:latin typeface="+mj-lt"/>
              </a:rPr>
              <a:t>.</a:t>
            </a:r>
          </a:p>
          <a:p>
            <a:pPr>
              <a:defRPr/>
            </a:pPr>
            <a:endParaRPr lang="en-GB"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8199" y="620688"/>
            <a:ext cx="10515600" cy="936104"/>
          </a:xfrm>
        </p:spPr>
        <p:txBody>
          <a:bodyPr>
            <a:normAutofit/>
          </a:bodyPr>
          <a:lstStyle/>
          <a:p>
            <a:pPr>
              <a:defRPr/>
            </a:pPr>
            <a:r>
              <a:rPr lang="en-GB" sz="2800" b="1" u="sng" dirty="0">
                <a:latin typeface="+mj-lt"/>
              </a:rPr>
              <a:t>MOTIVATION.</a:t>
            </a:r>
            <a:br>
              <a:rPr lang="en-GB" sz="2800" b="1" u="sng" dirty="0">
                <a:solidFill>
                  <a:schemeClr val="tx1"/>
                </a:solidFill>
                <a:latin typeface="+mj-lt"/>
              </a:rPr>
            </a:br>
            <a:endParaRPr lang="en-GB" sz="2800" b="1" u="sng" dirty="0">
              <a:solidFill>
                <a:schemeClr val="tx1"/>
              </a:solidFill>
            </a:endParaRPr>
          </a:p>
        </p:txBody>
      </p:sp>
      <p:sp>
        <p:nvSpPr>
          <p:cNvPr id="4" name="Content Placeholder 3"/>
          <p:cNvSpPr>
            <a:spLocks noGrp="1"/>
          </p:cNvSpPr>
          <p:nvPr>
            <p:ph idx="1"/>
          </p:nvPr>
        </p:nvSpPr>
        <p:spPr bwMode="auto">
          <a:xfrm>
            <a:off x="767407" y="1340769"/>
            <a:ext cx="10586391" cy="3744416"/>
          </a:xfrm>
        </p:spPr>
        <p:txBody>
          <a:bodyPr>
            <a:normAutofit/>
          </a:bodyPr>
          <a:lstStyle/>
          <a:p>
            <a:pPr>
              <a:defRPr/>
            </a:pPr>
            <a:endParaRPr lang="en-GB" dirty="0"/>
          </a:p>
          <a:p>
            <a:pPr marL="0" indent="0" algn="just">
              <a:buNone/>
              <a:defRPr/>
            </a:pPr>
            <a:r>
              <a:rPr lang="en-GB" sz="1900" b="0" i="0" dirty="0">
                <a:latin typeface="+mj-lt"/>
                <a:cs typeface="Calibri" panose="020F0502020204030204"/>
              </a:rPr>
              <a:t>As we will have more than one Datasets we will be working closely with each dataset and making it ready for applying machine learning techniques. After data pre-processing, we will choose </a:t>
            </a:r>
            <a:r>
              <a:rPr lang="en-GB" sz="1900" dirty="0">
                <a:latin typeface="+mj-lt"/>
                <a:cs typeface="Calibri" panose="020F0502020204030204"/>
              </a:rPr>
              <a:t>the best </a:t>
            </a:r>
            <a:r>
              <a:rPr lang="en-GB" sz="1900" b="0" i="0" dirty="0">
                <a:latin typeface="+mj-lt"/>
                <a:cs typeface="Calibri" panose="020F0502020204030204"/>
              </a:rPr>
              <a:t>algorithms from Logistic </a:t>
            </a:r>
            <a:r>
              <a:rPr lang="en-GB" sz="1900" dirty="0">
                <a:latin typeface="+mj-lt"/>
                <a:cs typeface="Calibri" panose="020F0502020204030204"/>
              </a:rPr>
              <a:t>R</a:t>
            </a:r>
            <a:r>
              <a:rPr lang="en-GB" sz="1900" b="0" i="0" dirty="0">
                <a:latin typeface="+mj-lt"/>
                <a:cs typeface="Calibri" panose="020F0502020204030204"/>
              </a:rPr>
              <a:t>egression, Linear regression</a:t>
            </a:r>
            <a:r>
              <a:rPr lang="en-IN" altLang="en-GB" sz="1900" b="0" i="0" dirty="0">
                <a:latin typeface="+mj-lt"/>
                <a:cs typeface="Calibri" panose="020F0502020204030204"/>
              </a:rPr>
              <a:t>, </a:t>
            </a:r>
            <a:r>
              <a:rPr lang="en-GB" sz="1900" b="0" i="0" dirty="0">
                <a:latin typeface="+mj-lt"/>
                <a:cs typeface="Calibri" panose="020F0502020204030204"/>
              </a:rPr>
              <a:t>Support Vector Machine, Random Forest, Gradient Boosting, Histogram Gradient Boosting, </a:t>
            </a:r>
            <a:r>
              <a:rPr lang="en-GB" sz="1900" dirty="0">
                <a:latin typeface="+mj-lt"/>
                <a:cs typeface="Calibri" panose="020F0502020204030204"/>
              </a:rPr>
              <a:t>XG</a:t>
            </a:r>
            <a:r>
              <a:rPr lang="en-GB" sz="1900" b="0" i="0" dirty="0">
                <a:latin typeface="+mj-lt"/>
                <a:cs typeface="Calibri" panose="020F0502020204030204"/>
              </a:rPr>
              <a:t> boost</a:t>
            </a:r>
            <a:r>
              <a:rPr lang="en-GB" sz="1900" dirty="0">
                <a:latin typeface="+mj-lt"/>
                <a:cs typeface="Calibri" panose="020F0502020204030204"/>
              </a:rPr>
              <a:t>,</a:t>
            </a:r>
            <a:r>
              <a:rPr lang="en-GB" sz="1900" b="0" i="0" dirty="0">
                <a:latin typeface="+mj-lt"/>
                <a:cs typeface="Calibri" panose="020F0502020204030204"/>
              </a:rPr>
              <a:t> Light GBM classifier, etc. </a:t>
            </a:r>
          </a:p>
          <a:p>
            <a:pPr marL="0" indent="0" algn="just">
              <a:buNone/>
              <a:defRPr/>
            </a:pPr>
            <a:r>
              <a:rPr lang="en-GB" sz="1900" dirty="0">
                <a:latin typeface="+mj-lt"/>
                <a:cs typeface="Calibri" panose="020F0502020204030204"/>
              </a:rPr>
              <a:t>In this project, we are predicting covid19 outbreak using machine learning and we are using algorithms like support vector machine (SVM) and linear regression </a:t>
            </a:r>
            <a:r>
              <a:rPr lang="en-IN" altLang="en-GB" sz="1900" dirty="0">
                <a:latin typeface="+mj-lt"/>
                <a:cs typeface="Calibri" panose="020F0502020204030204"/>
              </a:rPr>
              <a:t>(LR)</a:t>
            </a:r>
            <a:r>
              <a:rPr lang="en-GB" sz="1900" dirty="0">
                <a:latin typeface="+mj-lt"/>
                <a:cs typeface="Calibri" panose="020F0502020204030204"/>
              </a:rPr>
              <a:t>which is a type of regression these algorithms come under supervised learning. The main objective of this project is to</a:t>
            </a:r>
            <a:r>
              <a:rPr lang="en-GB" sz="1900" b="0" i="0" dirty="0">
                <a:latin typeface="+mj-lt"/>
                <a:cs typeface="Calibri" panose="020F0502020204030204"/>
              </a:rPr>
              <a:t> predict the outbreak in advance it is observed that the best performance is of regression. However, accuracy can be improved using more accurate data analysis. </a:t>
            </a:r>
          </a:p>
          <a:p>
            <a:pPr>
              <a:buNone/>
              <a:defRPr/>
            </a:pPr>
            <a:endParaRPr lang="en-GB" sz="1900" dirty="0">
              <a:latin typeface="Calibri" panose="020F0502020204030204"/>
              <a:cs typeface="Calibri" panose="020F0502020204030204"/>
            </a:endParaRPr>
          </a:p>
          <a:p>
            <a:pPr>
              <a:defRPr/>
            </a:pPr>
            <a:endParaRPr lang="en-GB" dirty="0"/>
          </a:p>
          <a:p>
            <a:pPr marL="0" indent="0">
              <a:buNone/>
              <a:defRPr/>
            </a:pPr>
            <a:endParaRPr lang="en-GB" dirty="0"/>
          </a:p>
          <a:p>
            <a:pPr>
              <a:defRPr/>
            </a:pPr>
            <a:endParaRPr lang="en-GB" dirty="0"/>
          </a:p>
          <a:p>
            <a:pPr>
              <a:defRPr/>
            </a:pPr>
            <a:endParaRPr lang="en-GB" dirty="0"/>
          </a:p>
          <a:p>
            <a:pPr>
              <a:defRPr/>
            </a:pPr>
            <a:endParaRPr lang="en-GB" dirty="0"/>
          </a:p>
          <a:p>
            <a:pPr algn="l">
              <a:defRPr/>
            </a:pPr>
            <a:endParaRPr lang="en-GB" b="0" i="0" dirty="0">
              <a:solidFill>
                <a:srgbClr val="000000"/>
              </a:solidFill>
              <a:latin typeface="Segoe UI" panose="020B0502040204020203"/>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600" b="1" dirty="0">
                <a:latin typeface="Times New Roman" panose="02020603050405020304" pitchFamily="18" charset="0"/>
                <a:cs typeface="Times New Roman" panose="02020603050405020304" pitchFamily="18" charset="0"/>
                <a:sym typeface="+mn-ea"/>
              </a:rPr>
            </a:br>
            <a:r>
              <a:rPr lang="en-IN" sz="3100" b="1" u="sng" dirty="0">
                <a:cs typeface="Times New Roman" panose="02020603050405020304" pitchFamily="18" charset="0"/>
                <a:sym typeface="+mn-ea"/>
              </a:rPr>
              <a:t>IMPROVEMENT AND WORK DONE IN LAST SEMESTER.</a:t>
            </a:r>
            <a:br>
              <a:rPr lang="en-IN" sz="3100" b="1" u="sng" dirty="0">
                <a:cs typeface="Times New Roman" panose="02020603050405020304" pitchFamily="18" charset="0"/>
                <a:sym typeface="+mn-ea"/>
              </a:rPr>
            </a:br>
            <a:endParaRPr lang="en-US" u="sng" dirty="0"/>
          </a:p>
        </p:txBody>
      </p:sp>
      <p:sp>
        <p:nvSpPr>
          <p:cNvPr id="3" name="Content Placeholder 2"/>
          <p:cNvSpPr>
            <a:spLocks noGrp="1"/>
          </p:cNvSpPr>
          <p:nvPr>
            <p:ph idx="1"/>
          </p:nvPr>
        </p:nvSpPr>
        <p:spPr/>
        <p:txBody>
          <a:bodyPr/>
          <a:lstStyle/>
          <a:p>
            <a:r>
              <a:rPr lang="en-IN" altLang="en-US" dirty="0"/>
              <a:t>After last evaluation which was held on 9-february-2022, We worked on research paper and the discuss points in the </a:t>
            </a:r>
            <a:r>
              <a:rPr lang="en-IN" altLang="en-US" dirty="0" err="1"/>
              <a:t>meeting.The</a:t>
            </a:r>
            <a:r>
              <a:rPr lang="en-IN" altLang="en-US" dirty="0"/>
              <a:t> panel members asked us to work on research paper in last meeting. </a:t>
            </a:r>
          </a:p>
          <a:p>
            <a:r>
              <a:rPr lang="en-IN" altLang="en-US" dirty="0"/>
              <a:t>We worked on research paper and completed it and patent it on (IJSER) our paper got accepted for publishing.</a:t>
            </a:r>
          </a:p>
          <a:p>
            <a:endParaRPr lang="en-I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100" b="1" u="sng" dirty="0">
                <a:cs typeface="Times New Roman" panose="02020603050405020304" pitchFamily="18" charset="0"/>
                <a:sym typeface="+mn-ea"/>
              </a:rPr>
            </a:br>
            <a:br>
              <a:rPr lang="en-IN" sz="3100" b="1" u="sng" dirty="0">
                <a:cs typeface="Times New Roman" panose="02020603050405020304" pitchFamily="18" charset="0"/>
                <a:sym typeface="+mn-ea"/>
              </a:rPr>
            </a:br>
            <a:r>
              <a:rPr lang="en-IN" sz="3100" b="1" u="sng" dirty="0">
                <a:cs typeface="Times New Roman" panose="02020603050405020304" pitchFamily="18" charset="0"/>
                <a:sym typeface="+mn-ea"/>
              </a:rPr>
              <a:t>PROOF OF PAPER ACCEPTED OR COMMUNICATED HACKATHON OR PATENT.</a:t>
            </a:r>
            <a:br>
              <a:rPr lang="en-IN" sz="3100" b="1" u="sng" dirty="0">
                <a:cs typeface="Times New Roman" panose="02020603050405020304" pitchFamily="18" charset="0"/>
                <a:sym typeface="+mn-ea"/>
              </a:rPr>
            </a:br>
            <a:br>
              <a:rPr lang="en-IN" b="1" dirty="0">
                <a:latin typeface="Times New Roman" panose="02020603050405020304" pitchFamily="18" charset="0"/>
                <a:cs typeface="Times New Roman" panose="02020603050405020304" pitchFamily="18" charset="0"/>
              </a:rPr>
            </a:br>
            <a:endParaRPr lang="en-US" dirty="0"/>
          </a:p>
        </p:txBody>
      </p:sp>
      <p:pic>
        <p:nvPicPr>
          <p:cNvPr id="5" name="Content Placeholder 4" descr="Screenshot (107)"/>
          <p:cNvPicPr>
            <a:picLocks noGrp="1" noChangeAspect="1"/>
          </p:cNvPicPr>
          <p:nvPr>
            <p:ph idx="1"/>
          </p:nvPr>
        </p:nvPicPr>
        <p:blipFill>
          <a:blip r:embed="rId2"/>
          <a:srcRect l="673" t="15699" r="-673" b="-8193"/>
          <a:stretch>
            <a:fillRect/>
          </a:stretch>
        </p:blipFill>
        <p:spPr>
          <a:xfrm>
            <a:off x="911860" y="1556792"/>
            <a:ext cx="9230360" cy="513356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911424" y="404664"/>
            <a:ext cx="8596668" cy="1080120"/>
          </a:xfrm>
        </p:spPr>
        <p:txBody>
          <a:bodyPr>
            <a:normAutofit/>
          </a:bodyPr>
          <a:lstStyle/>
          <a:p>
            <a:pPr>
              <a:defRPr/>
            </a:pPr>
            <a:r>
              <a:rPr lang="en-GB" sz="2800" b="1" u="sng" dirty="0"/>
              <a:t>LITERATURE SURVEY</a:t>
            </a:r>
            <a:br>
              <a:rPr lang="en-GB" sz="2800" b="1" u="sng" dirty="0"/>
            </a:br>
            <a:endParaRPr lang="en-GB" sz="2800" b="1" u="sng" dirty="0"/>
          </a:p>
        </p:txBody>
      </p:sp>
      <p:sp>
        <p:nvSpPr>
          <p:cNvPr id="3" name="Content Placeholder 2"/>
          <p:cNvSpPr>
            <a:spLocks noGrp="1"/>
          </p:cNvSpPr>
          <p:nvPr>
            <p:ph idx="1"/>
          </p:nvPr>
        </p:nvSpPr>
        <p:spPr bwMode="auto">
          <a:xfrm>
            <a:off x="677334" y="1196752"/>
            <a:ext cx="10603242" cy="5112568"/>
          </a:xfrm>
        </p:spPr>
        <p:txBody>
          <a:bodyPr>
            <a:noAutofit/>
          </a:bodyPr>
          <a:lstStyle/>
          <a:p>
            <a:pPr algn="just">
              <a:buFont typeface="Wingdings" panose="05000000000000000000"/>
              <a:buChar char="v"/>
              <a:defRPr/>
            </a:pPr>
            <a:r>
              <a:rPr lang="en-GB" sz="1900" i="0" dirty="0" err="1">
                <a:latin typeface="+mj-lt"/>
                <a:cs typeface="Calibri" panose="020F0502020204030204"/>
              </a:rPr>
              <a:t>Aanalysing</a:t>
            </a:r>
            <a:r>
              <a:rPr lang="en-GB" sz="1900" i="0" dirty="0">
                <a:latin typeface="+mj-lt"/>
                <a:cs typeface="Calibri" panose="020F0502020204030204"/>
              </a:rPr>
              <a:t> Rehabilitation Through Reading Theory: The Covid-19 Case Predicting the recovery time from an outbreak of infectious diseases was done in this study. The error learning method is used here, by setting objection measures such as treatment, segregation, social isolation, etc especially to harmonize control of the virus spreads by reducing the levels of infection if this is effective, the rate of infection, in the background to reach the top, down to follow what is Universal Recovery Curve. The danger of infectious diseases is rare when the rate of infection is slow, which is called 'loosening of the curve' '. When the rate increases, then it should decrease because of effective fighting measures.</a:t>
            </a:r>
          </a:p>
          <a:p>
            <a:pPr algn="just">
              <a:buFont typeface="Wingdings" panose="05000000000000000000" pitchFamily="2" charset="2"/>
              <a:buChar char="v"/>
              <a:defRPr/>
            </a:pPr>
            <a:r>
              <a:rPr lang="en-GB" sz="1900" i="0" dirty="0">
                <a:latin typeface="+mj-lt"/>
                <a:cs typeface="Calibri" panose="020F0502020204030204"/>
              </a:rPr>
              <a:t>Covid-19 Future Forecasts using machine-readable monitoring models Machine learning (ML) contributes to the results of working to improve decision-making the future course of action-based prediction has proved its worth expectations. Predicting the number of future patients affected by COVID-19 is made with ML models. Typical prediction models like total reduction and selection operator (LASSO), support vector support (SVM), linear regression (LR), and large display smoothing (ES) have been used to predict COVID-19 threats. ES doing very well in the current field of prediction comes from research results that prove that given the type and size of the database. LR and LASSO are also doing well in predicting to some extent predicting the death rate and confirming cases. </a:t>
            </a:r>
          </a:p>
        </p:txBody>
      </p:sp>
    </p:spTree>
  </p:cSld>
  <p:clrMapOvr>
    <a:masterClrMapping/>
  </p:clrMapOvr>
</p:sld>
</file>

<file path=ppt/theme/theme1.xml><?xml version="1.0" encoding="utf-8"?>
<a:theme xmlns:a="http://schemas.openxmlformats.org/drawingml/2006/main" name="Blank">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2221</TotalTime>
  <Words>2989</Words>
  <Application>Microsoft Office PowerPoint</Application>
  <PresentationFormat>Widescreen</PresentationFormat>
  <Paragraphs>120</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 Rounded MT Bold</vt:lpstr>
      <vt:lpstr>Calibri</vt:lpstr>
      <vt:lpstr>Segoe UI</vt:lpstr>
      <vt:lpstr>Times New Roman</vt:lpstr>
      <vt:lpstr>Wingdings</vt:lpstr>
      <vt:lpstr>Blank</vt:lpstr>
      <vt:lpstr>PowerPoint Presentation</vt:lpstr>
      <vt:lpstr>APPROVAL FROM THE GUIDE FOR EVALUTION. </vt:lpstr>
      <vt:lpstr> CONTENTS</vt:lpstr>
      <vt:lpstr>WORKLOAD DISTRIBUTION OF TEAM. </vt:lpstr>
      <vt:lpstr>INTRODUCTION AND ORIGIN OF RESEARCH WORK. ​ ​</vt:lpstr>
      <vt:lpstr>MOTIVATION. </vt:lpstr>
      <vt:lpstr> IMPROVEMENT AND WORK DONE IN LAST SEMESTER. </vt:lpstr>
      <vt:lpstr>  PROOF OF PAPER ACCEPTED OR COMMUNICATED HACKATHON OR PATENT.  </vt:lpstr>
      <vt:lpstr>LITERATURE SURVEY </vt:lpstr>
      <vt:lpstr>PowerPoint Presentation</vt:lpstr>
      <vt:lpstr>PowerPoint Presentation</vt:lpstr>
      <vt:lpstr>PowerPoint Presentation</vt:lpstr>
      <vt:lpstr>SOFTWARE REQUIEMENT</vt:lpstr>
      <vt:lpstr>HARDWARE REQUIREMENT</vt:lpstr>
      <vt:lpstr>   WORKFLOW DESCRIPTION</vt:lpstr>
      <vt:lpstr>USED ALGORITHMS. Support vector machine. Linear Regression.</vt:lpstr>
      <vt:lpstr>Regression analysis.</vt:lpstr>
      <vt:lpstr>  LINEAR REGRESSION</vt:lpstr>
      <vt:lpstr>Work Done in 7th Semester.</vt:lpstr>
      <vt:lpstr>   RESULT  This graph represents the prediction rate of coronavirus confirmed cases in the world over time. This outcome has been analyzed with the live data that we have taken for the prediction. The blue line shows the confirmed rate using the data analysis and the red line shows the algorithm that we used linear regression prediction accuracy rate for the confirmed cases. </vt:lpstr>
      <vt:lpstr>This graph represents the prediction rate of coronavirus confirmed cases  in the world over time in comparison with the SVM. This outcome has been analysed with the data we have taken for the prediction.  In this graph the blue line shows the best fit line of confirmed cases with the help of data taken and the green lines shows about the prediction rate of SVM. </vt:lpstr>
      <vt:lpstr>          </vt:lpstr>
      <vt:lpstr>CONCLUSION</vt:lpstr>
      <vt:lpstr> 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0UTBREAK PREDECTION USING MACHINE LEARNING</dc:title>
  <dc:creator>user</dc:creator>
  <cp:lastModifiedBy>ira chhonkar</cp:lastModifiedBy>
  <cp:revision>72</cp:revision>
  <dcterms:created xsi:type="dcterms:W3CDTF">2021-10-09T04:37:00Z</dcterms:created>
  <dcterms:modified xsi:type="dcterms:W3CDTF">2022-05-10T12:19:11Z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B5EC96BE16FB4633B74B448BD4360AD1</vt:lpwstr>
  </property>
  <property fmtid="{D5CDD505-2E9C-101B-9397-08002B2CF9AE}" pid="4" name="KSOProductBuildVer">
    <vt:lpwstr>1033-11.2.0.11029</vt:lpwstr>
  </property>
</Properties>
</file>