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</p:sldIdLst>
  <p:sldSz cx="18288000" cy="10287000"/>
  <p:notesSz cx="6858000" cy="9144000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Open Sans Bold" panose="020B0806030504020204" charset="0"/>
      <p:regular r:id="rId16"/>
    </p:embeddedFont>
    <p:embeddedFont>
      <p:font typeface="Poppins" panose="00000500000000000000" pitchFamily="2" charset="0"/>
      <p:regular r:id="rId17"/>
      <p:bold r:id="rId18"/>
      <p:italic r:id="rId19"/>
      <p:boldItalic r:id="rId20"/>
    </p:embeddedFont>
    <p:embeddedFont>
      <p:font typeface="Poppins Bold" panose="00000800000000000000" charset="0"/>
      <p:regular r:id="rId21"/>
      <p:bold r:id="rId22"/>
    </p:embeddedFont>
    <p:embeddedFont>
      <p:font typeface="Poppins Ultra-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4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jpe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Relationship Id="rId9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8576697" y="6451327"/>
            <a:ext cx="2862859" cy="2248646"/>
          </a:xfrm>
          <a:custGeom>
            <a:avLst/>
            <a:gdLst/>
            <a:ahLst/>
            <a:cxnLst/>
            <a:rect l="l" t="t" r="r" b="b"/>
            <a:pathLst>
              <a:path w="2862859" h="2248646">
                <a:moveTo>
                  <a:pt x="0" y="2248646"/>
                </a:moveTo>
                <a:lnTo>
                  <a:pt x="2862859" y="2248646"/>
                </a:lnTo>
                <a:lnTo>
                  <a:pt x="2862859" y="0"/>
                </a:lnTo>
                <a:lnTo>
                  <a:pt x="0" y="0"/>
                </a:lnTo>
                <a:lnTo>
                  <a:pt x="0" y="2248646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9204960"/>
            <a:ext cx="18288000" cy="2164080"/>
            <a:chOff x="0" y="0"/>
            <a:chExt cx="4816593" cy="56996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569964"/>
            </a:xfrm>
            <a:custGeom>
              <a:avLst/>
              <a:gdLst/>
              <a:ahLst/>
              <a:cxnLst/>
              <a:rect l="l" t="t" r="r" b="b"/>
              <a:pathLst>
                <a:path w="4816592" h="569964">
                  <a:moveTo>
                    <a:pt x="42333" y="0"/>
                  </a:moveTo>
                  <a:lnTo>
                    <a:pt x="4774259" y="0"/>
                  </a:lnTo>
                  <a:cubicBezTo>
                    <a:pt x="4785487" y="0"/>
                    <a:pt x="4796254" y="4460"/>
                    <a:pt x="4804193" y="12399"/>
                  </a:cubicBezTo>
                  <a:cubicBezTo>
                    <a:pt x="4812132" y="20338"/>
                    <a:pt x="4816592" y="31106"/>
                    <a:pt x="4816592" y="42333"/>
                  </a:cubicBezTo>
                  <a:lnTo>
                    <a:pt x="4816592" y="527630"/>
                  </a:lnTo>
                  <a:cubicBezTo>
                    <a:pt x="4816592" y="538858"/>
                    <a:pt x="4812132" y="549625"/>
                    <a:pt x="4804193" y="557564"/>
                  </a:cubicBezTo>
                  <a:cubicBezTo>
                    <a:pt x="4796254" y="565503"/>
                    <a:pt x="4785487" y="569964"/>
                    <a:pt x="4774259" y="569964"/>
                  </a:cubicBezTo>
                  <a:lnTo>
                    <a:pt x="42333" y="569964"/>
                  </a:lnTo>
                  <a:cubicBezTo>
                    <a:pt x="31106" y="569964"/>
                    <a:pt x="20338" y="565503"/>
                    <a:pt x="12399" y="557564"/>
                  </a:cubicBezTo>
                  <a:cubicBezTo>
                    <a:pt x="4460" y="549625"/>
                    <a:pt x="0" y="538858"/>
                    <a:pt x="0" y="527630"/>
                  </a:cubicBezTo>
                  <a:lnTo>
                    <a:pt x="0" y="42333"/>
                  </a:lnTo>
                  <a:cubicBezTo>
                    <a:pt x="0" y="31106"/>
                    <a:pt x="4460" y="20338"/>
                    <a:pt x="12399" y="12399"/>
                  </a:cubicBezTo>
                  <a:cubicBezTo>
                    <a:pt x="20338" y="4460"/>
                    <a:pt x="31106" y="0"/>
                    <a:pt x="42333" y="0"/>
                  </a:cubicBezTo>
                  <a:close/>
                </a:path>
              </a:pathLst>
            </a:custGeom>
            <a:solidFill>
              <a:srgbClr val="587D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608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709909" y="1886025"/>
            <a:ext cx="2219936" cy="1743659"/>
          </a:xfrm>
          <a:custGeom>
            <a:avLst/>
            <a:gdLst/>
            <a:ahLst/>
            <a:cxnLst/>
            <a:rect l="l" t="t" r="r" b="b"/>
            <a:pathLst>
              <a:path w="2219936" h="1743659">
                <a:moveTo>
                  <a:pt x="0" y="0"/>
                </a:moveTo>
                <a:lnTo>
                  <a:pt x="2219936" y="0"/>
                </a:lnTo>
                <a:lnTo>
                  <a:pt x="2219936" y="1743659"/>
                </a:lnTo>
                <a:lnTo>
                  <a:pt x="0" y="1743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-870314" y="2518417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510616" y="1633482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4" y="0"/>
                </a:lnTo>
                <a:lnTo>
                  <a:pt x="888164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4023985" y="7575650"/>
            <a:ext cx="3235315" cy="630322"/>
            <a:chOff x="0" y="0"/>
            <a:chExt cx="852100" cy="16601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52100" cy="166011"/>
            </a:xfrm>
            <a:custGeom>
              <a:avLst/>
              <a:gdLst/>
              <a:ahLst/>
              <a:cxnLst/>
              <a:rect l="l" t="t" r="r" b="b"/>
              <a:pathLst>
                <a:path w="852100" h="166011">
                  <a:moveTo>
                    <a:pt x="35894" y="0"/>
                  </a:moveTo>
                  <a:lnTo>
                    <a:pt x="816205" y="0"/>
                  </a:lnTo>
                  <a:cubicBezTo>
                    <a:pt x="825725" y="0"/>
                    <a:pt x="834855" y="3782"/>
                    <a:pt x="841586" y="10513"/>
                  </a:cubicBezTo>
                  <a:cubicBezTo>
                    <a:pt x="848318" y="17245"/>
                    <a:pt x="852100" y="26374"/>
                    <a:pt x="852100" y="35894"/>
                  </a:cubicBezTo>
                  <a:lnTo>
                    <a:pt x="852100" y="130117"/>
                  </a:lnTo>
                  <a:cubicBezTo>
                    <a:pt x="852100" y="139636"/>
                    <a:pt x="848318" y="148766"/>
                    <a:pt x="841586" y="155498"/>
                  </a:cubicBezTo>
                  <a:cubicBezTo>
                    <a:pt x="834855" y="162229"/>
                    <a:pt x="825725" y="166011"/>
                    <a:pt x="816205" y="166011"/>
                  </a:cubicBezTo>
                  <a:lnTo>
                    <a:pt x="35894" y="166011"/>
                  </a:lnTo>
                  <a:cubicBezTo>
                    <a:pt x="26374" y="166011"/>
                    <a:pt x="17245" y="162229"/>
                    <a:pt x="10513" y="155498"/>
                  </a:cubicBezTo>
                  <a:cubicBezTo>
                    <a:pt x="3782" y="148766"/>
                    <a:pt x="0" y="139636"/>
                    <a:pt x="0" y="130117"/>
                  </a:cubicBezTo>
                  <a:lnTo>
                    <a:pt x="0" y="35894"/>
                  </a:lnTo>
                  <a:cubicBezTo>
                    <a:pt x="0" y="26374"/>
                    <a:pt x="3782" y="17245"/>
                    <a:pt x="10513" y="10513"/>
                  </a:cubicBezTo>
                  <a:cubicBezTo>
                    <a:pt x="17245" y="3782"/>
                    <a:pt x="26374" y="0"/>
                    <a:pt x="35894" y="0"/>
                  </a:cubicBezTo>
                  <a:close/>
                </a:path>
              </a:pathLst>
            </a:custGeom>
            <a:solidFill>
              <a:srgbClr val="2720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52100" cy="2041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726633" y="2346967"/>
            <a:ext cx="11700128" cy="2549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Integration of Blockchain in</a:t>
            </a:r>
          </a:p>
          <a:p>
            <a:pPr marL="0" lvl="0" indent="0" algn="ctr">
              <a:lnSpc>
                <a:spcPts val="11620"/>
              </a:lnSpc>
              <a:spcBef>
                <a:spcPct val="0"/>
              </a:spcBef>
            </a:pPr>
            <a:endParaRPr lang="en-US" sz="6200" b="1">
              <a:solidFill>
                <a:srgbClr val="000000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72588" y="3306446"/>
            <a:ext cx="10408218" cy="2951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620"/>
              </a:lnSpc>
            </a:pPr>
            <a:r>
              <a:rPr lang="en-US" sz="8300" b="1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 E-Health Systems</a:t>
            </a:r>
          </a:p>
          <a:p>
            <a:pPr marL="0" lvl="0" indent="0" algn="l">
              <a:lnSpc>
                <a:spcPts val="11620"/>
              </a:lnSpc>
              <a:spcBef>
                <a:spcPct val="0"/>
              </a:spcBef>
            </a:pPr>
            <a:endParaRPr lang="en-US" sz="8300" b="1">
              <a:solidFill>
                <a:srgbClr val="587DFF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523300" y="7075471"/>
            <a:ext cx="3235315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Boucherit Fayçal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Aid Younes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176874" y="7673641"/>
            <a:ext cx="2929537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17 / 03 / 2025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0056" y="6345075"/>
            <a:ext cx="3235315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u="none" strike="noStrike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Presented by 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067261" y="8822055"/>
            <a:ext cx="128529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01</a:t>
            </a:r>
          </a:p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ABABA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04960"/>
            <a:ext cx="18288000" cy="2164080"/>
            <a:chOff x="0" y="0"/>
            <a:chExt cx="4816593" cy="56996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69964"/>
            </a:xfrm>
            <a:custGeom>
              <a:avLst/>
              <a:gdLst/>
              <a:ahLst/>
              <a:cxnLst/>
              <a:rect l="l" t="t" r="r" b="b"/>
              <a:pathLst>
                <a:path w="4816592" h="569964">
                  <a:moveTo>
                    <a:pt x="42333" y="0"/>
                  </a:moveTo>
                  <a:lnTo>
                    <a:pt x="4774259" y="0"/>
                  </a:lnTo>
                  <a:cubicBezTo>
                    <a:pt x="4785487" y="0"/>
                    <a:pt x="4796254" y="4460"/>
                    <a:pt x="4804193" y="12399"/>
                  </a:cubicBezTo>
                  <a:cubicBezTo>
                    <a:pt x="4812132" y="20338"/>
                    <a:pt x="4816592" y="31106"/>
                    <a:pt x="4816592" y="42333"/>
                  </a:cubicBezTo>
                  <a:lnTo>
                    <a:pt x="4816592" y="527630"/>
                  </a:lnTo>
                  <a:cubicBezTo>
                    <a:pt x="4816592" y="538858"/>
                    <a:pt x="4812132" y="549625"/>
                    <a:pt x="4804193" y="557564"/>
                  </a:cubicBezTo>
                  <a:cubicBezTo>
                    <a:pt x="4796254" y="565503"/>
                    <a:pt x="4785487" y="569964"/>
                    <a:pt x="4774259" y="569964"/>
                  </a:cubicBezTo>
                  <a:lnTo>
                    <a:pt x="42333" y="569964"/>
                  </a:lnTo>
                  <a:cubicBezTo>
                    <a:pt x="31106" y="569964"/>
                    <a:pt x="20338" y="565503"/>
                    <a:pt x="12399" y="557564"/>
                  </a:cubicBezTo>
                  <a:cubicBezTo>
                    <a:pt x="4460" y="549625"/>
                    <a:pt x="0" y="538858"/>
                    <a:pt x="0" y="527630"/>
                  </a:cubicBezTo>
                  <a:lnTo>
                    <a:pt x="0" y="42333"/>
                  </a:lnTo>
                  <a:cubicBezTo>
                    <a:pt x="0" y="31106"/>
                    <a:pt x="4460" y="20338"/>
                    <a:pt x="12399" y="12399"/>
                  </a:cubicBezTo>
                  <a:cubicBezTo>
                    <a:pt x="20338" y="4460"/>
                    <a:pt x="31106" y="0"/>
                    <a:pt x="42333" y="0"/>
                  </a:cubicBezTo>
                  <a:close/>
                </a:path>
              </a:pathLst>
            </a:custGeom>
            <a:solidFill>
              <a:srgbClr val="2720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608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-870314" y="2138095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9"/>
                </a:lnTo>
                <a:lnTo>
                  <a:pt x="0" y="298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V="1">
            <a:off x="8576697" y="6451327"/>
            <a:ext cx="2862859" cy="2248646"/>
          </a:xfrm>
          <a:custGeom>
            <a:avLst/>
            <a:gdLst/>
            <a:ahLst/>
            <a:cxnLst/>
            <a:rect l="l" t="t" r="r" b="b"/>
            <a:pathLst>
              <a:path w="2862859" h="2248646">
                <a:moveTo>
                  <a:pt x="0" y="2248646"/>
                </a:moveTo>
                <a:lnTo>
                  <a:pt x="2862859" y="2248646"/>
                </a:lnTo>
                <a:lnTo>
                  <a:pt x="2862859" y="0"/>
                </a:lnTo>
                <a:lnTo>
                  <a:pt x="0" y="0"/>
                </a:lnTo>
                <a:lnTo>
                  <a:pt x="0" y="2248646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709909" y="1886025"/>
            <a:ext cx="2219936" cy="1743659"/>
          </a:xfrm>
          <a:custGeom>
            <a:avLst/>
            <a:gdLst/>
            <a:ahLst/>
            <a:cxnLst/>
            <a:rect l="l" t="t" r="r" b="b"/>
            <a:pathLst>
              <a:path w="2219936" h="1743659">
                <a:moveTo>
                  <a:pt x="0" y="0"/>
                </a:moveTo>
                <a:lnTo>
                  <a:pt x="2219936" y="0"/>
                </a:lnTo>
                <a:lnTo>
                  <a:pt x="2219936" y="1743659"/>
                </a:lnTo>
                <a:lnTo>
                  <a:pt x="0" y="1743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4878365" y="2080945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5" y="0"/>
                </a:lnTo>
                <a:lnTo>
                  <a:pt x="888165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140958" y="3697479"/>
            <a:ext cx="11437334" cy="2619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199"/>
              </a:lnSpc>
              <a:spcBef>
                <a:spcPct val="0"/>
              </a:spcBef>
            </a:pPr>
            <a:r>
              <a:rPr lang="en-US" sz="2999" b="1" spc="44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This collaboration between IBM and the CDC demonstrates the potential of blockchain technology to transform public health data management by enhancing security, privacy, and data integration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744077" y="1412622"/>
            <a:ext cx="7665241" cy="1216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720"/>
              </a:lnSpc>
            </a:pPr>
            <a:r>
              <a:rPr lang="en-US" sz="8000" b="1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CONCLUSION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067261" y="8661873"/>
            <a:ext cx="128529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09</a:t>
            </a:r>
          </a:p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ABABA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24886" y="1346835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812363" y="2061997"/>
            <a:ext cx="5044207" cy="5623440"/>
            <a:chOff x="0" y="0"/>
            <a:chExt cx="717178" cy="7995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17178" cy="799533"/>
            </a:xfrm>
            <a:custGeom>
              <a:avLst/>
              <a:gdLst/>
              <a:ahLst/>
              <a:cxnLst/>
              <a:rect l="l" t="t" r="r" b="b"/>
              <a:pathLst>
                <a:path w="717178" h="799533">
                  <a:moveTo>
                    <a:pt x="239189" y="19070"/>
                  </a:moveTo>
                  <a:cubicBezTo>
                    <a:pt x="275838" y="7556"/>
                    <a:pt x="317757" y="0"/>
                    <a:pt x="358782" y="0"/>
                  </a:cubicBezTo>
                  <a:cubicBezTo>
                    <a:pt x="399809" y="0"/>
                    <a:pt x="439287" y="6476"/>
                    <a:pt x="475667" y="17990"/>
                  </a:cubicBezTo>
                  <a:cubicBezTo>
                    <a:pt x="476442" y="18350"/>
                    <a:pt x="477216" y="18350"/>
                    <a:pt x="477990" y="18710"/>
                  </a:cubicBezTo>
                  <a:cubicBezTo>
                    <a:pt x="614613" y="64765"/>
                    <a:pt x="715243" y="186379"/>
                    <a:pt x="717178" y="328207"/>
                  </a:cubicBezTo>
                  <a:lnTo>
                    <a:pt x="717178" y="799533"/>
                  </a:lnTo>
                  <a:lnTo>
                    <a:pt x="0" y="799533"/>
                  </a:lnTo>
                  <a:lnTo>
                    <a:pt x="0" y="328557"/>
                  </a:lnTo>
                  <a:cubicBezTo>
                    <a:pt x="1935" y="185660"/>
                    <a:pt x="101016" y="64045"/>
                    <a:pt x="239189" y="19070"/>
                  </a:cubicBezTo>
                  <a:close/>
                </a:path>
              </a:pathLst>
            </a:custGeom>
            <a:solidFill>
              <a:srgbClr val="2720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60325"/>
              <a:ext cx="717178" cy="739208"/>
            </a:xfrm>
            <a:prstGeom prst="rect">
              <a:avLst/>
            </a:prstGeom>
          </p:spPr>
          <p:txBody>
            <a:bodyPr lIns="68403" tIns="68403" rIns="68403" bIns="68403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628920" y="4420652"/>
            <a:ext cx="3412490" cy="3804351"/>
            <a:chOff x="0" y="0"/>
            <a:chExt cx="717178" cy="7995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17178" cy="799533"/>
            </a:xfrm>
            <a:custGeom>
              <a:avLst/>
              <a:gdLst/>
              <a:ahLst/>
              <a:cxnLst/>
              <a:rect l="l" t="t" r="r" b="b"/>
              <a:pathLst>
                <a:path w="717178" h="799533">
                  <a:moveTo>
                    <a:pt x="239189" y="19070"/>
                  </a:moveTo>
                  <a:cubicBezTo>
                    <a:pt x="275838" y="7556"/>
                    <a:pt x="317757" y="0"/>
                    <a:pt x="358782" y="0"/>
                  </a:cubicBezTo>
                  <a:cubicBezTo>
                    <a:pt x="399809" y="0"/>
                    <a:pt x="439287" y="6476"/>
                    <a:pt x="475667" y="17990"/>
                  </a:cubicBezTo>
                  <a:cubicBezTo>
                    <a:pt x="476442" y="18350"/>
                    <a:pt x="477216" y="18350"/>
                    <a:pt x="477990" y="18710"/>
                  </a:cubicBezTo>
                  <a:cubicBezTo>
                    <a:pt x="614613" y="64765"/>
                    <a:pt x="715243" y="186379"/>
                    <a:pt x="717178" y="328207"/>
                  </a:cubicBezTo>
                  <a:lnTo>
                    <a:pt x="717178" y="799533"/>
                  </a:lnTo>
                  <a:lnTo>
                    <a:pt x="0" y="799533"/>
                  </a:lnTo>
                  <a:lnTo>
                    <a:pt x="0" y="328557"/>
                  </a:lnTo>
                  <a:cubicBezTo>
                    <a:pt x="1935" y="185660"/>
                    <a:pt x="101016" y="64045"/>
                    <a:pt x="239189" y="190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60325"/>
              <a:ext cx="717178" cy="739208"/>
            </a:xfrm>
            <a:prstGeom prst="rect">
              <a:avLst/>
            </a:prstGeom>
          </p:spPr>
          <p:txBody>
            <a:bodyPr lIns="46276" tIns="46276" rIns="46276" bIns="46276" rtlCol="0" anchor="ctr"/>
            <a:lstStyle/>
            <a:p>
              <a:pPr algn="ctr">
                <a:lnSpc>
                  <a:spcPts val="33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757232" y="4588835"/>
            <a:ext cx="3155866" cy="3467984"/>
            <a:chOff x="0" y="0"/>
            <a:chExt cx="57785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778500" cy="6350000"/>
            </a:xfrm>
            <a:custGeom>
              <a:avLst/>
              <a:gdLst/>
              <a:ahLst/>
              <a:cxnLst/>
              <a:rect l="l" t="t" r="r" b="b"/>
              <a:pathLst>
                <a:path w="5778500" h="6350000">
                  <a:moveTo>
                    <a:pt x="2889250" y="0"/>
                  </a:moveTo>
                  <a:cubicBezTo>
                    <a:pt x="1258570" y="0"/>
                    <a:pt x="0" y="1144270"/>
                    <a:pt x="0" y="2917190"/>
                  </a:cubicBezTo>
                  <a:cubicBezTo>
                    <a:pt x="0" y="4175760"/>
                    <a:pt x="0" y="6350000"/>
                    <a:pt x="0" y="6350000"/>
                  </a:cubicBezTo>
                  <a:lnTo>
                    <a:pt x="2889250" y="6350000"/>
                  </a:lnTo>
                  <a:lnTo>
                    <a:pt x="5778500" y="6350000"/>
                  </a:lnTo>
                  <a:cubicBezTo>
                    <a:pt x="5778500" y="6350000"/>
                    <a:pt x="5778500" y="4175760"/>
                    <a:pt x="5778500" y="2917190"/>
                  </a:cubicBezTo>
                  <a:cubicBezTo>
                    <a:pt x="5778500" y="1144270"/>
                    <a:pt x="4519930" y="0"/>
                    <a:pt x="2889250" y="0"/>
                  </a:cubicBezTo>
                  <a:close/>
                </a:path>
              </a:pathLst>
            </a:custGeom>
            <a:blipFill>
              <a:blip r:embed="rId4"/>
              <a:stretch>
                <a:fillRect l="-32469" r="-3246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9271633" y="1618685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5" y="0"/>
                </a:lnTo>
                <a:lnTo>
                  <a:pt x="888165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9934863" y="6694876"/>
            <a:ext cx="1040734" cy="1040734"/>
            <a:chOff x="0" y="0"/>
            <a:chExt cx="274103" cy="27410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74103" cy="274103"/>
            </a:xfrm>
            <a:custGeom>
              <a:avLst/>
              <a:gdLst/>
              <a:ahLst/>
              <a:cxnLst/>
              <a:rect l="l" t="t" r="r" b="b"/>
              <a:pathLst>
                <a:path w="274103" h="274103">
                  <a:moveTo>
                    <a:pt x="137051" y="0"/>
                  </a:moveTo>
                  <a:lnTo>
                    <a:pt x="137051" y="0"/>
                  </a:lnTo>
                  <a:cubicBezTo>
                    <a:pt x="173400" y="0"/>
                    <a:pt x="208259" y="14439"/>
                    <a:pt x="233961" y="40141"/>
                  </a:cubicBezTo>
                  <a:cubicBezTo>
                    <a:pt x="259663" y="65844"/>
                    <a:pt x="274103" y="100703"/>
                    <a:pt x="274103" y="137051"/>
                  </a:cubicBezTo>
                  <a:lnTo>
                    <a:pt x="274103" y="137051"/>
                  </a:lnTo>
                  <a:cubicBezTo>
                    <a:pt x="274103" y="212743"/>
                    <a:pt x="212743" y="274103"/>
                    <a:pt x="137051" y="274103"/>
                  </a:cubicBezTo>
                  <a:lnTo>
                    <a:pt x="137051" y="274103"/>
                  </a:lnTo>
                  <a:cubicBezTo>
                    <a:pt x="61360" y="274103"/>
                    <a:pt x="0" y="212743"/>
                    <a:pt x="0" y="137051"/>
                  </a:cubicBezTo>
                  <a:lnTo>
                    <a:pt x="0" y="137051"/>
                  </a:lnTo>
                  <a:cubicBezTo>
                    <a:pt x="0" y="61360"/>
                    <a:pt x="61360" y="0"/>
                    <a:pt x="137051" y="0"/>
                  </a:cubicBezTo>
                  <a:close/>
                </a:path>
              </a:pathLst>
            </a:custGeom>
            <a:solidFill>
              <a:srgbClr val="2720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66675"/>
              <a:ext cx="274103" cy="340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1189667" y="7197655"/>
            <a:ext cx="5285970" cy="1842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3390" lvl="1" indent="-226695" algn="l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Immutability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Transparency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Decentralization</a:t>
            </a:r>
          </a:p>
          <a:p>
            <a:pPr marL="453390" lvl="1" indent="-226695" algn="just">
              <a:lnSpc>
                <a:spcPts val="2940"/>
              </a:lnSpc>
              <a:buFont typeface="Arial"/>
              <a:buChar char="•"/>
            </a:pPr>
            <a:r>
              <a:rPr lang="en-US" sz="21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Security through cryptography</a:t>
            </a:r>
          </a:p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endParaRPr lang="en-US" sz="2100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0226468" y="6902261"/>
            <a:ext cx="457523" cy="625964"/>
          </a:xfrm>
          <a:custGeom>
            <a:avLst/>
            <a:gdLst/>
            <a:ahLst/>
            <a:cxnLst/>
            <a:rect l="l" t="t" r="r" b="b"/>
            <a:pathLst>
              <a:path w="457523" h="625964">
                <a:moveTo>
                  <a:pt x="0" y="0"/>
                </a:moveTo>
                <a:lnTo>
                  <a:pt x="457523" y="0"/>
                </a:lnTo>
                <a:lnTo>
                  <a:pt x="457523" y="625964"/>
                </a:lnTo>
                <a:lnTo>
                  <a:pt x="0" y="6259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4878365" y="7667402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-2619375" y="6079556"/>
            <a:ext cx="5238750" cy="4114800"/>
          </a:xfrm>
          <a:custGeom>
            <a:avLst/>
            <a:gdLst/>
            <a:ahLst/>
            <a:cxnLst/>
            <a:rect l="l" t="t" r="r" b="b"/>
            <a:pathLst>
              <a:path w="5238750" h="4114800">
                <a:moveTo>
                  <a:pt x="0" y="0"/>
                </a:moveTo>
                <a:lnTo>
                  <a:pt x="5238750" y="0"/>
                </a:lnTo>
                <a:lnTo>
                  <a:pt x="52387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9833774" y="3849740"/>
            <a:ext cx="898225" cy="898225"/>
          </a:xfrm>
          <a:custGeom>
            <a:avLst/>
            <a:gdLst/>
            <a:ahLst/>
            <a:cxnLst/>
            <a:rect l="l" t="t" r="r" b="b"/>
            <a:pathLst>
              <a:path w="898225" h="898225">
                <a:moveTo>
                  <a:pt x="0" y="0"/>
                </a:moveTo>
                <a:lnTo>
                  <a:pt x="898225" y="0"/>
                </a:lnTo>
                <a:lnTo>
                  <a:pt x="898225" y="898226"/>
                </a:lnTo>
                <a:lnTo>
                  <a:pt x="0" y="89822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9934863" y="2026418"/>
            <a:ext cx="2549814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What is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187848" y="4148559"/>
            <a:ext cx="6760093" cy="2072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Blockchain is a secure and decentralized digital ledger that records transactions in a way that cannot be changed or hacked. It ensures transparency, security, and trust in data storage and sharing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187848" y="6656776"/>
            <a:ext cx="413064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Key features :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484677" y="1969744"/>
            <a:ext cx="6849231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Blockchain?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974004" y="8902065"/>
            <a:ext cx="128529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02</a:t>
            </a:r>
          </a:p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ABABA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64545" y="588370"/>
            <a:ext cx="3211704" cy="2522647"/>
          </a:xfrm>
          <a:custGeom>
            <a:avLst/>
            <a:gdLst/>
            <a:ahLst/>
            <a:cxnLst/>
            <a:rect l="l" t="t" r="r" b="b"/>
            <a:pathLst>
              <a:path w="3211704" h="2522647">
                <a:moveTo>
                  <a:pt x="0" y="0"/>
                </a:moveTo>
                <a:lnTo>
                  <a:pt x="3211704" y="0"/>
                </a:lnTo>
                <a:lnTo>
                  <a:pt x="3211704" y="2522647"/>
                </a:lnTo>
                <a:lnTo>
                  <a:pt x="0" y="2522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519441" y="6450958"/>
            <a:ext cx="2170131" cy="1704539"/>
          </a:xfrm>
          <a:custGeom>
            <a:avLst/>
            <a:gdLst/>
            <a:ahLst/>
            <a:cxnLst/>
            <a:rect l="l" t="t" r="r" b="b"/>
            <a:pathLst>
              <a:path w="2170131" h="1704539">
                <a:moveTo>
                  <a:pt x="0" y="0"/>
                </a:moveTo>
                <a:lnTo>
                  <a:pt x="2170131" y="0"/>
                </a:lnTo>
                <a:lnTo>
                  <a:pt x="2170131" y="1704539"/>
                </a:lnTo>
                <a:lnTo>
                  <a:pt x="0" y="17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9693888" y="3309121"/>
            <a:ext cx="9034570" cy="3668759"/>
            <a:chOff x="0" y="0"/>
            <a:chExt cx="2379475" cy="96625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79475" cy="966257"/>
            </a:xfrm>
            <a:custGeom>
              <a:avLst/>
              <a:gdLst/>
              <a:ahLst/>
              <a:cxnLst/>
              <a:rect l="l" t="t" r="r" b="b"/>
              <a:pathLst>
                <a:path w="2379475" h="966257">
                  <a:moveTo>
                    <a:pt x="43703" y="0"/>
                  </a:moveTo>
                  <a:lnTo>
                    <a:pt x="2335772" y="0"/>
                  </a:lnTo>
                  <a:cubicBezTo>
                    <a:pt x="2347363" y="0"/>
                    <a:pt x="2358479" y="4604"/>
                    <a:pt x="2366675" y="12800"/>
                  </a:cubicBezTo>
                  <a:cubicBezTo>
                    <a:pt x="2374871" y="20996"/>
                    <a:pt x="2379475" y="32112"/>
                    <a:pt x="2379475" y="43703"/>
                  </a:cubicBezTo>
                  <a:lnTo>
                    <a:pt x="2379475" y="922554"/>
                  </a:lnTo>
                  <a:cubicBezTo>
                    <a:pt x="2379475" y="946691"/>
                    <a:pt x="2359909" y="966257"/>
                    <a:pt x="2335772" y="966257"/>
                  </a:cubicBezTo>
                  <a:lnTo>
                    <a:pt x="43703" y="966257"/>
                  </a:lnTo>
                  <a:cubicBezTo>
                    <a:pt x="32112" y="966257"/>
                    <a:pt x="20996" y="961653"/>
                    <a:pt x="12800" y="953457"/>
                  </a:cubicBezTo>
                  <a:cubicBezTo>
                    <a:pt x="4604" y="945261"/>
                    <a:pt x="0" y="934145"/>
                    <a:pt x="0" y="922554"/>
                  </a:cubicBezTo>
                  <a:lnTo>
                    <a:pt x="0" y="43703"/>
                  </a:lnTo>
                  <a:cubicBezTo>
                    <a:pt x="0" y="32112"/>
                    <a:pt x="4604" y="20996"/>
                    <a:pt x="12800" y="12800"/>
                  </a:cubicBezTo>
                  <a:cubicBezTo>
                    <a:pt x="20996" y="4604"/>
                    <a:pt x="32112" y="0"/>
                    <a:pt x="43703" y="0"/>
                  </a:cubicBezTo>
                  <a:close/>
                </a:path>
              </a:pathLst>
            </a:custGeom>
            <a:solidFill>
              <a:srgbClr val="2720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379475" cy="10043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>
            <a:off x="13926474" y="2904095"/>
            <a:ext cx="3332826" cy="4478810"/>
            <a:chOff x="0" y="0"/>
            <a:chExt cx="3663950" cy="4923790"/>
          </a:xfrm>
        </p:grpSpPr>
        <p:sp>
          <p:nvSpPr>
            <p:cNvPr id="8" name="Freeform 8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4"/>
              <a:stretch>
                <a:fillRect l="-15707" r="-86726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0358518" y="2104373"/>
            <a:ext cx="4523023" cy="6078253"/>
            <a:chOff x="0" y="0"/>
            <a:chExt cx="3663950" cy="4923790"/>
          </a:xfrm>
        </p:grpSpPr>
        <p:sp>
          <p:nvSpPr>
            <p:cNvPr id="11" name="Freeform 11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5"/>
              <a:stretch>
                <a:fillRect l="-51280" r="-51280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AutoShape 13"/>
          <p:cNvSpPr/>
          <p:nvPr/>
        </p:nvSpPr>
        <p:spPr>
          <a:xfrm>
            <a:off x="9124428" y="6421710"/>
            <a:ext cx="0" cy="1059990"/>
          </a:xfrm>
          <a:prstGeom prst="line">
            <a:avLst/>
          </a:prstGeom>
          <a:ln w="9525" cap="flat">
            <a:solidFill>
              <a:srgbClr val="AADCD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028700" y="2128594"/>
            <a:ext cx="8503971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Challenges in Traditional</a:t>
            </a:r>
          </a:p>
        </p:txBody>
      </p:sp>
      <p:sp>
        <p:nvSpPr>
          <p:cNvPr id="15" name="Freeform 15"/>
          <p:cNvSpPr/>
          <p:nvPr/>
        </p:nvSpPr>
        <p:spPr>
          <a:xfrm>
            <a:off x="533479" y="5113292"/>
            <a:ext cx="349890" cy="349890"/>
          </a:xfrm>
          <a:custGeom>
            <a:avLst/>
            <a:gdLst/>
            <a:ahLst/>
            <a:cxnLst/>
            <a:rect l="l" t="t" r="r" b="b"/>
            <a:pathLst>
              <a:path w="349890" h="349890">
                <a:moveTo>
                  <a:pt x="0" y="0"/>
                </a:moveTo>
                <a:lnTo>
                  <a:pt x="349890" y="0"/>
                </a:lnTo>
                <a:lnTo>
                  <a:pt x="349890" y="349890"/>
                </a:lnTo>
                <a:lnTo>
                  <a:pt x="0" y="34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533479" y="6071820"/>
            <a:ext cx="349890" cy="349890"/>
          </a:xfrm>
          <a:custGeom>
            <a:avLst/>
            <a:gdLst/>
            <a:ahLst/>
            <a:cxnLst/>
            <a:rect l="l" t="t" r="r" b="b"/>
            <a:pathLst>
              <a:path w="349890" h="349890">
                <a:moveTo>
                  <a:pt x="0" y="0"/>
                </a:moveTo>
                <a:lnTo>
                  <a:pt x="349890" y="0"/>
                </a:lnTo>
                <a:lnTo>
                  <a:pt x="349890" y="349890"/>
                </a:lnTo>
                <a:lnTo>
                  <a:pt x="0" y="34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533479" y="7303228"/>
            <a:ext cx="349890" cy="349890"/>
          </a:xfrm>
          <a:custGeom>
            <a:avLst/>
            <a:gdLst/>
            <a:ahLst/>
            <a:cxnLst/>
            <a:rect l="l" t="t" r="r" b="b"/>
            <a:pathLst>
              <a:path w="349890" h="349890">
                <a:moveTo>
                  <a:pt x="0" y="0"/>
                </a:moveTo>
                <a:lnTo>
                  <a:pt x="349890" y="0"/>
                </a:lnTo>
                <a:lnTo>
                  <a:pt x="349890" y="349890"/>
                </a:lnTo>
                <a:lnTo>
                  <a:pt x="0" y="34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533479" y="8155497"/>
            <a:ext cx="349890" cy="349890"/>
          </a:xfrm>
          <a:custGeom>
            <a:avLst/>
            <a:gdLst/>
            <a:ahLst/>
            <a:cxnLst/>
            <a:rect l="l" t="t" r="r" b="b"/>
            <a:pathLst>
              <a:path w="349890" h="349890">
                <a:moveTo>
                  <a:pt x="0" y="0"/>
                </a:moveTo>
                <a:lnTo>
                  <a:pt x="349890" y="0"/>
                </a:lnTo>
                <a:lnTo>
                  <a:pt x="349890" y="349890"/>
                </a:lnTo>
                <a:lnTo>
                  <a:pt x="0" y="34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5366517" y="8192913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5034012" y="1749436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5" y="0"/>
                </a:lnTo>
                <a:lnTo>
                  <a:pt x="888165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68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TextBox 21"/>
          <p:cNvSpPr txBox="1"/>
          <p:nvPr/>
        </p:nvSpPr>
        <p:spPr>
          <a:xfrm>
            <a:off x="1043901" y="5095875"/>
            <a:ext cx="8120644" cy="6869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5"/>
              </a:lnSpc>
            </a:pPr>
            <a:r>
              <a:rPr lang="en-US" sz="1946" b="1">
                <a:solidFill>
                  <a:srgbClr val="444A5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Data Breaches &amp; Security Issues: Sensitive patient data is at risk.</a:t>
            </a:r>
          </a:p>
          <a:p>
            <a:pPr marL="0" lvl="0" indent="0" algn="l">
              <a:lnSpc>
                <a:spcPts val="2725"/>
              </a:lnSpc>
              <a:spcBef>
                <a:spcPct val="0"/>
              </a:spcBef>
            </a:pPr>
            <a:endParaRPr lang="en-US" sz="1946" b="1">
              <a:solidFill>
                <a:srgbClr val="444A5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043901" y="6033720"/>
            <a:ext cx="8280567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40"/>
              </a:lnSpc>
            </a:pPr>
            <a:r>
              <a:rPr lang="en-US" sz="2400" b="1" i="0" dirty="0">
                <a:solidFill>
                  <a:srgbClr val="444A5A"/>
                </a:solidFill>
                <a:effectLst/>
                <a:latin typeface="Inter"/>
              </a:rPr>
              <a:t>Compatibility</a:t>
            </a:r>
            <a:r>
              <a:rPr lang="en-US" sz="2400" b="1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r>
              <a:rPr lang="en-US" sz="2100" b="1" dirty="0">
                <a:solidFill>
                  <a:srgbClr val="444A5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Issues: Lack of standardization across healthcare providers.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b="1" dirty="0">
              <a:solidFill>
                <a:srgbClr val="444A5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02443" y="7996018"/>
            <a:ext cx="8356484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444A5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Lack of Patient Control: Patients have limited access to their medical record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b="1">
              <a:solidFill>
                <a:srgbClr val="444A5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5974004" y="8902065"/>
            <a:ext cx="1285296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03</a:t>
            </a:r>
          </a:p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ABABAB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028700" y="2976319"/>
            <a:ext cx="6348408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E-Health Systems</a:t>
            </a:r>
          </a:p>
        </p:txBody>
      </p:sp>
      <p:sp>
        <p:nvSpPr>
          <p:cNvPr id="26" name="Freeform 26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TextBox 27"/>
          <p:cNvSpPr txBox="1"/>
          <p:nvPr/>
        </p:nvSpPr>
        <p:spPr>
          <a:xfrm>
            <a:off x="1081611" y="7344805"/>
            <a:ext cx="8082934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444A5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Centralized Data Storage: Vulnerable to cyberattacks.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b="1">
              <a:solidFill>
                <a:srgbClr val="444A5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533479" y="9258300"/>
            <a:ext cx="349890" cy="349890"/>
          </a:xfrm>
          <a:custGeom>
            <a:avLst/>
            <a:gdLst/>
            <a:ahLst/>
            <a:cxnLst/>
            <a:rect l="l" t="t" r="r" b="b"/>
            <a:pathLst>
              <a:path w="349890" h="349890">
                <a:moveTo>
                  <a:pt x="0" y="0"/>
                </a:moveTo>
                <a:lnTo>
                  <a:pt x="349890" y="0"/>
                </a:lnTo>
                <a:lnTo>
                  <a:pt x="349890" y="349890"/>
                </a:lnTo>
                <a:lnTo>
                  <a:pt x="0" y="3498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TextBox 29"/>
          <p:cNvSpPr txBox="1"/>
          <p:nvPr/>
        </p:nvSpPr>
        <p:spPr>
          <a:xfrm>
            <a:off x="1102443" y="9066628"/>
            <a:ext cx="8356484" cy="1099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b="1">
                <a:solidFill>
                  <a:srgbClr val="444A5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Inefficient Processes: Delays in record sharing and verification.</a:t>
            </a:r>
          </a:p>
          <a:p>
            <a:pPr marL="0" lvl="0" indent="0" algn="l">
              <a:lnSpc>
                <a:spcPts val="2940"/>
              </a:lnSpc>
              <a:spcBef>
                <a:spcPct val="0"/>
              </a:spcBef>
            </a:pPr>
            <a:endParaRPr lang="en-US" sz="2100" b="1">
              <a:solidFill>
                <a:srgbClr val="444A5A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84754" y="2340817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4" y="0"/>
                </a:lnTo>
                <a:lnTo>
                  <a:pt x="888164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8025" y="1472137"/>
            <a:ext cx="12780135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How Blockchain Can Improve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8025" y="3159077"/>
            <a:ext cx="11630500" cy="6118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0508" lvl="1" indent="-245254" algn="l">
              <a:lnSpc>
                <a:spcPts val="4498"/>
              </a:lnSpc>
              <a:buAutoNum type="arabicPeriod"/>
            </a:pPr>
            <a:r>
              <a:rPr lang="en-US" sz="2271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Blockchain makes patient records tamper-proof, preventing unauthorized changes or data breaches .</a:t>
            </a:r>
          </a:p>
          <a:p>
            <a:pPr marL="490508" lvl="1" indent="-245254" algn="l">
              <a:lnSpc>
                <a:spcPts val="4498"/>
              </a:lnSpc>
              <a:buAutoNum type="arabicPeriod"/>
            </a:pPr>
            <a:r>
              <a:rPr lang="en-US" sz="2271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Patients have full control over who can access their medical records using private keys ( No need for third parties to manage data sharing)</a:t>
            </a:r>
          </a:p>
          <a:p>
            <a:pPr marL="490508" lvl="1" indent="-245254" algn="l">
              <a:lnSpc>
                <a:spcPts val="4498"/>
              </a:lnSpc>
              <a:buAutoNum type="arabicPeriod"/>
            </a:pPr>
            <a:r>
              <a:rPr lang="en-US" sz="2271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Blockchain allows seamless data sharing between hospitals, clinics, and insurance companies without compatibility issues</a:t>
            </a:r>
          </a:p>
          <a:p>
            <a:pPr marL="490508" lvl="1" indent="-245254" algn="l">
              <a:lnSpc>
                <a:spcPts val="4498"/>
              </a:lnSpc>
              <a:buAutoNum type="arabicPeriod"/>
            </a:pPr>
            <a:r>
              <a:rPr lang="en-US" sz="2271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Smart contracts automate tasks like insurance claims, appointment scheduling, and prescription tracking (Eliminates paperwork)</a:t>
            </a:r>
          </a:p>
          <a:p>
            <a:pPr marL="490508" lvl="1" indent="-245254" algn="l">
              <a:lnSpc>
                <a:spcPts val="4498"/>
              </a:lnSpc>
              <a:buAutoNum type="arabicPeriod"/>
            </a:pPr>
            <a:r>
              <a:rPr lang="en-US" sz="2271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Prevents fake prescriptions, counterfeit drugs, and fraudulent insurance claims by ensuring data authenticity.</a:t>
            </a:r>
          </a:p>
          <a:p>
            <a:pPr algn="l">
              <a:lnSpc>
                <a:spcPts val="4498"/>
              </a:lnSpc>
            </a:pPr>
            <a:endParaRPr lang="en-US" sz="2271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11348499" y="-775765"/>
            <a:ext cx="2702384" cy="2122600"/>
          </a:xfrm>
          <a:custGeom>
            <a:avLst/>
            <a:gdLst/>
            <a:ahLst/>
            <a:cxnLst/>
            <a:rect l="l" t="t" r="r" b="b"/>
            <a:pathLst>
              <a:path w="2702384" h="2122600">
                <a:moveTo>
                  <a:pt x="2702384" y="0"/>
                </a:moveTo>
                <a:lnTo>
                  <a:pt x="0" y="0"/>
                </a:lnTo>
                <a:lnTo>
                  <a:pt x="0" y="2122600"/>
                </a:lnTo>
                <a:lnTo>
                  <a:pt x="2702384" y="2122600"/>
                </a:lnTo>
                <a:lnTo>
                  <a:pt x="2702384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17041" y="2340817"/>
            <a:ext cx="2170131" cy="1704539"/>
          </a:xfrm>
          <a:custGeom>
            <a:avLst/>
            <a:gdLst/>
            <a:ahLst/>
            <a:cxnLst/>
            <a:rect l="l" t="t" r="r" b="b"/>
            <a:pathLst>
              <a:path w="2170131" h="1704539">
                <a:moveTo>
                  <a:pt x="0" y="0"/>
                </a:moveTo>
                <a:lnTo>
                  <a:pt x="2170131" y="0"/>
                </a:lnTo>
                <a:lnTo>
                  <a:pt x="2170131" y="1704540"/>
                </a:lnTo>
                <a:lnTo>
                  <a:pt x="0" y="1704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494192" y="8246526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5925259" y="8902065"/>
            <a:ext cx="133404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419184" y="1472137"/>
            <a:ext cx="6840116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E-Health Systems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54281" y="1661681"/>
            <a:ext cx="3211704" cy="2522647"/>
          </a:xfrm>
          <a:custGeom>
            <a:avLst/>
            <a:gdLst/>
            <a:ahLst/>
            <a:cxnLst/>
            <a:rect l="l" t="t" r="r" b="b"/>
            <a:pathLst>
              <a:path w="3211704" h="2522647">
                <a:moveTo>
                  <a:pt x="0" y="0"/>
                </a:moveTo>
                <a:lnTo>
                  <a:pt x="3211703" y="0"/>
                </a:lnTo>
                <a:lnTo>
                  <a:pt x="3211703" y="2522647"/>
                </a:lnTo>
                <a:lnTo>
                  <a:pt x="0" y="2522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-3789560" y="1028700"/>
            <a:ext cx="10671146" cy="11021159"/>
            <a:chOff x="0" y="0"/>
            <a:chExt cx="6350000" cy="6558280"/>
          </a:xfrm>
        </p:grpSpPr>
        <p:sp>
          <p:nvSpPr>
            <p:cNvPr id="4" name="Freeform 4"/>
            <p:cNvSpPr/>
            <p:nvPr/>
          </p:nvSpPr>
          <p:spPr>
            <a:xfrm>
              <a:off x="74930" y="74930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blipFill>
              <a:blip r:embed="rId4"/>
              <a:stretch>
                <a:fillRect l="-1679" r="-1679"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solidFill>
              <a:srgbClr val="587D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16298620" y="4830199"/>
            <a:ext cx="2170131" cy="1704539"/>
          </a:xfrm>
          <a:custGeom>
            <a:avLst/>
            <a:gdLst/>
            <a:ahLst/>
            <a:cxnLst/>
            <a:rect l="l" t="t" r="r" b="b"/>
            <a:pathLst>
              <a:path w="2170131" h="1704539">
                <a:moveTo>
                  <a:pt x="0" y="0"/>
                </a:moveTo>
                <a:lnTo>
                  <a:pt x="2170131" y="0"/>
                </a:lnTo>
                <a:lnTo>
                  <a:pt x="2170131" y="1704539"/>
                </a:lnTo>
                <a:lnTo>
                  <a:pt x="0" y="17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2007237" y="8509047"/>
            <a:ext cx="2263598" cy="1777953"/>
          </a:xfrm>
          <a:custGeom>
            <a:avLst/>
            <a:gdLst/>
            <a:ahLst/>
            <a:cxnLst/>
            <a:rect l="l" t="t" r="r" b="b"/>
            <a:pathLst>
              <a:path w="2263598" h="1777953">
                <a:moveTo>
                  <a:pt x="0" y="0"/>
                </a:moveTo>
                <a:lnTo>
                  <a:pt x="2263597" y="0"/>
                </a:lnTo>
                <a:lnTo>
                  <a:pt x="2263597" y="1777953"/>
                </a:lnTo>
                <a:lnTo>
                  <a:pt x="0" y="17779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8063107" y="1769958"/>
            <a:ext cx="10224893" cy="2679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12"/>
              </a:lnSpc>
            </a:pPr>
            <a:r>
              <a:rPr lang="en-US" sz="5009" b="1" dirty="0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Key Blockchain Applications in </a:t>
            </a:r>
          </a:p>
          <a:p>
            <a:pPr algn="l">
              <a:lnSpc>
                <a:spcPts val="7012"/>
              </a:lnSpc>
            </a:pPr>
            <a:endParaRPr lang="en-US" sz="5009" b="1" dirty="0">
              <a:solidFill>
                <a:srgbClr val="000000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  <a:p>
            <a:pPr marL="0" lvl="0" indent="0" algn="l">
              <a:lnSpc>
                <a:spcPts val="7012"/>
              </a:lnSpc>
              <a:spcBef>
                <a:spcPct val="0"/>
              </a:spcBef>
            </a:pPr>
            <a:endParaRPr lang="en-US" sz="5009" b="1" dirty="0">
              <a:solidFill>
                <a:srgbClr val="000000"/>
              </a:solidFill>
              <a:latin typeface="Poppins Ultra-Bold"/>
              <a:ea typeface="Poppins Ultra-Bold"/>
              <a:cs typeface="Poppins Ultra-Bold"/>
              <a:sym typeface="Poppins Ultra-Bold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80854" y="5694862"/>
            <a:ext cx="4208440" cy="3785953"/>
            <a:chOff x="0" y="0"/>
            <a:chExt cx="1108396" cy="99712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08396" cy="997123"/>
            </a:xfrm>
            <a:custGeom>
              <a:avLst/>
              <a:gdLst/>
              <a:ahLst/>
              <a:cxnLst/>
              <a:rect l="l" t="t" r="r" b="b"/>
              <a:pathLst>
                <a:path w="1108396" h="997123">
                  <a:moveTo>
                    <a:pt x="64387" y="0"/>
                  </a:moveTo>
                  <a:lnTo>
                    <a:pt x="1044009" y="0"/>
                  </a:lnTo>
                  <a:cubicBezTo>
                    <a:pt x="1061085" y="0"/>
                    <a:pt x="1077462" y="6784"/>
                    <a:pt x="1089537" y="18858"/>
                  </a:cubicBezTo>
                  <a:cubicBezTo>
                    <a:pt x="1101612" y="30933"/>
                    <a:pt x="1108396" y="47310"/>
                    <a:pt x="1108396" y="64387"/>
                  </a:cubicBezTo>
                  <a:lnTo>
                    <a:pt x="1108396" y="932737"/>
                  </a:lnTo>
                  <a:cubicBezTo>
                    <a:pt x="1108396" y="949813"/>
                    <a:pt x="1101612" y="966190"/>
                    <a:pt x="1089537" y="978265"/>
                  </a:cubicBezTo>
                  <a:cubicBezTo>
                    <a:pt x="1077462" y="990340"/>
                    <a:pt x="1061085" y="997123"/>
                    <a:pt x="1044009" y="997123"/>
                  </a:cubicBezTo>
                  <a:lnTo>
                    <a:pt x="64387" y="997123"/>
                  </a:lnTo>
                  <a:cubicBezTo>
                    <a:pt x="47310" y="997123"/>
                    <a:pt x="30933" y="990340"/>
                    <a:pt x="18858" y="978265"/>
                  </a:cubicBezTo>
                  <a:cubicBezTo>
                    <a:pt x="6784" y="966190"/>
                    <a:pt x="0" y="949813"/>
                    <a:pt x="0" y="932737"/>
                  </a:cubicBezTo>
                  <a:lnTo>
                    <a:pt x="0" y="64387"/>
                  </a:lnTo>
                  <a:cubicBezTo>
                    <a:pt x="0" y="47310"/>
                    <a:pt x="6784" y="30933"/>
                    <a:pt x="18858" y="18858"/>
                  </a:cubicBezTo>
                  <a:cubicBezTo>
                    <a:pt x="30933" y="6784"/>
                    <a:pt x="47310" y="0"/>
                    <a:pt x="64387" y="0"/>
                  </a:cubicBezTo>
                  <a:close/>
                </a:path>
              </a:pathLst>
            </a:custGeom>
            <a:solidFill>
              <a:srgbClr val="2720FF"/>
            </a:solidFill>
            <a:ln w="9525" cap="rnd">
              <a:solidFill>
                <a:srgbClr val="2720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108396" cy="106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756274" y="5749541"/>
            <a:ext cx="789739" cy="789739"/>
          </a:xfrm>
          <a:custGeom>
            <a:avLst/>
            <a:gdLst/>
            <a:ahLst/>
            <a:cxnLst/>
            <a:rect l="l" t="t" r="r" b="b"/>
            <a:pathLst>
              <a:path w="789739" h="789739">
                <a:moveTo>
                  <a:pt x="0" y="0"/>
                </a:moveTo>
                <a:lnTo>
                  <a:pt x="789738" y="0"/>
                </a:lnTo>
                <a:lnTo>
                  <a:pt x="789738" y="789739"/>
                </a:lnTo>
                <a:lnTo>
                  <a:pt x="0" y="7897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917660" y="6808935"/>
            <a:ext cx="3592620" cy="2491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Blockchain ensures that patient records are tamper-proof and easily accessible across different healthcare providers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91480" y="5682469"/>
            <a:ext cx="4208440" cy="3785953"/>
            <a:chOff x="0" y="0"/>
            <a:chExt cx="1108396" cy="99712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108396" cy="997123"/>
            </a:xfrm>
            <a:custGeom>
              <a:avLst/>
              <a:gdLst/>
              <a:ahLst/>
              <a:cxnLst/>
              <a:rect l="l" t="t" r="r" b="b"/>
              <a:pathLst>
                <a:path w="1108396" h="997123">
                  <a:moveTo>
                    <a:pt x="64387" y="0"/>
                  </a:moveTo>
                  <a:lnTo>
                    <a:pt x="1044009" y="0"/>
                  </a:lnTo>
                  <a:cubicBezTo>
                    <a:pt x="1061085" y="0"/>
                    <a:pt x="1077462" y="6784"/>
                    <a:pt x="1089537" y="18858"/>
                  </a:cubicBezTo>
                  <a:cubicBezTo>
                    <a:pt x="1101612" y="30933"/>
                    <a:pt x="1108396" y="47310"/>
                    <a:pt x="1108396" y="64387"/>
                  </a:cubicBezTo>
                  <a:lnTo>
                    <a:pt x="1108396" y="932737"/>
                  </a:lnTo>
                  <a:cubicBezTo>
                    <a:pt x="1108396" y="949813"/>
                    <a:pt x="1101612" y="966190"/>
                    <a:pt x="1089537" y="978265"/>
                  </a:cubicBezTo>
                  <a:cubicBezTo>
                    <a:pt x="1077462" y="990340"/>
                    <a:pt x="1061085" y="997123"/>
                    <a:pt x="1044009" y="997123"/>
                  </a:cubicBezTo>
                  <a:lnTo>
                    <a:pt x="64387" y="997123"/>
                  </a:lnTo>
                  <a:cubicBezTo>
                    <a:pt x="47310" y="997123"/>
                    <a:pt x="30933" y="990340"/>
                    <a:pt x="18858" y="978265"/>
                  </a:cubicBezTo>
                  <a:cubicBezTo>
                    <a:pt x="6784" y="966190"/>
                    <a:pt x="0" y="949813"/>
                    <a:pt x="0" y="932737"/>
                  </a:cubicBezTo>
                  <a:lnTo>
                    <a:pt x="0" y="64387"/>
                  </a:lnTo>
                  <a:cubicBezTo>
                    <a:pt x="0" y="47310"/>
                    <a:pt x="6784" y="30933"/>
                    <a:pt x="18858" y="18858"/>
                  </a:cubicBezTo>
                  <a:cubicBezTo>
                    <a:pt x="30933" y="6784"/>
                    <a:pt x="47310" y="0"/>
                    <a:pt x="64387" y="0"/>
                  </a:cubicBezTo>
                  <a:close/>
                </a:path>
              </a:pathLst>
            </a:custGeom>
            <a:solidFill>
              <a:srgbClr val="FFFFFF"/>
            </a:solidFill>
            <a:ln w="9525" cap="rnd">
              <a:solidFill>
                <a:srgbClr val="D9D9D9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66675"/>
              <a:ext cx="1108396" cy="106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881585" y="6855507"/>
            <a:ext cx="3534828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Prevents fraud in clinical trials and ensures accurate results.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12347745" y="5694862"/>
            <a:ext cx="4208440" cy="3785953"/>
            <a:chOff x="0" y="0"/>
            <a:chExt cx="1108396" cy="99712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108396" cy="997123"/>
            </a:xfrm>
            <a:custGeom>
              <a:avLst/>
              <a:gdLst/>
              <a:ahLst/>
              <a:cxnLst/>
              <a:rect l="l" t="t" r="r" b="b"/>
              <a:pathLst>
                <a:path w="1108396" h="997123">
                  <a:moveTo>
                    <a:pt x="64387" y="0"/>
                  </a:moveTo>
                  <a:lnTo>
                    <a:pt x="1044009" y="0"/>
                  </a:lnTo>
                  <a:cubicBezTo>
                    <a:pt x="1061085" y="0"/>
                    <a:pt x="1077462" y="6784"/>
                    <a:pt x="1089537" y="18858"/>
                  </a:cubicBezTo>
                  <a:cubicBezTo>
                    <a:pt x="1101612" y="30933"/>
                    <a:pt x="1108396" y="47310"/>
                    <a:pt x="1108396" y="64387"/>
                  </a:cubicBezTo>
                  <a:lnTo>
                    <a:pt x="1108396" y="932737"/>
                  </a:lnTo>
                  <a:cubicBezTo>
                    <a:pt x="1108396" y="949813"/>
                    <a:pt x="1101612" y="966190"/>
                    <a:pt x="1089537" y="978265"/>
                  </a:cubicBezTo>
                  <a:cubicBezTo>
                    <a:pt x="1077462" y="990340"/>
                    <a:pt x="1061085" y="997123"/>
                    <a:pt x="1044009" y="997123"/>
                  </a:cubicBezTo>
                  <a:lnTo>
                    <a:pt x="64387" y="997123"/>
                  </a:lnTo>
                  <a:cubicBezTo>
                    <a:pt x="47310" y="997123"/>
                    <a:pt x="30933" y="990340"/>
                    <a:pt x="18858" y="978265"/>
                  </a:cubicBezTo>
                  <a:cubicBezTo>
                    <a:pt x="6784" y="966190"/>
                    <a:pt x="0" y="949813"/>
                    <a:pt x="0" y="932737"/>
                  </a:cubicBezTo>
                  <a:lnTo>
                    <a:pt x="0" y="64387"/>
                  </a:lnTo>
                  <a:cubicBezTo>
                    <a:pt x="0" y="47310"/>
                    <a:pt x="6784" y="30933"/>
                    <a:pt x="18858" y="18858"/>
                  </a:cubicBezTo>
                  <a:cubicBezTo>
                    <a:pt x="30933" y="6784"/>
                    <a:pt x="47310" y="0"/>
                    <a:pt x="64387" y="0"/>
                  </a:cubicBezTo>
                  <a:close/>
                </a:path>
              </a:pathLst>
            </a:custGeom>
            <a:solidFill>
              <a:srgbClr val="2720FF"/>
            </a:solidFill>
            <a:ln w="9525" cap="rnd">
              <a:solidFill>
                <a:srgbClr val="2720FF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66675"/>
              <a:ext cx="1108396" cy="106379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651610" y="5927240"/>
            <a:ext cx="3600710" cy="81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Telemedicine &amp; Remote Patient Monitoring</a:t>
            </a:r>
          </a:p>
        </p:txBody>
      </p:sp>
      <p:sp>
        <p:nvSpPr>
          <p:cNvPr id="22" name="Freeform 22"/>
          <p:cNvSpPr/>
          <p:nvPr/>
        </p:nvSpPr>
        <p:spPr>
          <a:xfrm>
            <a:off x="13658590" y="1842793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5" y="0"/>
                </a:lnTo>
                <a:lnTo>
                  <a:pt x="888165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18999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6"/>
          <p:cNvSpPr txBox="1"/>
          <p:nvPr/>
        </p:nvSpPr>
        <p:spPr>
          <a:xfrm>
            <a:off x="8018843" y="2679991"/>
            <a:ext cx="7558298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Healthcare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777946" y="5927240"/>
            <a:ext cx="3065708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EHRs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801105" y="5868185"/>
            <a:ext cx="3534828" cy="843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 u="none" strike="noStrike" dirty="0">
                <a:solidFill>
                  <a:srgbClr val="2720FF"/>
                </a:solidFill>
                <a:latin typeface="Poppins Bold"/>
                <a:ea typeface="Poppins Bold"/>
                <a:cs typeface="Poppins Bold"/>
                <a:sym typeface="Poppins Bold"/>
              </a:rPr>
              <a:t>Medical Research &amp; Clinical Trials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681120" y="7148725"/>
            <a:ext cx="3600710" cy="1653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Ensures secure and private communication between doctors and patients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6298620" y="9085517"/>
            <a:ext cx="1285296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84754" y="2340817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4" y="0"/>
                </a:lnTo>
                <a:lnTo>
                  <a:pt x="888164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468025" y="1472137"/>
            <a:ext cx="12780135" cy="816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Consensus Algorithms 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1348499" y="-775765"/>
            <a:ext cx="2702384" cy="2122600"/>
          </a:xfrm>
          <a:custGeom>
            <a:avLst/>
            <a:gdLst/>
            <a:ahLst/>
            <a:cxnLst/>
            <a:rect l="l" t="t" r="r" b="b"/>
            <a:pathLst>
              <a:path w="2702384" h="2122600">
                <a:moveTo>
                  <a:pt x="2702384" y="0"/>
                </a:moveTo>
                <a:lnTo>
                  <a:pt x="0" y="0"/>
                </a:lnTo>
                <a:lnTo>
                  <a:pt x="0" y="2122600"/>
                </a:lnTo>
                <a:lnTo>
                  <a:pt x="2702384" y="2122600"/>
                </a:lnTo>
                <a:lnTo>
                  <a:pt x="2702384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617041" y="2340817"/>
            <a:ext cx="2170131" cy="1704539"/>
          </a:xfrm>
          <a:custGeom>
            <a:avLst/>
            <a:gdLst/>
            <a:ahLst/>
            <a:cxnLst/>
            <a:rect l="l" t="t" r="r" b="b"/>
            <a:pathLst>
              <a:path w="2170131" h="1704539">
                <a:moveTo>
                  <a:pt x="0" y="0"/>
                </a:moveTo>
                <a:lnTo>
                  <a:pt x="2170131" y="0"/>
                </a:lnTo>
                <a:lnTo>
                  <a:pt x="2170131" y="1704540"/>
                </a:lnTo>
                <a:lnTo>
                  <a:pt x="0" y="1704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6283275" y="8343900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5925259" y="8902065"/>
            <a:ext cx="1334041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04</a:t>
            </a:r>
          </a:p>
        </p:txBody>
      </p:sp>
      <p:sp>
        <p:nvSpPr>
          <p:cNvPr id="13" name="Freeform 13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79C6529B-C328-1BD0-38B1-71D552A77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006" y="2822551"/>
            <a:ext cx="14553659" cy="5905500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Proof of Work (PoW)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The algorithm that powers Bitcoin. It is computationally intensive and requires miners to solve complex problems to add blocks to the blockchain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Proof of Stake (</a:t>
            </a:r>
            <a:r>
              <a:rPr lang="en-US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In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validators are chosen to create new blocks based on the amount of cryptocurrency they hold and are willing to "stake" as collateral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Practical Byzantine Fault Tolerance (PBFT)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PBFT is designed to handle systems where participants may act maliciously. It’s an excellent choice for healthcare environments where trust is paramount, and only a small number of participants are involved in validating transactions 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Proof of Authority (</a:t>
            </a:r>
            <a:r>
              <a:rPr lang="en-US" b="1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PoA</a:t>
            </a:r>
            <a:r>
              <a:rPr lang="en-US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: In </a:t>
            </a:r>
            <a:r>
              <a:rPr lang="en-US" dirty="0" err="1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PoA</a:t>
            </a:r>
            <a:r>
              <a:rPr lang="en-US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, validators are pre-approved and trusted entities. This can be useful for e-health systems, where only authorized healthcare providers validate transactions, ensuring that the system remains secure and trustworthy.</a:t>
            </a:r>
          </a:p>
        </p:txBody>
      </p:sp>
    </p:spTree>
    <p:extLst>
      <p:ext uri="{BB962C8B-B14F-4D97-AF65-F5344CB8AC3E}">
        <p14:creationId xmlns:p14="http://schemas.microsoft.com/office/powerpoint/2010/main" val="1204126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3109205" y="1028700"/>
            <a:ext cx="2259981" cy="1775113"/>
          </a:xfrm>
          <a:custGeom>
            <a:avLst/>
            <a:gdLst/>
            <a:ahLst/>
            <a:cxnLst/>
            <a:rect l="l" t="t" r="r" b="b"/>
            <a:pathLst>
              <a:path w="2259981" h="1775113">
                <a:moveTo>
                  <a:pt x="0" y="1775113"/>
                </a:moveTo>
                <a:lnTo>
                  <a:pt x="2259982" y="1775113"/>
                </a:lnTo>
                <a:lnTo>
                  <a:pt x="2259982" y="0"/>
                </a:lnTo>
                <a:lnTo>
                  <a:pt x="0" y="0"/>
                </a:lnTo>
                <a:lnTo>
                  <a:pt x="0" y="1775113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136977" y="2085621"/>
            <a:ext cx="8379970" cy="7091318"/>
            <a:chOff x="0" y="0"/>
            <a:chExt cx="2207070" cy="186767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207070" cy="1867672"/>
            </a:xfrm>
            <a:custGeom>
              <a:avLst/>
              <a:gdLst/>
              <a:ahLst/>
              <a:cxnLst/>
              <a:rect l="l" t="t" r="r" b="b"/>
              <a:pathLst>
                <a:path w="2207070" h="1867672">
                  <a:moveTo>
                    <a:pt x="47117" y="0"/>
                  </a:moveTo>
                  <a:lnTo>
                    <a:pt x="2159953" y="0"/>
                  </a:lnTo>
                  <a:cubicBezTo>
                    <a:pt x="2185975" y="0"/>
                    <a:pt x="2207070" y="21095"/>
                    <a:pt x="2207070" y="47117"/>
                  </a:cubicBezTo>
                  <a:lnTo>
                    <a:pt x="2207070" y="1820555"/>
                  </a:lnTo>
                  <a:cubicBezTo>
                    <a:pt x="2207070" y="1846577"/>
                    <a:pt x="2185975" y="1867672"/>
                    <a:pt x="2159953" y="1867672"/>
                  </a:cubicBezTo>
                  <a:lnTo>
                    <a:pt x="47117" y="1867672"/>
                  </a:lnTo>
                  <a:cubicBezTo>
                    <a:pt x="21095" y="1867672"/>
                    <a:pt x="0" y="1846577"/>
                    <a:pt x="0" y="1820555"/>
                  </a:cubicBezTo>
                  <a:lnTo>
                    <a:pt x="0" y="47117"/>
                  </a:lnTo>
                  <a:cubicBezTo>
                    <a:pt x="0" y="21095"/>
                    <a:pt x="21095" y="0"/>
                    <a:pt x="47117" y="0"/>
                  </a:cubicBezTo>
                  <a:close/>
                </a:path>
              </a:pathLst>
            </a:custGeom>
            <a:solidFill>
              <a:srgbClr val="2720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2207070" cy="1934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6140910" y="2465123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5" y="0"/>
                </a:lnTo>
                <a:lnTo>
                  <a:pt x="888165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6002140" y="8902065"/>
            <a:ext cx="1257160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06</a:t>
            </a:r>
          </a:p>
        </p:txBody>
      </p:sp>
      <p:sp>
        <p:nvSpPr>
          <p:cNvPr id="8" name="Freeform 8"/>
          <p:cNvSpPr/>
          <p:nvPr/>
        </p:nvSpPr>
        <p:spPr>
          <a:xfrm>
            <a:off x="14464624" y="8246963"/>
            <a:ext cx="2170131" cy="1704539"/>
          </a:xfrm>
          <a:custGeom>
            <a:avLst/>
            <a:gdLst/>
            <a:ahLst/>
            <a:cxnLst/>
            <a:rect l="l" t="t" r="r" b="b"/>
            <a:pathLst>
              <a:path w="2170131" h="1704539">
                <a:moveTo>
                  <a:pt x="0" y="0"/>
                </a:moveTo>
                <a:lnTo>
                  <a:pt x="2170131" y="0"/>
                </a:lnTo>
                <a:lnTo>
                  <a:pt x="2170131" y="1704539"/>
                </a:lnTo>
                <a:lnTo>
                  <a:pt x="0" y="17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flipV="1">
            <a:off x="10252855" y="-1491589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2983178"/>
                </a:moveTo>
                <a:lnTo>
                  <a:pt x="3798028" y="2983178"/>
                </a:lnTo>
                <a:lnTo>
                  <a:pt x="3798028" y="0"/>
                </a:lnTo>
                <a:lnTo>
                  <a:pt x="0" y="0"/>
                </a:lnTo>
                <a:lnTo>
                  <a:pt x="0" y="2983178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-1136977" y="3350058"/>
            <a:ext cx="7511104" cy="5123069"/>
          </a:xfrm>
          <a:custGeom>
            <a:avLst/>
            <a:gdLst/>
            <a:ahLst/>
            <a:cxnLst/>
            <a:rect l="l" t="t" r="r" b="b"/>
            <a:pathLst>
              <a:path w="7511104" h="5123069">
                <a:moveTo>
                  <a:pt x="0" y="0"/>
                </a:moveTo>
                <a:lnTo>
                  <a:pt x="7511104" y="0"/>
                </a:lnTo>
                <a:lnTo>
                  <a:pt x="7511104" y="5123069"/>
                </a:lnTo>
                <a:lnTo>
                  <a:pt x="0" y="512306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6529" r="-133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566967" y="144801"/>
            <a:ext cx="16876305" cy="21367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Case Study: </a:t>
            </a:r>
            <a:r>
              <a:rPr lang="en-US" sz="4000" b="1">
                <a:solidFill>
                  <a:srgbClr val="587DFF"/>
                </a:solidFill>
                <a:latin typeface="Poppins Bold"/>
                <a:ea typeface="Poppins Bold"/>
                <a:cs typeface="Poppins Bold"/>
                <a:sym typeface="Poppins Bold"/>
              </a:rPr>
              <a:t>IBM's</a:t>
            </a:r>
            <a:r>
              <a:rPr lang="en-US" sz="40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Collaboration with the Centers for Disease Control and Prevention (CDC)Patient</a:t>
            </a:r>
          </a:p>
          <a:p>
            <a:pPr marL="0" lvl="0" indent="0" algn="ctr">
              <a:lnSpc>
                <a:spcPts val="5600"/>
              </a:lnSpc>
              <a:spcBef>
                <a:spcPct val="0"/>
              </a:spcBef>
            </a:pPr>
            <a:endParaRPr lang="en-US" sz="4000" b="1">
              <a:solidFill>
                <a:srgbClr val="000000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478431" y="2812340"/>
            <a:ext cx="10227463" cy="58864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Centers for Disease Control and Prevention (CDC) partnered with IBM to explore the use of blockchain technology to enhance the collection and security of electronic health records (EHRs)</a:t>
            </a:r>
          </a:p>
          <a:p>
            <a:pPr algn="l">
              <a:lnSpc>
                <a:spcPts val="4620"/>
              </a:lnSpc>
            </a:pPr>
            <a:endParaRPr lang="en-US" sz="33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4620"/>
              </a:lnSpc>
            </a:pPr>
            <a:r>
              <a:rPr lang="en-US" sz="33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33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Challenges Addressed :</a:t>
            </a:r>
          </a:p>
          <a:p>
            <a:pPr marL="582941" lvl="1" indent="-291471" algn="l">
              <a:lnSpc>
                <a:spcPts val="3780"/>
              </a:lnSpc>
              <a:buAutoNum type="arabicPeriod"/>
            </a:pPr>
            <a:r>
              <a:rPr lang="en-US" sz="27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 Data Privacy and Security </a:t>
            </a:r>
            <a:r>
              <a:rPr lang="en-US" sz="27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Ensuring that patient information remains confidential and protected from unauthorized access</a:t>
            </a:r>
          </a:p>
          <a:p>
            <a:pPr marL="582941" lvl="1" indent="-291471" algn="l">
              <a:lnSpc>
                <a:spcPts val="3780"/>
              </a:lnSpc>
              <a:buAutoNum type="arabicPeriod"/>
            </a:pPr>
            <a:r>
              <a:rPr lang="en-US" sz="27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700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 Integration </a:t>
            </a:r>
            <a:r>
              <a:rPr lang="en-US" sz="27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Combining data from various sources while maintaining accuracy and consistency.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737263" y="1011703"/>
            <a:ext cx="888165" cy="884935"/>
          </a:xfrm>
          <a:custGeom>
            <a:avLst/>
            <a:gdLst/>
            <a:ahLst/>
            <a:cxnLst/>
            <a:rect l="l" t="t" r="r" b="b"/>
            <a:pathLst>
              <a:path w="888165" h="884935">
                <a:moveTo>
                  <a:pt x="0" y="0"/>
                </a:moveTo>
                <a:lnTo>
                  <a:pt x="888164" y="0"/>
                </a:lnTo>
                <a:lnTo>
                  <a:pt x="888164" y="884935"/>
                </a:lnTo>
                <a:lnTo>
                  <a:pt x="0" y="884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279467" y="7737990"/>
            <a:ext cx="5729065" cy="727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series of steps taken by medical personnel regarding the patient's health condition.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421205" y="7288241"/>
            <a:ext cx="5445590" cy="396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Patient Examination Process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5764862" y="8902065"/>
            <a:ext cx="1494438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07</a:t>
            </a:r>
          </a:p>
        </p:txBody>
      </p:sp>
      <p:sp>
        <p:nvSpPr>
          <p:cNvPr id="6" name="Freeform 6"/>
          <p:cNvSpPr/>
          <p:nvPr/>
        </p:nvSpPr>
        <p:spPr>
          <a:xfrm flipH="1">
            <a:off x="-760584" y="8164400"/>
            <a:ext cx="2702384" cy="2122600"/>
          </a:xfrm>
          <a:custGeom>
            <a:avLst/>
            <a:gdLst/>
            <a:ahLst/>
            <a:cxnLst/>
            <a:rect l="l" t="t" r="r" b="b"/>
            <a:pathLst>
              <a:path w="2702384" h="2122600">
                <a:moveTo>
                  <a:pt x="2702384" y="0"/>
                </a:moveTo>
                <a:lnTo>
                  <a:pt x="0" y="0"/>
                </a:lnTo>
                <a:lnTo>
                  <a:pt x="0" y="2122600"/>
                </a:lnTo>
                <a:lnTo>
                  <a:pt x="2702384" y="2122600"/>
                </a:lnTo>
                <a:lnTo>
                  <a:pt x="2702384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5650492" y="1028700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1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188276" y="1645152"/>
            <a:ext cx="9847313" cy="868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719"/>
              </a:lnSpc>
              <a:spcBef>
                <a:spcPct val="0"/>
              </a:spcBef>
            </a:pPr>
            <a:r>
              <a:rPr lang="en-US" sz="4800" b="1">
                <a:solidFill>
                  <a:srgbClr val="2720FF"/>
                </a:solidFill>
                <a:latin typeface="Poppins Bold"/>
                <a:ea typeface="Poppins Bold"/>
                <a:cs typeface="Poppins Bold"/>
                <a:sym typeface="Poppins Bold"/>
              </a:rPr>
              <a:t>IBM's</a:t>
            </a:r>
            <a:r>
              <a:rPr lang="en-US" sz="48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Blockchain Solution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581038" y="1029356"/>
            <a:ext cx="1559919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Larana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52319" y="1029356"/>
            <a:ext cx="2072972" cy="424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59"/>
              </a:lnSpc>
              <a:spcBef>
                <a:spcPct val="0"/>
              </a:spcBef>
            </a:pPr>
            <a:r>
              <a:rPr lang="en-US" sz="2400" b="1">
                <a:solidFill>
                  <a:srgbClr val="587D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Medical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90608" y="3321244"/>
            <a:ext cx="13672483" cy="4620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Encrypted Ledger </a:t>
            </a:r>
            <a:r>
              <a:rPr lang="en-US" sz="3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IBM implemented a blockchain-based encrypted ledger to securely collect and store EHRs, addressing privacy and regulatory concerns</a:t>
            </a:r>
          </a:p>
          <a:p>
            <a:pPr algn="l">
              <a:lnSpc>
                <a:spcPts val="5180"/>
              </a:lnSpc>
            </a:pPr>
            <a:endParaRPr lang="en-US" sz="370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>
              <a:lnSpc>
                <a:spcPts val="5180"/>
              </a:lnSpc>
              <a:spcBef>
                <a:spcPct val="0"/>
              </a:spcBef>
            </a:pPr>
            <a:r>
              <a:rPr lang="en-US" sz="37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Decentralized Data Management </a:t>
            </a:r>
            <a:r>
              <a:rPr lang="en-US" sz="3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: The blockchain solution allowed for secure data sharing among authorized parties without relying on a central authority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9678332" y="285535"/>
            <a:ext cx="2702384" cy="2122600"/>
          </a:xfrm>
          <a:custGeom>
            <a:avLst/>
            <a:gdLst/>
            <a:ahLst/>
            <a:cxnLst/>
            <a:rect l="l" t="t" r="r" b="b"/>
            <a:pathLst>
              <a:path w="2702384" h="2122600">
                <a:moveTo>
                  <a:pt x="2702384" y="0"/>
                </a:moveTo>
                <a:lnTo>
                  <a:pt x="0" y="0"/>
                </a:lnTo>
                <a:lnTo>
                  <a:pt x="0" y="2122600"/>
                </a:lnTo>
                <a:lnTo>
                  <a:pt x="2702384" y="2122600"/>
                </a:lnTo>
                <a:lnTo>
                  <a:pt x="2702384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494600" cy="492801"/>
          </a:xfrm>
          <a:custGeom>
            <a:avLst/>
            <a:gdLst/>
            <a:ahLst/>
            <a:cxnLst/>
            <a:rect l="l" t="t" r="r" b="b"/>
            <a:pathLst>
              <a:path w="494600" h="492801">
                <a:moveTo>
                  <a:pt x="0" y="0"/>
                </a:moveTo>
                <a:lnTo>
                  <a:pt x="494600" y="0"/>
                </a:lnTo>
                <a:lnTo>
                  <a:pt x="494600" y="492801"/>
                </a:lnTo>
                <a:lnTo>
                  <a:pt x="0" y="4928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497123" y="6628774"/>
            <a:ext cx="3798028" cy="2983178"/>
          </a:xfrm>
          <a:custGeom>
            <a:avLst/>
            <a:gdLst/>
            <a:ahLst/>
            <a:cxnLst/>
            <a:rect l="l" t="t" r="r" b="b"/>
            <a:pathLst>
              <a:path w="3798028" h="2983178">
                <a:moveTo>
                  <a:pt x="0" y="0"/>
                </a:moveTo>
                <a:lnTo>
                  <a:pt x="3798028" y="0"/>
                </a:lnTo>
                <a:lnTo>
                  <a:pt x="3798028" y="2983178"/>
                </a:lnTo>
                <a:lnTo>
                  <a:pt x="0" y="298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5995891" y="8902065"/>
            <a:ext cx="1263409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ABABAB"/>
                </a:solidFill>
                <a:latin typeface="Open Sans"/>
                <a:ea typeface="Open Sans"/>
                <a:cs typeface="Open Sans"/>
                <a:sym typeface="Open Sans"/>
              </a:rPr>
              <a:t>08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6205" y="816631"/>
            <a:ext cx="14961390" cy="79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Outcomes of</a:t>
            </a:r>
            <a:r>
              <a:rPr lang="en-US" sz="4400" b="1">
                <a:solidFill>
                  <a:srgbClr val="2720FF"/>
                </a:solidFill>
                <a:latin typeface="Poppins Bold"/>
                <a:ea typeface="Poppins Bold"/>
                <a:cs typeface="Poppins Bold"/>
                <a:sym typeface="Poppins Bold"/>
              </a:rPr>
              <a:t> IBM's</a:t>
            </a: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Blockchain Solution for the </a:t>
            </a:r>
            <a:r>
              <a:rPr lang="en-US" sz="4400" b="1">
                <a:solidFill>
                  <a:srgbClr val="587DFF"/>
                </a:solidFill>
                <a:latin typeface="Poppins Bold"/>
                <a:ea typeface="Poppins Bold"/>
                <a:cs typeface="Poppins Bold"/>
                <a:sym typeface="Poppins Bold"/>
              </a:rPr>
              <a:t>CDC</a:t>
            </a:r>
            <a:r>
              <a:rPr lang="en-US" sz="4400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76000" y="3454420"/>
            <a:ext cx="14961390" cy="79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Outcomes of IBM's Blockchain Solution for the CDC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0329" y="2694802"/>
            <a:ext cx="15155561" cy="442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301" lvl="1" indent="-334650" algn="l">
              <a:lnSpc>
                <a:spcPts val="5859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blockchain platform provided a tamper-proof system, reducing the risk of data breaches</a:t>
            </a:r>
          </a:p>
          <a:p>
            <a:pPr marL="669301" lvl="1" indent="-334650" algn="l">
              <a:lnSpc>
                <a:spcPts val="5859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CDC could access more comprehensive health data, leading to better public health insights</a:t>
            </a:r>
          </a:p>
          <a:p>
            <a:pPr marL="669301" lvl="1" indent="-334650" algn="l">
              <a:lnSpc>
                <a:spcPts val="5859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solution ensured adherence to health data privacy laws and regulations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666</Words>
  <Application>Microsoft Office PowerPoint</Application>
  <PresentationFormat>Custom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Poppins Ultra-Bold</vt:lpstr>
      <vt:lpstr>Poppins</vt:lpstr>
      <vt:lpstr>Open Sans Bold</vt:lpstr>
      <vt:lpstr>Poppins Bold</vt:lpstr>
      <vt:lpstr>Arial</vt:lpstr>
      <vt:lpstr>Inter</vt:lpstr>
      <vt:lpstr>Open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Integration of Blockchain in</dc:title>
  <cp:lastModifiedBy>FAY CAL</cp:lastModifiedBy>
  <cp:revision>4</cp:revision>
  <dcterms:created xsi:type="dcterms:W3CDTF">2006-08-16T00:00:00Z</dcterms:created>
  <dcterms:modified xsi:type="dcterms:W3CDTF">2025-04-22T11:53:37Z</dcterms:modified>
  <dc:identifier>DAGhszHCMYU</dc:identifier>
</cp:coreProperties>
</file>