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The choice between SQL and non-SQL databases usually boils down to differences in the structure.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when we are looking into several SQL solutions, the criteria are a lot more distorted.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7BB5798D-A5CF-4636-BDBE-C0704983C967}">
      <dgm:prSet/>
      <dgm:spPr/>
      <dgm:t>
        <a:bodyPr/>
        <a:lstStyle/>
        <a:p>
          <a:pPr>
            <a:defRPr cap="all"/>
          </a:pPr>
          <a:r>
            <a:rPr lang="en-US" dirty="0"/>
            <a:t>We’ll be taking a look at the three most popular relational databases: MySQL vs </a:t>
          </a:r>
          <a:r>
            <a:rPr lang="en-US" dirty="0" err="1"/>
            <a:t>Postgresql</a:t>
          </a:r>
          <a:r>
            <a:rPr lang="en-US" dirty="0"/>
            <a:t> vs SQL server.</a:t>
          </a:r>
        </a:p>
      </dgm:t>
    </dgm:pt>
    <dgm:pt modelId="{2EB048DD-4F0E-4365-882A-662E2162863E}" type="parTrans" cxnId="{8B2819CA-8398-4D2F-8F4C-BB94E601A301}">
      <dgm:prSet/>
      <dgm:spPr/>
      <dgm:t>
        <a:bodyPr/>
        <a:lstStyle/>
        <a:p>
          <a:endParaRPr lang="fr-TN"/>
        </a:p>
      </dgm:t>
    </dgm:pt>
    <dgm:pt modelId="{E2A8333F-0102-40B1-8D58-A71E3A5CBD74}" type="sibTrans" cxnId="{8B2819CA-8398-4D2F-8F4C-BB94E601A301}">
      <dgm:prSet phldrT="03" phldr="0"/>
      <dgm:spPr/>
      <dgm:t>
        <a:bodyPr/>
        <a:lstStyle/>
        <a:p>
          <a:r>
            <a:rPr lang="fr-TN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AF6FD740-95F3-42CB-B030-03DE5ECA2AB6}" type="pres">
      <dgm:prSet presAssocID="{EF449C32-A7AE-4099-9E9B-9E2F736A89CE}" presName="sibTrans" presStyleCnt="0"/>
      <dgm:spPr/>
    </dgm:pt>
    <dgm:pt modelId="{385DB2BB-0CDF-4F83-97BA-3309E671FFEE}" type="pres">
      <dgm:prSet presAssocID="{7BB5798D-A5CF-4636-BDBE-C0704983C967}" presName="compositeNode" presStyleCnt="0">
        <dgm:presLayoutVars>
          <dgm:bulletEnabled val="1"/>
        </dgm:presLayoutVars>
      </dgm:prSet>
      <dgm:spPr/>
    </dgm:pt>
    <dgm:pt modelId="{125D41EE-D7B7-4F93-A3E3-73A824E706D4}" type="pres">
      <dgm:prSet presAssocID="{7BB5798D-A5CF-4636-BDBE-C0704983C967}" presName="bgRect" presStyleLbl="alignNode1" presStyleIdx="2" presStyleCnt="3"/>
      <dgm:spPr/>
    </dgm:pt>
    <dgm:pt modelId="{ECC32790-3CA6-4C20-BA8D-B8C7A332DF81}" type="pres">
      <dgm:prSet presAssocID="{E2A8333F-0102-40B1-8D58-A71E3A5CBD74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C1AFDF0-243A-4C44-90A8-4E3A6479FE32}" type="pres">
      <dgm:prSet presAssocID="{7BB5798D-A5CF-4636-BDBE-C0704983C96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7D2C2871-4942-49A9-9661-64BF31E356C2}" type="presOf" srcId="{E2A8333F-0102-40B1-8D58-A71E3A5CBD74}" destId="{ECC32790-3CA6-4C20-BA8D-B8C7A332DF81}" srcOrd="0" destOrd="0" presId="urn:microsoft.com/office/officeart/2016/7/layout/LinearBlockProcessNumbered"/>
    <dgm:cxn modelId="{56C1887D-FE29-4D48-87DA-F1BCA4C805D5}" type="presOf" srcId="{7BB5798D-A5CF-4636-BDBE-C0704983C967}" destId="{125D41EE-D7B7-4F93-A3E3-73A824E706D4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EC8FA2C7-88F6-4F94-9F7A-611E37F3F2EC}" type="presOf" srcId="{7BB5798D-A5CF-4636-BDBE-C0704983C967}" destId="{0C1AFDF0-243A-4C44-90A8-4E3A6479FE32}" srcOrd="1" destOrd="0" presId="urn:microsoft.com/office/officeart/2016/7/layout/LinearBlockProcessNumbered"/>
    <dgm:cxn modelId="{8B2819CA-8398-4D2F-8F4C-BB94E601A301}" srcId="{8AA20905-3954-474B-A606-562BCA026DC1}" destId="{7BB5798D-A5CF-4636-BDBE-C0704983C967}" srcOrd="2" destOrd="0" parTransId="{2EB048DD-4F0E-4365-882A-662E2162863E}" sibTransId="{E2A8333F-0102-40B1-8D58-A71E3A5CBD74}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3082949F-399F-4D8E-8CB6-DC9A38152A1B}" type="presParOf" srcId="{579698BD-D232-4926-8D7B-29A69B90858B}" destId="{AF6FD740-95F3-42CB-B030-03DE5ECA2AB6}" srcOrd="3" destOrd="0" presId="urn:microsoft.com/office/officeart/2016/7/layout/LinearBlockProcessNumbered"/>
    <dgm:cxn modelId="{4088CA3E-2A6F-42D1-BB41-D0731A20E766}" type="presParOf" srcId="{579698BD-D232-4926-8D7B-29A69B90858B}" destId="{385DB2BB-0CDF-4F83-97BA-3309E671FFEE}" srcOrd="4" destOrd="0" presId="urn:microsoft.com/office/officeart/2016/7/layout/LinearBlockProcessNumbered"/>
    <dgm:cxn modelId="{4CB59410-39DB-442C-B096-8C6BAE8CC7C3}" type="presParOf" srcId="{385DB2BB-0CDF-4F83-97BA-3309E671FFEE}" destId="{125D41EE-D7B7-4F93-A3E3-73A824E706D4}" srcOrd="0" destOrd="0" presId="urn:microsoft.com/office/officeart/2016/7/layout/LinearBlockProcessNumbered"/>
    <dgm:cxn modelId="{45E1C0FA-E823-4315-86FB-7AB16E5D6EB9}" type="presParOf" srcId="{385DB2BB-0CDF-4F83-97BA-3309E671FFEE}" destId="{ECC32790-3CA6-4C20-BA8D-B8C7A332DF81}" srcOrd="1" destOrd="0" presId="urn:microsoft.com/office/officeart/2016/7/layout/LinearBlockProcessNumbered"/>
    <dgm:cxn modelId="{FC8DCB7C-F3C0-4C1E-8AA0-552FEB807095}" type="presParOf" srcId="{385DB2BB-0CDF-4F83-97BA-3309E671FFEE}" destId="{0C1AFDF0-243A-4C44-90A8-4E3A6479FE3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The choice between SQL and non-SQL databases usually boils down to differences in the structure.</a:t>
          </a: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when we are looking into several SQL solutions, the criteria are a lot more distorted.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125D41EE-D7B7-4F93-A3E3-73A824E706D4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We’ll be taking a look at the three most popular relational databases: MySQL vs </a:t>
          </a:r>
          <a:r>
            <a:rPr lang="en-US" sz="1900" kern="1200" dirty="0" err="1"/>
            <a:t>Postgresql</a:t>
          </a:r>
          <a:r>
            <a:rPr lang="en-US" sz="1900" kern="1200" dirty="0"/>
            <a:t> vs SQL server.</a:t>
          </a:r>
        </a:p>
      </dsp:txBody>
      <dsp:txXfrm>
        <a:off x="7076898" y="1485900"/>
        <a:ext cx="3275967" cy="2228850"/>
      </dsp:txXfrm>
    </dsp:sp>
    <dsp:sp modelId="{ECC32790-3CA6-4C20-BA8D-B8C7A332DF81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TN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Database Introduction</a:t>
            </a:r>
            <a:br>
              <a:rPr lang="en-US" sz="7200" dirty="0"/>
            </a:b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BY GATTOUFI FAYCEL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MySQL vs PostgreSQL vs SQL Server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629327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F8713-E148-4A89-994A-B9A26666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MYSQL</a:t>
            </a:r>
            <a:endParaRPr lang="fr-T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296BA-FDBB-42C5-B60B-8BE4E36C9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MySQL is one of the most popular databases, It’s a definite leader among SQL solutions, used by Google, LinkedIn, Amazon, Netflix, Twitter, and others. MySQL popularity has been growing a lot because teams increasingly prefer open-source solutions instead of commercial ones.</a:t>
            </a:r>
          </a:p>
          <a:p>
            <a:r>
              <a:rPr lang="en-US" dirty="0"/>
              <a:t>Price: the database solution is developed by Oracle and has additional paid tools; the core functionality can be accessed for free.</a:t>
            </a:r>
          </a:p>
          <a:p>
            <a:r>
              <a:rPr lang="en-US" dirty="0"/>
              <a:t>Language: MySQL is written in C++; database management is done with Structured Query Language.</a:t>
            </a:r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274509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D173-408F-417C-89FA-B63CC720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PostgreSQL</a:t>
            </a:r>
            <a:endParaRPr lang="fr-T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F84A5-0476-476C-ACF6-5EDE1030F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tried-and-proven relational database that is known for supporting a lot of data types, intuitive storage of </a:t>
            </a:r>
            <a:r>
              <a:rPr lang="en-US" dirty="0" err="1"/>
              <a:t>schemaless</a:t>
            </a:r>
            <a:r>
              <a:rPr lang="en-US" dirty="0"/>
              <a:t> data, and rich functionality. Some developers go even as far as to claim that it’s the most advanced open-source database on the market. We wouldn’t go that far, but it’s definitely a highly universal solution.</a:t>
            </a:r>
          </a:p>
          <a:p>
            <a:r>
              <a:rPr lang="en-US" dirty="0"/>
              <a:t>Price: open-source</a:t>
            </a:r>
          </a:p>
          <a:p>
            <a:r>
              <a:rPr lang="en-US" dirty="0"/>
              <a:t>Language: C</a:t>
            </a:r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187669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4A6D-8C15-44DF-80EE-8EB03587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SQL Server</a:t>
            </a:r>
            <a:br>
              <a:rPr lang="fr-FR" dirty="0"/>
            </a:br>
            <a:endParaRPr lang="fr-T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C6404-E088-4478-AD83-69EE32BC8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Unlike </a:t>
            </a:r>
            <a:r>
              <a:rPr lang="en-US" dirty="0" err="1"/>
              <a:t>Postgresql</a:t>
            </a:r>
            <a:r>
              <a:rPr lang="en-US" dirty="0"/>
              <a:t> vs MySQL, SQL Server is a commercial solution. It’s preferred by companies who are dealing with large traffic workloads on a regular basis. It’s also considered to be one of the most compatible systems with Windows services.</a:t>
            </a:r>
          </a:p>
          <a:p>
            <a:endParaRPr lang="en-US" dirty="0"/>
          </a:p>
          <a:p>
            <a:r>
              <a:rPr lang="en-US" dirty="0"/>
              <a:t>The SQL Server infrastructure includes a lot of additional tools, like reporting services, integration systems, and analytics. For companies that manage multiple teams, these tools make a big difference in day-to-day work.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Price: the database has a free edition for developers and small businesses but only supports 1 processor and 1GB of memory. For a server, users need to pay more than $900.</a:t>
            </a:r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266111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60FA-F142-46DC-B853-1C947462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What’s</a:t>
            </a:r>
            <a:r>
              <a:rPr lang="fr-FR" dirty="0"/>
              <a:t> the </a:t>
            </a:r>
            <a:r>
              <a:rPr lang="fr-FR" dirty="0" err="1"/>
              <a:t>difference</a:t>
            </a:r>
            <a:r>
              <a:rPr lang="fr-FR" dirty="0"/>
              <a:t>?</a:t>
            </a:r>
            <a:endParaRPr lang="fr-T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C4C7F-D4D9-4A2D-93DD-5BA3D376C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and PostgreSQL use very similar syntax, with some notable differences highlighted below. </a:t>
            </a:r>
          </a:p>
          <a:p>
            <a:r>
              <a:rPr lang="en-US" dirty="0"/>
              <a:t>Microsoft SQL Server has the greatest contrast in SQL syntax, as well as a wide variety of functions not available in other platforms. </a:t>
            </a:r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372995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609DE-5106-4DA0-8BF7-F2CCAEDA3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18052"/>
            <a:ext cx="10353762" cy="5473147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table below highlights some examples of basic differences between SQL platforms.</a:t>
            </a:r>
          </a:p>
          <a:p>
            <a:endParaRPr lang="fr-T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382585-3DDC-4B0A-A39A-4895F4ACC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412618"/>
              </p:ext>
            </p:extLst>
          </p:nvPr>
        </p:nvGraphicFramePr>
        <p:xfrm>
          <a:off x="924443" y="1205948"/>
          <a:ext cx="10343112" cy="458525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85778">
                  <a:extLst>
                    <a:ext uri="{9D8B030D-6E8A-4147-A177-3AD203B41FA5}">
                      <a16:colId xmlns:a16="http://schemas.microsoft.com/office/drawing/2014/main" val="3827323376"/>
                    </a:ext>
                  </a:extLst>
                </a:gridCol>
                <a:gridCol w="2585778">
                  <a:extLst>
                    <a:ext uri="{9D8B030D-6E8A-4147-A177-3AD203B41FA5}">
                      <a16:colId xmlns:a16="http://schemas.microsoft.com/office/drawing/2014/main" val="3193968011"/>
                    </a:ext>
                  </a:extLst>
                </a:gridCol>
                <a:gridCol w="2585778">
                  <a:extLst>
                    <a:ext uri="{9D8B030D-6E8A-4147-A177-3AD203B41FA5}">
                      <a16:colId xmlns:a16="http://schemas.microsoft.com/office/drawing/2014/main" val="1164836839"/>
                    </a:ext>
                  </a:extLst>
                </a:gridCol>
                <a:gridCol w="2585778">
                  <a:extLst>
                    <a:ext uri="{9D8B030D-6E8A-4147-A177-3AD203B41FA5}">
                      <a16:colId xmlns:a16="http://schemas.microsoft.com/office/drawing/2014/main" val="2943937773"/>
                    </a:ext>
                  </a:extLst>
                </a:gridCol>
              </a:tblGrid>
              <a:tr h="247293">
                <a:tc>
                  <a:txBody>
                    <a:bodyPr/>
                    <a:lstStyle/>
                    <a:p>
                      <a:pPr fontAlgn="ctr"/>
                      <a:endParaRPr lang="fr-FR" sz="1100" b="1" dirty="0">
                        <a:effectLst/>
                        <a:latin typeface="Lato"/>
                      </a:endParaRPr>
                    </a:p>
                  </a:txBody>
                  <a:tcPr marL="48878" marR="48878" marT="24439" marB="2443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1100" b="1" dirty="0">
                          <a:effectLst/>
                        </a:rPr>
                        <a:t>SQL Server</a:t>
                      </a:r>
                      <a:endParaRPr lang="fr-FR" sz="1100" b="1" dirty="0">
                        <a:effectLst/>
                        <a:latin typeface="Lato"/>
                      </a:endParaRPr>
                    </a:p>
                  </a:txBody>
                  <a:tcPr marL="48878" marR="48878" marT="24439" marB="2443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1100" b="1">
                          <a:effectLst/>
                        </a:rPr>
                        <a:t>MySQL</a:t>
                      </a:r>
                      <a:endParaRPr lang="fr-FR" sz="1100" b="1">
                        <a:effectLst/>
                        <a:latin typeface="Lato"/>
                      </a:endParaRPr>
                    </a:p>
                  </a:txBody>
                  <a:tcPr marL="48878" marR="48878" marT="24439" marB="2443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1100" b="1" dirty="0">
                          <a:effectLst/>
                        </a:rPr>
                        <a:t>PostgreSQL</a:t>
                      </a:r>
                      <a:endParaRPr lang="fr-FR" sz="1100" b="1" dirty="0">
                        <a:effectLst/>
                        <a:latin typeface="Lato"/>
                      </a:endParaRPr>
                    </a:p>
                  </a:txBody>
                  <a:tcPr marL="48878" marR="48878" marT="24439" marB="24439" anchor="ctr"/>
                </a:tc>
                <a:extLst>
                  <a:ext uri="{0D108BD9-81ED-4DB2-BD59-A6C34878D82A}">
                    <a16:rowId xmlns:a16="http://schemas.microsoft.com/office/drawing/2014/main" val="3691623183"/>
                  </a:ext>
                </a:extLst>
              </a:tr>
              <a:tr h="420368">
                <a:tc>
                  <a:txBody>
                    <a:bodyPr/>
                    <a:lstStyle/>
                    <a:p>
                      <a:pPr fontAlgn="ctr"/>
                      <a:r>
                        <a:rPr lang="fr-FR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 ...</a:t>
                      </a:r>
                    </a:p>
                  </a:txBody>
                  <a:tcPr marL="48878" marR="48878" marT="24439" marB="2443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 [col1], [col2]</a:t>
                      </a:r>
                    </a:p>
                  </a:txBody>
                  <a:tcPr marL="48878" marR="48878" marT="24439" marB="2443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11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 col1, col2</a:t>
                      </a:r>
                    </a:p>
                  </a:txBody>
                  <a:tcPr marL="48878" marR="48878" marT="24439" marB="2443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11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 col1, col2</a:t>
                      </a:r>
                    </a:p>
                  </a:txBody>
                  <a:tcPr marL="48878" marR="48878" marT="24439" marB="24439" anchor="ctr"/>
                </a:tc>
                <a:extLst>
                  <a:ext uri="{0D108BD9-81ED-4DB2-BD59-A6C34878D82A}">
                    <a16:rowId xmlns:a16="http://schemas.microsoft.com/office/drawing/2014/main" val="1284821928"/>
                  </a:ext>
                </a:extLst>
              </a:tr>
              <a:tr h="960843"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from tables is case sensitive?</a:t>
                      </a:r>
                    </a:p>
                  </a:txBody>
                  <a:tcPr marL="48878" marR="48878" marT="24439" marB="2443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 WHERE name = ‘John’ Or WHERE name = ‘john’ are not the same</a:t>
                      </a:r>
                    </a:p>
                  </a:txBody>
                  <a:tcPr marL="48878" marR="48878" marT="24439" marB="2443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WHERE name = ‘John’ Or WHERE name = ‘john’ are the same</a:t>
                      </a:r>
                    </a:p>
                  </a:txBody>
                  <a:tcPr marL="48878" marR="48878" marT="24439" marB="2443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 WHERE name = ‘John’ Or WHERE name = ‘john’ are not the same</a:t>
                      </a:r>
                    </a:p>
                  </a:txBody>
                  <a:tcPr marL="48878" marR="48878" marT="24439" marB="24439" anchor="ctr"/>
                </a:tc>
                <a:extLst>
                  <a:ext uri="{0D108BD9-81ED-4DB2-BD59-A6C34878D82A}">
                    <a16:rowId xmlns:a16="http://schemas.microsoft.com/office/drawing/2014/main" val="2922696148"/>
                  </a:ext>
                </a:extLst>
              </a:tr>
              <a:tr h="434535">
                <a:tc>
                  <a:txBody>
                    <a:bodyPr/>
                    <a:lstStyle/>
                    <a:p>
                      <a:pPr fontAlgn="ctr"/>
                      <a:r>
                        <a:rPr lang="fr-FR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Using quotation marks</a:t>
                      </a:r>
                    </a:p>
                  </a:txBody>
                  <a:tcPr marL="48878" marR="48878" marT="24439" marB="2443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11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 = ‘John’ only</a:t>
                      </a:r>
                    </a:p>
                  </a:txBody>
                  <a:tcPr marL="48878" marR="48878" marT="24439" marB="2443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 = ‘John’ or name = “John”</a:t>
                      </a:r>
                    </a:p>
                  </a:txBody>
                  <a:tcPr marL="48878" marR="48878" marT="24439" marB="2443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11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 = ‘John’ only</a:t>
                      </a:r>
                    </a:p>
                  </a:txBody>
                  <a:tcPr marL="48878" marR="48878" marT="24439" marB="24439" anchor="ctr"/>
                </a:tc>
                <a:extLst>
                  <a:ext uri="{0D108BD9-81ED-4DB2-BD59-A6C34878D82A}">
                    <a16:rowId xmlns:a16="http://schemas.microsoft.com/office/drawing/2014/main" val="235613238"/>
                  </a:ext>
                </a:extLst>
              </a:tr>
              <a:tr h="600526"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Aliases for columns and tables</a:t>
                      </a:r>
                    </a:p>
                  </a:txBody>
                  <a:tcPr marL="48878" marR="48878" marT="24439" marB="2443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 AVG(col1)=avg1</a:t>
                      </a:r>
                    </a:p>
                  </a:txBody>
                  <a:tcPr marL="48878" marR="48878" marT="24439" marB="2443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 AVG(col1) AS avg1</a:t>
                      </a:r>
                    </a:p>
                  </a:txBody>
                  <a:tcPr marL="48878" marR="48878" marT="24439" marB="2443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 AVG(col1) AS avg1</a:t>
                      </a:r>
                    </a:p>
                  </a:txBody>
                  <a:tcPr marL="48878" marR="48878" marT="24439" marB="24439" anchor="ctr"/>
                </a:tc>
                <a:extLst>
                  <a:ext uri="{0D108BD9-81ED-4DB2-BD59-A6C34878D82A}">
                    <a16:rowId xmlns:a16="http://schemas.microsoft.com/office/drawing/2014/main" val="1425286475"/>
                  </a:ext>
                </a:extLst>
              </a:tr>
              <a:tr h="960843">
                <a:tc>
                  <a:txBody>
                    <a:bodyPr/>
                    <a:lstStyle/>
                    <a:p>
                      <a:pPr fontAlgn="ctr"/>
                      <a:r>
                        <a:rPr lang="fr-FR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Working with dates</a:t>
                      </a:r>
                    </a:p>
                  </a:txBody>
                  <a:tcPr marL="48878" marR="48878" marT="24439" marB="2443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11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GETDATE() DATEPART()</a:t>
                      </a:r>
                    </a:p>
                  </a:txBody>
                  <a:tcPr marL="48878" marR="48878" marT="24439" marB="2443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11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CURDATE() CURTIME() EXTRACT()</a:t>
                      </a:r>
                    </a:p>
                  </a:txBody>
                  <a:tcPr marL="48878" marR="48878" marT="24439" marB="2443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CURRENT_DATE() CURRENT_TIME() EXTRACT()</a:t>
                      </a:r>
                    </a:p>
                  </a:txBody>
                  <a:tcPr marL="48878" marR="48878" marT="24439" marB="24439" anchor="ctr"/>
                </a:tc>
                <a:extLst>
                  <a:ext uri="{0D108BD9-81ED-4DB2-BD59-A6C34878D82A}">
                    <a16:rowId xmlns:a16="http://schemas.microsoft.com/office/drawing/2014/main" val="4115596358"/>
                  </a:ext>
                </a:extLst>
              </a:tr>
              <a:tr h="960843"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Window functions i.e., OVER(), PARTITION BY()</a:t>
                      </a:r>
                    </a:p>
                  </a:txBody>
                  <a:tcPr marL="48878" marR="48878" marT="24439" marB="2443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11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8878" marR="48878" marT="24439" marB="2443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11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8878" marR="48878" marT="24439" marB="2443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8878" marR="48878" marT="24439" marB="24439" anchor="ctr"/>
                </a:tc>
                <a:extLst>
                  <a:ext uri="{0D108BD9-81ED-4DB2-BD59-A6C34878D82A}">
                    <a16:rowId xmlns:a16="http://schemas.microsoft.com/office/drawing/2014/main" val="405719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493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{86D792FF-9A3D-4A69-A0D7-D3C5A45B0D85}tf12214701_win32</Template>
  <TotalTime>19</TotalTime>
  <Words>572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Goudy Old Style</vt:lpstr>
      <vt:lpstr>Lato</vt:lpstr>
      <vt:lpstr>Wingdings 2</vt:lpstr>
      <vt:lpstr>SlateVTI</vt:lpstr>
      <vt:lpstr>Database Introduction </vt:lpstr>
      <vt:lpstr>MySQL vs PostgreSQL vs SQL Server</vt:lpstr>
      <vt:lpstr>MYSQL</vt:lpstr>
      <vt:lpstr>PostgreSQL</vt:lpstr>
      <vt:lpstr>SQL Server </vt:lpstr>
      <vt:lpstr>What’s the difference?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Introduction</dc:title>
  <dc:creator>faycel gattoufi</dc:creator>
  <cp:lastModifiedBy>faycel gattoufi</cp:lastModifiedBy>
  <cp:revision>2</cp:revision>
  <dcterms:created xsi:type="dcterms:W3CDTF">2021-01-07T13:02:11Z</dcterms:created>
  <dcterms:modified xsi:type="dcterms:W3CDTF">2021-01-07T13:22:06Z</dcterms:modified>
</cp:coreProperties>
</file>