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com/sun/javafx/scene/control/skin/modena/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initialize(URL url, ResourceBundle rb)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B86EB8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B86EB8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1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5" name="Google Shape;105;p1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, alt.">
  <p:cSld name="Titre et contenu, alt.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20" name="Google Shape;120;p13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 avec 2 images">
  <p:cSld name="Diapositive de titre avec 2 image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14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5" name="Google Shape;125;p14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6" name="Google Shape;126;p14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9" name="Google Shape;129;p14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0" name="Google Shape;130;p14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450"/>
              <a:buFont typeface="Noto Sans Symbols"/>
              <a:buNone/>
              <a:defRPr b="0" i="0" sz="4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85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762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■"/>
              <a:defRPr b="0" i="0" sz="1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71462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Char char="■"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7146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Char char="■"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2" name="Google Shape;132;p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us, Haut et bas">
  <p:cSld name="2 contenus, Haut et ba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35" name="Google Shape;135;p1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us">
  <p:cSld name="3 contenu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45" name="Google Shape;145;p1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us">
  <p:cSld name="4 contenu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 avec légende">
  <p:cSld name="2 images avec légend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2" name="Google Shape;172;p18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3" name="Google Shape;173;p18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avec légende">
  <p:cSld name="3 images avec légend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4" name="Google Shape;184;p19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5" name="Google Shape;185;p19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6" name="Google Shape;186;p19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avec légende, alt.">
  <p:cSld name="3 images avec légende, alt.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i="0" sz="2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0" name="Google Shape;190;p20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 </a:t>
            </a:r>
            <a:endParaRPr/>
          </a:p>
        </p:txBody>
      </p:sp>
      <p:sp>
        <p:nvSpPr>
          <p:cNvPr id="196" name="Google Shape;196;p20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97" name="Google Shape;197;p20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u-dessus de légende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i="0" sz="2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>
  <p:cSld name="Titre vertical et text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 rot="5400000">
            <a:off x="1293765" y="122191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2" name="Google Shape;202;p2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3" name="Google Shape;203;p2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1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Image avec légen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i="0" sz="2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5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>
  <p:cSld name="Titre et texte vertical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V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4" name="Google Shape;74;p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940"/>
              <a:buFont typeface="Rockwell"/>
              <a:buNone/>
            </a:pPr>
            <a:r>
              <a:rPr b="0" i="0" lang="en-US" sz="594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PiDev 3A – Sprint java</a:t>
            </a:r>
            <a:endParaRPr b="0" i="0" sz="594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-870789" y="2964547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Noto Sans Symbols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Java FX</a:t>
            </a:r>
            <a:endParaRPr b="0" i="0" sz="72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2" name="Google Shape;212;p22"/>
          <p:cNvSpPr txBox="1"/>
          <p:nvPr>
            <p:ph idx="4294967295" type="sldNum"/>
          </p:nvPr>
        </p:nvSpPr>
        <p:spPr>
          <a:xfrm>
            <a:off x="8640763" y="6170613"/>
            <a:ext cx="5032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04838"/>
            <a:ext cx="2785533" cy="1488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fx_logo_color.png" id="214" name="Google Shape;21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623" y="5221111"/>
            <a:ext cx="3627373" cy="1452739"/>
          </a:xfrm>
          <a:prstGeom prst="rect">
            <a:avLst/>
          </a:prstGeom>
          <a:noFill/>
          <a:ln cap="sq" cmpd="sng" w="38100">
            <a:solidFill>
              <a:srgbClr val="AD010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889000" y="1028343"/>
            <a:ext cx="8026400" cy="5078314"/>
          </a:xfrm>
          <a:prstGeom prst="rect">
            <a:avLst/>
          </a:prstGeom>
          <a:noFill/>
          <a:ln cap="flat" cmpd="sng" w="9525">
            <a:solidFill>
              <a:srgbClr val="AD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button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.setOnAction(event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try</a:t>
            </a:r>
            <a:r>
              <a:rPr lang="en-US" sz="1800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    Parent page1 = FXMLLoader.load(getClass().getResource(</a:t>
            </a:r>
            <a:r>
              <a:rPr lang="en-US" sz="1800">
                <a:solidFill>
                  <a:srgbClr val="FF6600"/>
                </a:solidFill>
                <a:latin typeface="Rockwell"/>
                <a:ea typeface="Rockwell"/>
                <a:cs typeface="Rockwell"/>
                <a:sym typeface="Rockwell"/>
              </a:rPr>
              <a:t>"/com/esprit/view/AjouterPersonne.fxml")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    Scene scene = </a:t>
            </a: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new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Scene(page1);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    Stage stage = (Stage) ((Node) event.getSource()).getScene().getWindow();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  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stage.setScene(scene);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    stage.show();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} </a:t>
            </a: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catch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(IOException ex)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    Logger.getLogger(AccueilController.</a:t>
            </a: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class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.getName()).log(Level.</a:t>
            </a: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SEVERE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null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1701800" y="2819043"/>
            <a:ext cx="7086600" cy="698857"/>
          </a:xfrm>
          <a:prstGeom prst="ellipse">
            <a:avLst/>
          </a:prstGeom>
          <a:noFill/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87" name="Google Shape;287;p31"/>
          <p:cNvCxnSpPr>
            <a:stCxn id="286" idx="4"/>
          </p:cNvCxnSpPr>
          <p:nvPr/>
        </p:nvCxnSpPr>
        <p:spPr>
          <a:xfrm>
            <a:off x="5245100" y="3517900"/>
            <a:ext cx="711300" cy="1866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8" name="Google Shape;288;p31"/>
          <p:cNvSpPr txBox="1"/>
          <p:nvPr/>
        </p:nvSpPr>
        <p:spPr>
          <a:xfrm>
            <a:off x="3569331" y="5435600"/>
            <a:ext cx="4991233" cy="369332"/>
          </a:xfrm>
          <a:prstGeom prst="rect">
            <a:avLst/>
          </a:prstGeom>
          <a:noFill/>
          <a:ln cap="flat" cmpd="sng" w="9525">
            <a:solidFill>
              <a:srgbClr val="AD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Récupération du stage courant (La fenêtre courante)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Rockwell"/>
              <a:buNone/>
            </a:pPr>
            <a:r>
              <a:rPr b="0" i="0" lang="en-US" sz="63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Insertion dans la BD </a:t>
            </a:r>
            <a:endParaRPr b="0" i="0" sz="63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6" name="Google Shape;296;p32"/>
          <p:cNvSpPr txBox="1"/>
          <p:nvPr>
            <p:ph idx="4294967295" type="sldNum"/>
          </p:nvPr>
        </p:nvSpPr>
        <p:spPr>
          <a:xfrm>
            <a:off x="8640763" y="6170613"/>
            <a:ext cx="5032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 d’écran 2016-01-16 à 16.27.36.png" id="301" name="Google Shape;30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2391" l="0" r="0" t="-22391"/>
          <a:stretch/>
        </p:blipFill>
        <p:spPr>
          <a:xfrm>
            <a:off x="1174088" y="-266700"/>
            <a:ext cx="6318912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>
            <p:ph idx="2" type="body"/>
          </p:nvPr>
        </p:nvSpPr>
        <p:spPr>
          <a:xfrm>
            <a:off x="1224888" y="3644899"/>
            <a:ext cx="6565900" cy="24211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8"/>
              <a:buFont typeface="Noto Sans Symbols"/>
              <a:buNone/>
            </a:pPr>
            <a:r>
              <a:rPr b="0" i="0" lang="en-US" sz="1704" u="none" cap="none" strike="noStrike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btn</a:t>
            </a:r>
            <a:r>
              <a:rPr b="0" i="0" lang="en-US" sz="170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.setOnAction(event -&gt;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278"/>
              <a:buFont typeface="Noto Sans Symbols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Personne p = </a:t>
            </a:r>
            <a:r>
              <a:rPr b="0" i="0" lang="en-US" sz="1704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new</a:t>
            </a:r>
            <a:r>
              <a:rPr b="0" i="0" lang="en-US" sz="170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Personne(</a:t>
            </a:r>
            <a:r>
              <a:rPr b="0" i="0" lang="en-US" sz="1704" u="none" cap="none" strike="noStrike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nom</a:t>
            </a:r>
            <a:r>
              <a:rPr b="0" i="0" lang="en-US" sz="170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.getText(), </a:t>
            </a:r>
            <a:r>
              <a:rPr b="0" i="0" lang="en-US" sz="1704" u="none" cap="none" strike="noStrike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prenom</a:t>
            </a:r>
            <a:r>
              <a:rPr b="0" i="0" lang="en-US" sz="170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.getText());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278"/>
              <a:buFont typeface="Noto Sans Symbols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PersonneDao pdao = PersonneDao.getInstance();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278"/>
              <a:buFont typeface="Noto Sans Symbols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pdao.insert(p);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278"/>
              <a:buFont typeface="Noto Sans Symbols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/>
          </a:p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-812800" y="50800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5295900" y="2565400"/>
            <a:ext cx="1689100" cy="609600"/>
          </a:xfrm>
          <a:prstGeom prst="ellipse">
            <a:avLst/>
          </a:prstGeom>
          <a:noFill/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06" name="Google Shape;306;p33"/>
          <p:cNvCxnSpPr/>
          <p:nvPr/>
        </p:nvCxnSpPr>
        <p:spPr>
          <a:xfrm flipH="1">
            <a:off x="1701800" y="2908300"/>
            <a:ext cx="3594100" cy="825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1460500" y="317500"/>
            <a:ext cx="657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Les alertes - Dialogs</a:t>
            </a:r>
            <a:endParaRPr b="0" i="0" sz="36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901700" y="1485900"/>
            <a:ext cx="29534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Information Dialog :</a:t>
            </a:r>
            <a:endParaRPr b="1" i="1" sz="2400" u="sng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apture d’écran 2016-01-16 à 17.05.40.png" id="314" name="Google Shape;3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0" y="2070100"/>
            <a:ext cx="5346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/>
          <p:nvPr/>
        </p:nvSpPr>
        <p:spPr>
          <a:xfrm>
            <a:off x="1016000" y="4165938"/>
            <a:ext cx="6718300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Alert alert = </a:t>
            </a:r>
            <a:r>
              <a:rPr lang="en-US" sz="20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new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Alert(AlertType.</a:t>
            </a:r>
            <a:r>
              <a:rPr lang="en-US" sz="20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INFORMATION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alert.setTitle(</a:t>
            </a:r>
            <a:r>
              <a:rPr lang="en-US" sz="2000">
                <a:solidFill>
                  <a:srgbClr val="FF6600"/>
                </a:solidFill>
                <a:latin typeface="Rockwell"/>
                <a:ea typeface="Rockwell"/>
                <a:cs typeface="Rockwell"/>
                <a:sym typeface="Rockwell"/>
              </a:rPr>
              <a:t>"Information Dialog"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alert.setHeaderText(</a:t>
            </a:r>
            <a:r>
              <a:rPr lang="en-US" sz="20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null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alert.setContentText(</a:t>
            </a:r>
            <a:r>
              <a:rPr lang="en-US" sz="2000">
                <a:solidFill>
                  <a:srgbClr val="FF6600"/>
                </a:solidFill>
                <a:latin typeface="Rockwell"/>
                <a:ea typeface="Rockwell"/>
                <a:cs typeface="Rockwell"/>
                <a:sym typeface="Rockwell"/>
              </a:rPr>
              <a:t>"Personne insérée avec succés!"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alert.show();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ctrTitle"/>
          </p:nvPr>
        </p:nvSpPr>
        <p:spPr>
          <a:xfrm>
            <a:off x="3781778" y="4624668"/>
            <a:ext cx="5057422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Rockwell"/>
              <a:buNone/>
            </a:pPr>
            <a:r>
              <a:rPr b="0" i="0" lang="en-US" sz="63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TableView</a:t>
            </a:r>
            <a:endParaRPr b="0" i="0" sz="63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2" name="Google Shape;322;p35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ObservalbleList</a:t>
            </a:r>
            <a:endParaRPr b="0" i="0" sz="1400" u="none" cap="none" strike="noStrike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3" name="Google Shape;323;p35"/>
          <p:cNvSpPr txBox="1"/>
          <p:nvPr>
            <p:ph idx="4294967295" type="sldNum"/>
          </p:nvPr>
        </p:nvSpPr>
        <p:spPr>
          <a:xfrm>
            <a:off x="8640763" y="6170613"/>
            <a:ext cx="5032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1161936" y="300926"/>
            <a:ext cx="6781800" cy="1143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Les Collections javaFX ObsevableList</a:t>
            </a:r>
            <a:endParaRPr b="0" i="0" sz="36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31" name="Google Shape;331;p36"/>
          <p:cNvGrpSpPr/>
          <p:nvPr/>
        </p:nvGrpSpPr>
        <p:grpSpPr>
          <a:xfrm>
            <a:off x="557264" y="1449764"/>
            <a:ext cx="5907308" cy="2915967"/>
            <a:chOff x="-350639" y="8"/>
            <a:chExt cx="5907308" cy="2915967"/>
          </a:xfrm>
        </p:grpSpPr>
        <p:sp>
          <p:nvSpPr>
            <p:cNvPr id="332" name="Google Shape;332;p36"/>
            <p:cNvSpPr/>
            <p:nvPr/>
          </p:nvSpPr>
          <p:spPr>
            <a:xfrm>
              <a:off x="928134" y="797822"/>
              <a:ext cx="255631" cy="8675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79565"/>
                  </a:lnTo>
                  <a:lnTo>
                    <a:pt x="120000" y="79565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F285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3" name="Google Shape;333;p36"/>
            <p:cNvSpPr/>
            <p:nvPr/>
          </p:nvSpPr>
          <p:spPr>
            <a:xfrm>
              <a:off x="-350639" y="8"/>
              <a:ext cx="2557547" cy="79781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0" y="333115"/>
              <a:ext cx="2557547" cy="79781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 txBox="1"/>
            <p:nvPr/>
          </p:nvSpPr>
          <p:spPr>
            <a:xfrm>
              <a:off x="23367" y="356482"/>
              <a:ext cx="2510813" cy="751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30000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[i]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Observable</a:t>
              </a:r>
              <a:endParaRPr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-173270" y="1665422"/>
              <a:ext cx="2714072" cy="91744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177368" y="1998529"/>
              <a:ext cx="2714072" cy="9174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 txBox="1"/>
            <p:nvPr/>
          </p:nvSpPr>
          <p:spPr>
            <a:xfrm>
              <a:off x="204239" y="2025400"/>
              <a:ext cx="2660330" cy="863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30000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[i]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ObservableList&lt;E&gt;</a:t>
              </a:r>
              <a:endParaRPr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2803778" y="21811"/>
              <a:ext cx="2402252" cy="82272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3154417" y="354918"/>
              <a:ext cx="2402252" cy="82272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 txBox="1"/>
            <p:nvPr/>
          </p:nvSpPr>
          <p:spPr>
            <a:xfrm>
              <a:off x="3178514" y="379015"/>
              <a:ext cx="2354058" cy="77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30000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[c]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FXCollections</a:t>
              </a:r>
              <a:endParaRPr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342" name="Google Shape;342;p36"/>
          <p:cNvSpPr txBox="1"/>
          <p:nvPr/>
        </p:nvSpPr>
        <p:spPr>
          <a:xfrm>
            <a:off x="4409959" y="3262603"/>
            <a:ext cx="2747849" cy="92333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D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Classe utilitaire 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observableArrayList()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observableHashMap()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43" name="Google Shape;343;p36"/>
          <p:cNvCxnSpPr/>
          <p:nvPr/>
        </p:nvCxnSpPr>
        <p:spPr>
          <a:xfrm>
            <a:off x="5294020" y="2627395"/>
            <a:ext cx="0" cy="61015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4" name="Google Shape;344;p36"/>
          <p:cNvSpPr txBox="1"/>
          <p:nvPr/>
        </p:nvSpPr>
        <p:spPr>
          <a:xfrm>
            <a:off x="734633" y="5513756"/>
            <a:ext cx="811831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i="1" lang="en-US" sz="2400" u="sng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ObservalbleList</a:t>
            </a:r>
            <a:r>
              <a:rPr lang="en-US" sz="2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 : Une liste qui permet aux listeners de détécter les changements en temp réel</a:t>
            </a:r>
            <a:endParaRPr sz="2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 d’écran 2016-01-19 à 16.35.11.png" id="349" name="Google Shape;3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844" y="767644"/>
            <a:ext cx="7536003" cy="5535495"/>
          </a:xfrm>
          <a:prstGeom prst="rect">
            <a:avLst/>
          </a:prstGeom>
          <a:noFill/>
          <a:ln cap="sq" cmpd="sng" w="38100">
            <a:solidFill>
              <a:srgbClr val="AD010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50" name="Google Shape;350;p3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>
            <a:off x="965200" y="661938"/>
            <a:ext cx="77089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@FXML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</a:t>
            </a: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private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TableView&lt;Personne&gt; </a:t>
            </a: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personsTable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@FXML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</a:t>
            </a: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private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TableColumn&lt;Personne, String&gt; </a:t>
            </a: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NomColonne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@FXML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</a:t>
            </a: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private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TableColumn&lt;Personne, String&gt; </a:t>
            </a: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PrenomColonne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personsTable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.setItems(</a:t>
            </a: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listdata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.getPersons());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// Remplir les colonnes : </a:t>
            </a:r>
            <a:endParaRPr sz="18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 NomColonne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.setCellValueFactory(cell -&gt; cell.getValue().getNomProperty());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PrenomColonne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.setCellValueFactory(cell -&gt; cell.getValue().getNomProperty());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3022600" y="2552700"/>
            <a:ext cx="2171700" cy="520700"/>
          </a:xfrm>
          <a:prstGeom prst="ellipse">
            <a:avLst/>
          </a:prstGeom>
          <a:noFill/>
          <a:ln cap="flat" cmpd="sng" w="1905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57" name="Google Shape;357;p38"/>
          <p:cNvCxnSpPr>
            <a:stCxn id="356" idx="6"/>
          </p:cNvCxnSpPr>
          <p:nvPr/>
        </p:nvCxnSpPr>
        <p:spPr>
          <a:xfrm flipH="1" rot="10800000">
            <a:off x="5194300" y="2793850"/>
            <a:ext cx="736500" cy="19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8" name="Google Shape;358;p38"/>
          <p:cNvSpPr txBox="1"/>
          <p:nvPr/>
        </p:nvSpPr>
        <p:spPr>
          <a:xfrm>
            <a:off x="5930900" y="2628384"/>
            <a:ext cx="2743200" cy="369332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ObservableList&lt;Personne&gt;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9" name="Google Shape;359;p3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1521648" y="5132906"/>
            <a:ext cx="277511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TableView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CSS javaFX</a:t>
            </a:r>
            <a:endParaRPr b="0" i="0" sz="28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7" name="Google Shape;367;p39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71"/>
              <a:buFont typeface="Noto Sans Symbols"/>
              <a:buNone/>
            </a:pPr>
            <a:r>
              <a:rPr b="0" i="0" lang="en-US" sz="1295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Moderna.css</a:t>
            </a:r>
            <a:endParaRPr b="0" i="0" sz="1295" u="none" cap="none" strike="noStrike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1"/>
              <a:buFont typeface="Noto Sans Symbols"/>
              <a:buNone/>
            </a:pPr>
            <a:r>
              <a:rPr b="0" i="0" lang="en-US" sz="1295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/jdk1.8.x/jre/lib/ext/jfxrt.jar</a:t>
            </a:r>
            <a:endParaRPr b="0" i="0" sz="1295" u="none" cap="none" strike="noStrike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1"/>
              <a:buFont typeface="Noto Sans Symbols"/>
              <a:buNone/>
            </a:pPr>
            <a:r>
              <a:rPr b="0" i="0" lang="en-US" sz="1295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com/sun/javafx/scene/control/skin/modena/</a:t>
            </a:r>
            <a:endParaRPr b="0" i="0" sz="1295" u="none" cap="none" strike="noStrike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1"/>
              <a:buFont typeface="Noto Sans Symbols"/>
              <a:buNone/>
            </a:pPr>
            <a:r>
              <a:t/>
            </a:r>
            <a:endParaRPr b="0" i="0" sz="1295" u="none" cap="none" strike="noStrike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8" name="Google Shape;368;p39"/>
          <p:cNvSpPr txBox="1"/>
          <p:nvPr>
            <p:ph idx="4294967295" type="sldNum"/>
          </p:nvPr>
        </p:nvSpPr>
        <p:spPr>
          <a:xfrm>
            <a:off x="8640763" y="6170613"/>
            <a:ext cx="5032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apture d’écran 2016-01-01 à 16.34.07.png" id="374" name="Google Shape;3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" y="609600"/>
            <a:ext cx="2590800" cy="2305996"/>
          </a:xfrm>
          <a:prstGeom prst="rect">
            <a:avLst/>
          </a:prstGeom>
          <a:noFill/>
          <a:ln cap="sq" cmpd="sng" w="38100">
            <a:solidFill>
              <a:srgbClr val="AD010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75" name="Google Shape;375;p40"/>
          <p:cNvSpPr/>
          <p:nvPr/>
        </p:nvSpPr>
        <p:spPr>
          <a:xfrm>
            <a:off x="2844800" y="1993900"/>
            <a:ext cx="431800" cy="469900"/>
          </a:xfrm>
          <a:prstGeom prst="ellipse">
            <a:avLst/>
          </a:prstGeom>
          <a:noFill/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4254500" y="1816100"/>
            <a:ext cx="3225800" cy="40011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Ajouter un fichier </a:t>
            </a:r>
            <a:r>
              <a:rPr b="1" lang="en-US" sz="20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.css</a:t>
            </a:r>
            <a:endParaRPr b="1" sz="2000" u="sng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77" name="Google Shape;377;p40"/>
          <p:cNvCxnSpPr>
            <a:endCxn id="376" idx="1"/>
          </p:cNvCxnSpPr>
          <p:nvPr/>
        </p:nvCxnSpPr>
        <p:spPr>
          <a:xfrm flipH="1" rot="10800000">
            <a:off x="3162200" y="2016155"/>
            <a:ext cx="1092300" cy="200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8" name="Google Shape;378;p40"/>
          <p:cNvSpPr txBox="1"/>
          <p:nvPr/>
        </p:nvSpPr>
        <p:spPr>
          <a:xfrm>
            <a:off x="1143000" y="3911600"/>
            <a:ext cx="6477000" cy="156966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Deux exemples de fichier </a:t>
            </a:r>
            <a:r>
              <a:rPr b="1" lang="en-US" sz="2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.css</a:t>
            </a:r>
            <a:r>
              <a:rPr lang="en-US" sz="1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JMetroDarkTheme.css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JMetroLightTheme.css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790598" y="368167"/>
            <a:ext cx="5212080" cy="1089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MVC : Model View Controller</a:t>
            </a:r>
            <a:endParaRPr b="0" i="0" sz="36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mvc.png" id="220" name="Google Shape;22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4571" r="14570" t="0"/>
          <a:stretch/>
        </p:blipFill>
        <p:spPr>
          <a:xfrm>
            <a:off x="211651" y="1806223"/>
            <a:ext cx="4034604" cy="345718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>
            <p:ph idx="2" type="body"/>
          </p:nvPr>
        </p:nvSpPr>
        <p:spPr>
          <a:xfrm>
            <a:off x="5122333" y="1588910"/>
            <a:ext cx="358422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: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 structure logique des données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 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 interfaces utilisateurs contenant des éléments graphiques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Controller 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Assurer la communication entre les Vues et les Modèles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23"/>
          <p:cNvSpPr txBox="1"/>
          <p:nvPr>
            <p:ph idx="4294967295" type="sldNum"/>
          </p:nvPr>
        </p:nvSpPr>
        <p:spPr>
          <a:xfrm>
            <a:off x="8640763" y="6170613"/>
            <a:ext cx="5032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Rockwel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Graphes</a:t>
            </a:r>
            <a:endParaRPr b="0" i="0" sz="6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4" name="Google Shape;384;p41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PieChart</a:t>
            </a:r>
            <a:endParaRPr b="0" i="0" sz="2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5" name="Google Shape;385;p41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apture d’écran 2016-01-19 à 19.45.57.png" id="391" name="Google Shape;3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518668"/>
            <a:ext cx="7378700" cy="5168900"/>
          </a:xfrm>
          <a:prstGeom prst="rect">
            <a:avLst/>
          </a:prstGeom>
          <a:noFill/>
          <a:ln cap="sq" cmpd="sng" w="38100">
            <a:solidFill>
              <a:srgbClr val="AD010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962527" y="379771"/>
            <a:ext cx="71521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L’API JavaFX</a:t>
            </a:r>
            <a:endParaRPr sz="4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715212" y="1737152"/>
            <a:ext cx="5701630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Le SDK est integré dans le JDK standard de </a:t>
            </a: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JSE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partir de Mars 2014, c’est l’outil officiel de création d’interfaces graphiques (GUI)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Création de médias : audio et vidéos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Création des animations 2D/3D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4663292" y="4916311"/>
            <a:ext cx="4196545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Stage :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Conteneur principal, habituellement une fenêtre.</a:t>
            </a:r>
            <a:br>
              <a:rPr b="0" i="0" lang="en-US" sz="24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0" i="0" lang="en-US" sz="24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24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Scene :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Conteneur des UI elements, associé à un Stage.</a:t>
            </a:r>
            <a:br>
              <a:rPr b="0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pture d’écran 2015-12-28 à 20.22.03.png" id="235" name="Google Shape;235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303" r="27303" t="0"/>
          <a:stretch/>
        </p:blipFill>
        <p:spPr>
          <a:xfrm>
            <a:off x="-977375" y="126025"/>
            <a:ext cx="4903500" cy="6345300"/>
          </a:xfrm>
          <a:prstGeom prst="rect">
            <a:avLst/>
          </a:prstGeom>
          <a:noFill/>
          <a:ln cap="flat" cmpd="sng" w="9525">
            <a:solidFill>
              <a:srgbClr val="AD010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3790598" y="368167"/>
            <a:ext cx="5212080" cy="1089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Rockwell"/>
              <a:buNone/>
            </a:pPr>
            <a:r>
              <a:rPr b="0" lang="en-US" sz="39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Stage VS Scene</a:t>
            </a:r>
            <a:endParaRPr b="0" sz="39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742278" y="222638"/>
            <a:ext cx="64550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GUI Java FX</a:t>
            </a:r>
            <a:endParaRPr b="0" i="0" sz="44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742278" y="2786422"/>
            <a:ext cx="3657600" cy="4071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&lt;Button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id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=</a:t>
            </a:r>
            <a:r>
              <a:rPr b="0" i="0" lang="en-US" sz="1800" u="none" cap="none" strike="noStrike">
                <a:solidFill>
                  <a:srgbClr val="FF6600"/>
                </a:solidFill>
                <a:latin typeface="Rockwell"/>
                <a:ea typeface="Rockwell"/>
                <a:cs typeface="Rockwell"/>
                <a:sym typeface="Rockwell"/>
              </a:rPr>
              <a:t>"valider"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fx:id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=</a:t>
            </a:r>
            <a:r>
              <a:rPr b="0" i="0" lang="en-US" sz="1800" u="none" cap="none" strike="noStrike">
                <a:solidFill>
                  <a:srgbClr val="FF6600"/>
                </a:solidFill>
                <a:latin typeface="Rockwell"/>
                <a:ea typeface="Rockwell"/>
                <a:cs typeface="Rockwell"/>
                <a:sym typeface="Rockwell"/>
              </a:rPr>
              <a:t>"btn”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layoutX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=</a:t>
            </a:r>
            <a:r>
              <a:rPr b="0" i="0" lang="en-US" sz="1800" u="none" cap="none" strike="noStrike">
                <a:solidFill>
                  <a:srgbClr val="FF6600"/>
                </a:solidFill>
                <a:latin typeface="Rockwell"/>
                <a:ea typeface="Rockwell"/>
                <a:cs typeface="Rockwell"/>
                <a:sym typeface="Rockwell"/>
              </a:rPr>
              <a:t>"405”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layoutY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=</a:t>
            </a:r>
            <a:r>
              <a:rPr b="0" i="0" lang="en-US" sz="1800" u="none" cap="none" strike="noStrike">
                <a:solidFill>
                  <a:srgbClr val="FF6600"/>
                </a:solidFill>
                <a:latin typeface="Rockwell"/>
                <a:ea typeface="Rockwell"/>
                <a:cs typeface="Rockwell"/>
                <a:sym typeface="Rockwell"/>
              </a:rPr>
              <a:t>"274”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text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=</a:t>
            </a:r>
            <a:r>
              <a:rPr b="0" i="0" lang="en-US" sz="1800" u="none" cap="none" strike="noStrike">
                <a:solidFill>
                  <a:srgbClr val="FF6600"/>
                </a:solidFill>
                <a:latin typeface="Rockwell"/>
                <a:ea typeface="Rockwell"/>
                <a:cs typeface="Rockwell"/>
                <a:sym typeface="Rockwell"/>
              </a:rPr>
              <a:t>"Valider”</a:t>
            </a:r>
            <a:r>
              <a:rPr b="0" i="0" lang="en-US" sz="18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&gt;</a:t>
            </a:r>
            <a:endParaRPr b="0" i="0" sz="1800" u="none" cap="none" strike="noStrike"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&lt;font&gt;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&lt;Font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size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=</a:t>
            </a:r>
            <a:r>
              <a:rPr b="0" i="0" lang="en-US" sz="1800" u="none" cap="none" strike="noStrike">
                <a:solidFill>
                  <a:srgbClr val="FF6600"/>
                </a:solidFill>
                <a:latin typeface="Rockwell"/>
                <a:ea typeface="Rockwell"/>
                <a:cs typeface="Rockwell"/>
                <a:sym typeface="Rockwell"/>
              </a:rPr>
              <a:t>"14.0"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/&gt;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&lt;/font&gt;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 &lt;/Button&gt;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1" i="1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Dans un fichier “.fxml”</a:t>
            </a:r>
            <a:endParaRPr b="1" i="1" sz="1800" u="none" cap="none" strike="noStrike">
              <a:solidFill>
                <a:srgbClr val="59595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p26"/>
          <p:cNvSpPr txBox="1"/>
          <p:nvPr>
            <p:ph idx="2" type="body"/>
          </p:nvPr>
        </p:nvSpPr>
        <p:spPr>
          <a:xfrm>
            <a:off x="4648200" y="2542819"/>
            <a:ext cx="3657600" cy="39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Button btn =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new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 Button();</a:t>
            </a:r>
            <a:endParaRPr b="0" i="0" sz="1800" u="none" cap="none" strike="noStrike">
              <a:solidFill>
                <a:srgbClr val="595959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btn.setText(</a:t>
            </a:r>
            <a:r>
              <a:rPr b="0" i="0" lang="en-US" sz="1800" u="none" cap="none" strike="noStrike">
                <a:solidFill>
                  <a:srgbClr val="FF6600"/>
                </a:solidFill>
                <a:latin typeface="Rockwell"/>
                <a:ea typeface="Rockwell"/>
                <a:cs typeface="Rockwell"/>
                <a:sym typeface="Rockwell"/>
              </a:rPr>
              <a:t>"Say 'Hello World"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1" i="1" sz="1600" u="none" cap="none" strike="noStrike">
              <a:solidFill>
                <a:srgbClr val="595959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1" i="1" lang="en-US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Dans un fichier “.java”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26"/>
          <p:cNvSpPr txBox="1"/>
          <p:nvPr>
            <p:ph idx="3" type="body"/>
          </p:nvPr>
        </p:nvSpPr>
        <p:spPr>
          <a:xfrm>
            <a:off x="497541" y="1763222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XML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26"/>
          <p:cNvSpPr txBox="1"/>
          <p:nvPr>
            <p:ph idx="4" type="body"/>
          </p:nvPr>
        </p:nvSpPr>
        <p:spPr>
          <a:xfrm>
            <a:off x="4399878" y="1763222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Avec Java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Hello World</a:t>
            </a:r>
            <a:endParaRPr b="0" i="0" sz="28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4" name="Google Shape;254;p27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93"/>
              <a:buFont typeface="Noto Sans Symbols"/>
              <a:buNone/>
            </a:pPr>
            <a:r>
              <a:rPr b="0" i="0" lang="en-US" sz="119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Téléchargez SceneBuilder de :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660066"/>
                </a:solidFill>
                <a:latin typeface="Rockwell"/>
                <a:ea typeface="Rockwell"/>
                <a:cs typeface="Rockwell"/>
                <a:sym typeface="Rockwell"/>
              </a:rPr>
              <a:t>http://gluonhq.com/open-source/scene-builder/</a:t>
            </a:r>
            <a:endParaRPr/>
          </a:p>
        </p:txBody>
      </p:sp>
      <p:sp>
        <p:nvSpPr>
          <p:cNvPr id="255" name="Google Shape;255;p27"/>
          <p:cNvSpPr txBox="1"/>
          <p:nvPr>
            <p:ph idx="4294967295" type="sldNum"/>
          </p:nvPr>
        </p:nvSpPr>
        <p:spPr>
          <a:xfrm>
            <a:off x="8640763" y="6170613"/>
            <a:ext cx="5032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Rockwell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Scene Builder</a:t>
            </a:r>
            <a:endParaRPr b="0" i="0" sz="48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apture d’écran 2016-01-05 à 21.59.04.png" id="263" name="Google Shape;2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887" y="1600200"/>
            <a:ext cx="7581900" cy="4896900"/>
          </a:xfrm>
          <a:prstGeom prst="rect">
            <a:avLst/>
          </a:prstGeom>
          <a:noFill/>
          <a:ln cap="sq" cmpd="sng" w="38100">
            <a:solidFill>
              <a:srgbClr val="AD010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 d’écran 2016-01-05 à 22.09.44.png" id="269" name="Google Shape;2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6196" y="958849"/>
            <a:ext cx="4199604" cy="2451100"/>
          </a:xfrm>
          <a:prstGeom prst="rect">
            <a:avLst/>
          </a:prstGeom>
          <a:noFill/>
          <a:ln cap="flat" cmpd="sng" w="9525">
            <a:solidFill>
              <a:srgbClr val="AD010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p29"/>
          <p:cNvSpPr txBox="1"/>
          <p:nvPr/>
        </p:nvSpPr>
        <p:spPr>
          <a:xfrm>
            <a:off x="4946003" y="2233149"/>
            <a:ext cx="1333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Vous avez cliquer</a:t>
            </a:r>
            <a:endParaRPr sz="11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65339" y="3963427"/>
            <a:ext cx="6870700" cy="25853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Dans le contrôleur (une classe .java)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public</a:t>
            </a: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class </a:t>
            </a: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MyController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implements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Initializable</a:t>
            </a: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......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public void </a:t>
            </a:r>
            <a:r>
              <a:rPr b="1"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initialize</a:t>
            </a: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(URL url, ResourceBundle rb)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button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.setOnAction(e-&gt;{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1800">
                <a:solidFill>
                  <a:srgbClr val="008000"/>
                </a:solidFill>
                <a:latin typeface="Rockwell"/>
                <a:ea typeface="Rockwell"/>
                <a:cs typeface="Rockwell"/>
                <a:sym typeface="Rockwell"/>
              </a:rPr>
              <a:t>textField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.setText(</a:t>
            </a:r>
            <a:r>
              <a:rPr lang="en-US" sz="1800">
                <a:solidFill>
                  <a:srgbClr val="FF6600"/>
                </a:solidFill>
                <a:latin typeface="Rockwell"/>
                <a:ea typeface="Rockwell"/>
                <a:cs typeface="Rockwell"/>
                <a:sym typeface="Rockwell"/>
              </a:rPr>
              <a:t>“Vous avez cliquer"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);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}}</a:t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1039493" y="545068"/>
            <a:ext cx="23792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Dans le fichier .fxml :</a:t>
            </a:r>
            <a:endParaRPr b="1" sz="1800" u="sng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ctrTitle"/>
          </p:nvPr>
        </p:nvSpPr>
        <p:spPr>
          <a:xfrm>
            <a:off x="4219222" y="4624668"/>
            <a:ext cx="4619978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Rockwell"/>
              <a:buNone/>
            </a:pPr>
            <a:r>
              <a:rPr b="0" i="0" lang="en-US" sz="63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Navigation</a:t>
            </a:r>
            <a:endParaRPr b="0" i="0" sz="63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0" name="Google Shape;280;p30"/>
          <p:cNvSpPr txBox="1"/>
          <p:nvPr>
            <p:ph idx="4294967295" type="sldNum"/>
          </p:nvPr>
        </p:nvSpPr>
        <p:spPr>
          <a:xfrm>
            <a:off x="8640763" y="6170613"/>
            <a:ext cx="5032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vantage">
  <a:themeElements>
    <a:clrScheme name="A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