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79" r:id="rId4"/>
    <p:sldId id="293" r:id="rId6"/>
    <p:sldId id="285" r:id="rId7"/>
    <p:sldId id="258" r:id="rId8"/>
    <p:sldId id="259" r:id="rId9"/>
    <p:sldId id="299" r:id="rId10"/>
    <p:sldId id="261" r:id="rId11"/>
    <p:sldId id="300" r:id="rId12"/>
    <p:sldId id="265" r:id="rId13"/>
    <p:sldId id="263" r:id="rId14"/>
    <p:sldId id="266" r:id="rId15"/>
    <p:sldId id="301" r:id="rId16"/>
    <p:sldId id="262" r:id="rId17"/>
    <p:sldId id="303" r:id="rId18"/>
    <p:sldId id="295" r:id="rId19"/>
    <p:sldId id="297" r:id="rId20"/>
    <p:sldId id="286" r:id="rId21"/>
    <p:sldId id="287" r:id="rId22"/>
    <p:sldId id="290" r:id="rId23"/>
    <p:sldId id="302" r:id="rId24"/>
    <p:sldId id="298" r:id="rId25"/>
    <p:sldId id="292" r:id="rId26"/>
    <p:sldId id="268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lvl="0" indent="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1pPr>
    <a:lvl2pPr marL="608330" lvl="1" indent="-1511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2pPr>
    <a:lvl3pPr marL="1217930" lvl="2" indent="-3035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3pPr>
    <a:lvl4pPr marL="1827530" lvl="3" indent="-4559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4pPr>
    <a:lvl5pPr marL="2437130" lvl="4" indent="-6083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5pPr>
    <a:lvl6pPr marL="2286000" lvl="5" indent="-6083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6pPr>
    <a:lvl7pPr marL="2743200" lvl="6" indent="-6083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7pPr>
    <a:lvl8pPr marL="3200400" lvl="7" indent="-6083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8pPr>
    <a:lvl9pPr marL="3657600" lvl="8" indent="-608330" algn="l" defTabSz="121793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F6F"/>
    <a:srgbClr val="97A2AB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0"/>
    <p:restoredTop sz="91244"/>
  </p:normalViewPr>
  <p:slideViewPr>
    <p:cSldViewPr snapToGrid="0" showGuides="1">
      <p:cViewPr varScale="1">
        <p:scale>
          <a:sx n="73" d="100"/>
          <a:sy n="73" d="100"/>
        </p:scale>
        <p:origin x="9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39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66ECD8-2EB6-449D-ADDF-C9280637077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anose="05020102010507070707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indent="0" defTabSz="1217295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b="0" i="0" kern="1200" cap="none" spc="0" normalizeH="0" baseline="0" noProof="0"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1217295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b="0" i="0" kern="1200" cap="none" spc="0" normalizeH="0" baseline="0" noProof="0" smtClean="0"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b="0" i="0" kern="1200" cap="none" spc="0" normalizeH="0" baseline="0" noProof="0"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1218565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DF9FF90-2905-499A-A813-197C8C2EB7C5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1218565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40BB450A-0DB6-4ACB-A7F1-029D2F17D27E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1217295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1217295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b="0" i="0" kern="1200" cap="none" spc="0" normalizeH="0" baseline="0" noProof="0" smtClean="0"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b="0" i="0" kern="1200" cap="none" spc="0" normalizeH="0" baseline="0" noProof="0"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anose="02010509060101010101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image" Target="../media/image31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2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microsoft.com/office/2007/relationships/hdphoto" Target="../media/image34.wdp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defTabSz="685800" eaLnBrk="1" hangingPunct="1"/>
            <a:r>
              <a:rPr lang="zh-CN" altLang="en-US" kern="1200" dirty="0">
                <a:latin typeface="+mj-ea"/>
                <a:ea typeface="+mj-ea"/>
                <a:cs typeface="+mj-cs"/>
              </a:rPr>
              <a:t>金融风控反欺诈模型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0" y="3944620"/>
            <a:ext cx="54279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Arial Black" panose="020B0A04020102020204" charset="0"/>
                <a:ea typeface="Microsoft YaHei UI" panose="020B0503020204020204" charset="-122"/>
              </a:rPr>
              <a:t>financial risk control anti-fraud model</a:t>
            </a:r>
            <a:endParaRPr lang="en-US" altLang="zh-CN" sz="2000" dirty="0">
              <a:solidFill>
                <a:srgbClr val="FFFF00"/>
              </a:solidFill>
              <a:latin typeface="Arial Black" panose="020B0A04020102020204" charset="0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73030" y="5968365"/>
            <a:ext cx="1661795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汇报人：彭凡琳</a:t>
            </a:r>
            <a:endParaRPr lang="zh-CN" altLang="en-US" sz="16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5362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363" name="Text Box 3" descr="文本框 6"/>
          <p:cNvSpPr txBox="1"/>
          <p:nvPr/>
        </p:nvSpPr>
        <p:spPr bwMode="auto">
          <a:xfrm>
            <a:off x="1117303" y="195510"/>
            <a:ext cx="2046288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特征关联性</a:t>
            </a:r>
            <a:endParaRPr lang="en-US" altLang="en-US" sz="200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pic>
        <p:nvPicPr>
          <p:cNvPr id="15364" name="Picture 4" descr="pasted-image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34" y="837407"/>
            <a:ext cx="6022120" cy="58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Rectangle 5"/>
          <p:cNvSpPr/>
          <p:nvPr/>
        </p:nvSpPr>
        <p:spPr bwMode="auto">
          <a:xfrm>
            <a:off x="5659438" y="1913732"/>
            <a:ext cx="619125" cy="552450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5366" name="Rectangle 6"/>
          <p:cNvSpPr/>
          <p:nvPr/>
        </p:nvSpPr>
        <p:spPr bwMode="auto">
          <a:xfrm>
            <a:off x="6375400" y="2593182"/>
            <a:ext cx="619125" cy="551656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5367" name="Rectangle 7"/>
          <p:cNvSpPr/>
          <p:nvPr/>
        </p:nvSpPr>
        <p:spPr bwMode="auto">
          <a:xfrm>
            <a:off x="7328694" y="3560763"/>
            <a:ext cx="1130300" cy="1110457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5368" name="Text Box 8"/>
          <p:cNvSpPr txBox="1"/>
          <p:nvPr/>
        </p:nvSpPr>
        <p:spPr bwMode="auto">
          <a:xfrm>
            <a:off x="1073944" y="1598901"/>
            <a:ext cx="1590179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 dirty="0" err="1"/>
              <a:t>信用卡特征正重叠性高</a:t>
            </a:r>
            <a:endParaRPr lang="en-US" altLang="en-US" sz="1200" dirty="0"/>
          </a:p>
        </p:txBody>
      </p:sp>
      <p:sp>
        <p:nvSpPr>
          <p:cNvPr id="15369" name="Text Box 9"/>
          <p:cNvSpPr txBox="1"/>
          <p:nvPr/>
        </p:nvSpPr>
        <p:spPr bwMode="auto">
          <a:xfrm>
            <a:off x="1073944" y="2481551"/>
            <a:ext cx="1590179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运营商特征正重叠性高</a:t>
            </a:r>
            <a:endParaRPr lang="en-US" altLang="en-US" sz="1200"/>
          </a:p>
        </p:txBody>
      </p:sp>
      <p:sp>
        <p:nvSpPr>
          <p:cNvPr id="15370" name="Text Box 10"/>
          <p:cNvSpPr txBox="1"/>
          <p:nvPr/>
        </p:nvSpPr>
        <p:spPr bwMode="auto">
          <a:xfrm>
            <a:off x="1012575" y="3364201"/>
            <a:ext cx="2513509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 dirty="0" err="1"/>
              <a:t>运营商月记录特征负重叠性高</a:t>
            </a:r>
            <a:r>
              <a:rPr lang="en-US" altLang="en-US" sz="1200" dirty="0"/>
              <a:t>？？？</a:t>
            </a:r>
            <a:endParaRPr lang="en-US" altLang="en-US" sz="1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3314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315" name="Text Box 3" descr="文本框 6"/>
          <p:cNvSpPr txBox="1"/>
          <p:nvPr/>
        </p:nvSpPr>
        <p:spPr bwMode="auto">
          <a:xfrm>
            <a:off x="1163637" y="235838"/>
            <a:ext cx="738981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单个特征分析（baseline:0.044657338594495145）</a:t>
            </a:r>
            <a:endParaRPr lang="en-US" alt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13316" name="Text Box 4"/>
          <p:cNvSpPr txBox="1"/>
          <p:nvPr/>
        </p:nvSpPr>
        <p:spPr bwMode="auto">
          <a:xfrm>
            <a:off x="3194047" y="1263938"/>
            <a:ext cx="666849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 dirty="0" err="1"/>
              <a:t>高危省份</a:t>
            </a:r>
            <a:endParaRPr lang="en-US" altLang="en-US" sz="1200" dirty="0"/>
          </a:p>
        </p:txBody>
      </p:sp>
      <p:pic>
        <p:nvPicPr>
          <p:cNvPr id="13317" name="Picture 5" descr="pasted-image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1" y="1570831"/>
            <a:ext cx="2700338" cy="23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8" name="Picture 6" descr="pasted-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1525587"/>
            <a:ext cx="40767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Text Box 7"/>
          <p:cNvSpPr txBox="1"/>
          <p:nvPr/>
        </p:nvSpPr>
        <p:spPr bwMode="auto">
          <a:xfrm>
            <a:off x="7960519" y="1263938"/>
            <a:ext cx="1654299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高危学历：B0301,B0303</a:t>
            </a:r>
            <a:endParaRPr lang="en-US" altLang="en-US" sz="1200"/>
          </a:p>
        </p:txBody>
      </p:sp>
      <p:pic>
        <p:nvPicPr>
          <p:cNvPr id="13320" name="Picture 8" descr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330700"/>
            <a:ext cx="40767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1" name="Text Box 9"/>
          <p:cNvSpPr txBox="1"/>
          <p:nvPr/>
        </p:nvSpPr>
        <p:spPr bwMode="auto">
          <a:xfrm>
            <a:off x="8537575" y="4149219"/>
            <a:ext cx="820738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无高危婚姻</a:t>
            </a:r>
            <a:endParaRPr lang="en-US" altLang="en-US" sz="1200"/>
          </a:p>
        </p:txBody>
      </p:sp>
      <p:pic>
        <p:nvPicPr>
          <p:cNvPr id="13322" name="Picture 10" descr="pasted-imag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30700"/>
            <a:ext cx="40767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Text Box 11"/>
          <p:cNvSpPr txBox="1"/>
          <p:nvPr/>
        </p:nvSpPr>
        <p:spPr bwMode="auto">
          <a:xfrm>
            <a:off x="3190875" y="4049207"/>
            <a:ext cx="974626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无高危运营商</a:t>
            </a:r>
            <a:endParaRPr lang="en-US" altLang="en-US" sz="12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6386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387" name="Text Box 3" descr="文本框 6"/>
          <p:cNvSpPr txBox="1"/>
          <p:nvPr/>
        </p:nvSpPr>
        <p:spPr bwMode="auto">
          <a:xfrm>
            <a:off x="996174" y="202902"/>
            <a:ext cx="223361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等频分箱</a:t>
            </a:r>
            <a:endParaRPr lang="en-US" altLang="en-US" sz="200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pic>
        <p:nvPicPr>
          <p:cNvPr id="16388" name="Picture 4" descr="pasted-image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05" y="1369159"/>
            <a:ext cx="6306344" cy="497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8434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435" name="Text Box 3" descr="文本框 6"/>
          <p:cNvSpPr txBox="1"/>
          <p:nvPr/>
        </p:nvSpPr>
        <p:spPr bwMode="auto">
          <a:xfrm>
            <a:off x="1438301" y="210151"/>
            <a:ext cx="223361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lang="en-US" altLang="en-US" sz="2000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随机森林</a:t>
            </a:r>
            <a:endParaRPr lang="en-US" alt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pic>
        <p:nvPicPr>
          <p:cNvPr id="18436" name="Picture 4" descr="pasted-image.tif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12" y="1758039"/>
            <a:ext cx="768905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2541905" y="24574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Anti-black industry chain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燕尾形 4"/>
          <p:cNvSpPr/>
          <p:nvPr>
            <p:custDataLst>
              <p:tags r:id="rId3"/>
            </p:custDataLst>
          </p:nvPr>
        </p:nvSpPr>
        <p:spPr>
          <a:xfrm>
            <a:off x="1737043" y="423545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1216660"/>
            <a:ext cx="6515100" cy="3933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005" y="2799080"/>
            <a:ext cx="5067300" cy="3933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91130" y="5372735"/>
            <a:ext cx="253428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Pic5.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不同时间段通话记录比较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02930" y="2428240"/>
            <a:ext cx="271208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Pic6.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信用卡数与逾期之间的关系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23" y="893108"/>
            <a:ext cx="3920657" cy="583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5172075"/>
            <a:ext cx="4800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835" y="645459"/>
            <a:ext cx="10165977" cy="625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crossed_columns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 = [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tf.feature_column.crossed_column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([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personal_info_sex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age_buckets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personal_info_industry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',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personal_info_province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',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personal_info_marriage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'], 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hash_bucket_size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=2000),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tf.feature_column.crossed_column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([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personal_info_sex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age_buckets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personal_info_industry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personal_info_edu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'],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hash_bucket_size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=2000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),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tf.feature_column.crossed_column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([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personal_info_sex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age_buckets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'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devinfo_brand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'],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hash_bucket_size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=2000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),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tf.feature_column.crossed_column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([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bucketized_operator_dial_0_6_num_per, bucketized_operator_dial_6_12_num_per, bucketized_operator_dial_12_18_num_per, bucketized_operator_dial_18_24_num_per],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hash_bucket_size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=2000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),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]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  对个体特定时间段行为的研究来判断该个体是否属于黑产产业链，进而达到反黑产的效果。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6" y="201706"/>
            <a:ext cx="9587753" cy="652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 bwMode="auto">
          <a:xfrm>
            <a:off x="2444750" y="33464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Method Introduction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燕尾形 47"/>
          <p:cNvSpPr/>
          <p:nvPr>
            <p:custDataLst>
              <p:tags r:id="rId3"/>
            </p:custDataLst>
          </p:nvPr>
        </p:nvSpPr>
        <p:spPr>
          <a:xfrm>
            <a:off x="1645603" y="512445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>
            <p:custDataLst>
              <p:tags r:id="rId4"/>
            </p:custDataLst>
          </p:nvPr>
        </p:nvSpPr>
        <p:spPr bwMode="auto">
          <a:xfrm>
            <a:off x="1645920" y="-38100"/>
            <a:ext cx="8680450" cy="558673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In this experiment, three methods were adopted to train the models: 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ogistic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regression, neural network (DNN), and wide-deep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training set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：trainval_wkfpd30_subset5.csv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test set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adult.data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●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logistic regression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 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    Parameter form of logistic regression model: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860" y="4344035"/>
            <a:ext cx="3544570" cy="9124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290560" y="4614862"/>
            <a:ext cx="4000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(1)</a:t>
            </a:r>
            <a:endParaRPr lang="en-US" altLang="zh-CN" sz="14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930" y="5183822"/>
            <a:ext cx="6454140" cy="7296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670761" y="5419898"/>
            <a:ext cx="4000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(2)</a:t>
            </a:r>
            <a:endParaRPr lang="en-US" altLang="zh-CN" sz="14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 bwMode="auto">
          <a:xfrm>
            <a:off x="1779905" y="35242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neural network(DNN)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n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1755775" y="860743"/>
            <a:ext cx="8680450" cy="5055148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一个神经网络图：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Then use the matrix method, the output of the first layer is: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380" y="5268448"/>
            <a:ext cx="3810000" cy="587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8577" y="5380437"/>
            <a:ext cx="4000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(3)</a:t>
            </a:r>
            <a:endParaRPr lang="en-US" altLang="zh-CN" sz="14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6" y="1246909"/>
            <a:ext cx="8049491" cy="34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1.Data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Processing</a:t>
            </a:r>
            <a:endParaRPr lang="zh-CN" altLang="en-US" dirty="0">
              <a:sym typeface="+mn-ea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6045" y="3774440"/>
            <a:ext cx="5893435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1521460"/>
            <a:ext cx="6722110" cy="44291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325676" y="6293883"/>
            <a:ext cx="273013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Pic1.user information table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6308" y="5266327"/>
            <a:ext cx="252761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Pic2.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label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distributions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01" y="2174488"/>
            <a:ext cx="4120661" cy="30095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90344" y="42862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wide-deep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n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1649095" y="1039091"/>
            <a:ext cx="8680450" cy="2743200"/>
          </a:xfrm>
          <a:prstGeom prst="rect">
            <a:avLst/>
          </a:prstGeom>
          <a:noFill/>
        </p:spPr>
        <p:txBody>
          <a:bodyPr anchor="ctr">
            <a:normAutofit fontScale="92500" lnSpcReduction="20000"/>
          </a:bodyPr>
          <a:lstStyle/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This paper proposes the Wide &amp; Deep model, which aims to enable the trained model to acquire both memorization and generalization capabilities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.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Memorization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: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the discovery of the correlation between items or features from historical data.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Generalization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: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the transfer of correlations, reveals new combinations of features that rarely or not appear in historical data.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11574"/>
          <a:stretch>
            <a:fillRect/>
          </a:stretch>
        </p:blipFill>
        <p:spPr>
          <a:xfrm>
            <a:off x="2011044" y="3567430"/>
            <a:ext cx="8850919" cy="27311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632960" y="6451600"/>
            <a:ext cx="34861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Pic9.The spectrum of Wide&amp;Deep models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90344" y="42862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wide-deep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n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6315844"/>
            <a:ext cx="4297908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Pic10.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The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structure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“deep”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side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the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wide-deep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Screenshot 2017-11-09 11.39.27.png" descr="Screenshot 2017-11-09 11.39.27.png"/>
          <p:cNvPicPr>
            <a:picLocks noChangeAspect="1"/>
          </p:cNvPicPr>
          <p:nvPr/>
        </p:nvPicPr>
        <p:blipFill>
          <a:blip r:embed="rId3"/>
          <a:srcRect l="5452" t="752" r="5754" b="1120"/>
          <a:stretch>
            <a:fillRect/>
          </a:stretch>
        </p:blipFill>
        <p:spPr>
          <a:xfrm>
            <a:off x="4844639" y="153836"/>
            <a:ext cx="6704510" cy="605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extrusionOk="0">
                <a:moveTo>
                  <a:pt x="5521" y="0"/>
                </a:moveTo>
                <a:cubicBezTo>
                  <a:pt x="4926" y="-3"/>
                  <a:pt x="4326" y="11"/>
                  <a:pt x="4284" y="41"/>
                </a:cubicBezTo>
                <a:cubicBezTo>
                  <a:pt x="4247" y="66"/>
                  <a:pt x="4226" y="183"/>
                  <a:pt x="4216" y="406"/>
                </a:cubicBezTo>
                <a:cubicBezTo>
                  <a:pt x="4200" y="766"/>
                  <a:pt x="4248" y="934"/>
                  <a:pt x="4376" y="960"/>
                </a:cubicBezTo>
                <a:cubicBezTo>
                  <a:pt x="4418" y="968"/>
                  <a:pt x="4465" y="988"/>
                  <a:pt x="4482" y="1006"/>
                </a:cubicBezTo>
                <a:cubicBezTo>
                  <a:pt x="4499" y="1024"/>
                  <a:pt x="4318" y="1375"/>
                  <a:pt x="4081" y="1788"/>
                </a:cubicBezTo>
                <a:lnTo>
                  <a:pt x="3650" y="2539"/>
                </a:lnTo>
                <a:lnTo>
                  <a:pt x="3243" y="2559"/>
                </a:lnTo>
                <a:cubicBezTo>
                  <a:pt x="2896" y="2577"/>
                  <a:pt x="2826" y="2592"/>
                  <a:pt x="2781" y="2662"/>
                </a:cubicBezTo>
                <a:cubicBezTo>
                  <a:pt x="2718" y="2756"/>
                  <a:pt x="2707" y="3250"/>
                  <a:pt x="2764" y="3415"/>
                </a:cubicBezTo>
                <a:cubicBezTo>
                  <a:pt x="2798" y="3514"/>
                  <a:pt x="2819" y="3522"/>
                  <a:pt x="3025" y="3522"/>
                </a:cubicBezTo>
                <a:cubicBezTo>
                  <a:pt x="3362" y="3522"/>
                  <a:pt x="3376" y="3559"/>
                  <a:pt x="3363" y="4435"/>
                </a:cubicBezTo>
                <a:lnTo>
                  <a:pt x="3352" y="5137"/>
                </a:lnTo>
                <a:lnTo>
                  <a:pt x="3076" y="5149"/>
                </a:lnTo>
                <a:cubicBezTo>
                  <a:pt x="2820" y="5161"/>
                  <a:pt x="2797" y="5169"/>
                  <a:pt x="2763" y="5267"/>
                </a:cubicBezTo>
                <a:cubicBezTo>
                  <a:pt x="2703" y="5443"/>
                  <a:pt x="2719" y="5923"/>
                  <a:pt x="2789" y="6033"/>
                </a:cubicBezTo>
                <a:cubicBezTo>
                  <a:pt x="2847" y="6125"/>
                  <a:pt x="2846" y="6136"/>
                  <a:pt x="2761" y="6227"/>
                </a:cubicBezTo>
                <a:cubicBezTo>
                  <a:pt x="2711" y="6281"/>
                  <a:pt x="2263" y="6741"/>
                  <a:pt x="1766" y="7250"/>
                </a:cubicBezTo>
                <a:lnTo>
                  <a:pt x="862" y="8178"/>
                </a:lnTo>
                <a:lnTo>
                  <a:pt x="504" y="8178"/>
                </a:lnTo>
                <a:cubicBezTo>
                  <a:pt x="1" y="8178"/>
                  <a:pt x="-1" y="8179"/>
                  <a:pt x="0" y="8650"/>
                </a:cubicBezTo>
                <a:cubicBezTo>
                  <a:pt x="0" y="8863"/>
                  <a:pt x="17" y="9064"/>
                  <a:pt x="37" y="9098"/>
                </a:cubicBezTo>
                <a:cubicBezTo>
                  <a:pt x="65" y="9149"/>
                  <a:pt x="189" y="9164"/>
                  <a:pt x="670" y="9174"/>
                </a:cubicBezTo>
                <a:cubicBezTo>
                  <a:pt x="999" y="9181"/>
                  <a:pt x="1293" y="9196"/>
                  <a:pt x="1323" y="9208"/>
                </a:cubicBezTo>
                <a:cubicBezTo>
                  <a:pt x="1360" y="9222"/>
                  <a:pt x="1290" y="9324"/>
                  <a:pt x="1099" y="9538"/>
                </a:cubicBezTo>
                <a:lnTo>
                  <a:pt x="820" y="9849"/>
                </a:lnTo>
                <a:lnTo>
                  <a:pt x="1044" y="9862"/>
                </a:lnTo>
                <a:lnTo>
                  <a:pt x="1268" y="9874"/>
                </a:lnTo>
                <a:lnTo>
                  <a:pt x="1268" y="15115"/>
                </a:lnTo>
                <a:lnTo>
                  <a:pt x="1268" y="20355"/>
                </a:lnTo>
                <a:lnTo>
                  <a:pt x="900" y="20376"/>
                </a:lnTo>
                <a:cubicBezTo>
                  <a:pt x="698" y="20388"/>
                  <a:pt x="515" y="20418"/>
                  <a:pt x="492" y="20443"/>
                </a:cubicBezTo>
                <a:cubicBezTo>
                  <a:pt x="467" y="20471"/>
                  <a:pt x="455" y="20639"/>
                  <a:pt x="461" y="20883"/>
                </a:cubicBezTo>
                <a:lnTo>
                  <a:pt x="473" y="21278"/>
                </a:lnTo>
                <a:lnTo>
                  <a:pt x="1571" y="21289"/>
                </a:lnTo>
                <a:cubicBezTo>
                  <a:pt x="2848" y="21302"/>
                  <a:pt x="2765" y="21331"/>
                  <a:pt x="2765" y="20858"/>
                </a:cubicBezTo>
                <a:cubicBezTo>
                  <a:pt x="2765" y="20411"/>
                  <a:pt x="2753" y="20402"/>
                  <a:pt x="2190" y="20376"/>
                </a:cubicBezTo>
                <a:lnTo>
                  <a:pt x="1723" y="20355"/>
                </a:lnTo>
                <a:lnTo>
                  <a:pt x="1723" y="15115"/>
                </a:lnTo>
                <a:lnTo>
                  <a:pt x="1723" y="9874"/>
                </a:lnTo>
                <a:lnTo>
                  <a:pt x="1923" y="9854"/>
                </a:lnTo>
                <a:lnTo>
                  <a:pt x="2124" y="9832"/>
                </a:lnTo>
                <a:lnTo>
                  <a:pt x="1859" y="9542"/>
                </a:lnTo>
                <a:cubicBezTo>
                  <a:pt x="1713" y="9382"/>
                  <a:pt x="1603" y="9236"/>
                  <a:pt x="1614" y="9217"/>
                </a:cubicBezTo>
                <a:cubicBezTo>
                  <a:pt x="1625" y="9198"/>
                  <a:pt x="1986" y="9183"/>
                  <a:pt x="2417" y="9183"/>
                </a:cubicBezTo>
                <a:cubicBezTo>
                  <a:pt x="3411" y="9182"/>
                  <a:pt x="3386" y="9194"/>
                  <a:pt x="3401" y="8736"/>
                </a:cubicBezTo>
                <a:lnTo>
                  <a:pt x="3412" y="8395"/>
                </a:lnTo>
                <a:lnTo>
                  <a:pt x="4657" y="7619"/>
                </a:lnTo>
                <a:lnTo>
                  <a:pt x="5901" y="6839"/>
                </a:lnTo>
                <a:lnTo>
                  <a:pt x="7563" y="7637"/>
                </a:lnTo>
                <a:cubicBezTo>
                  <a:pt x="8477" y="8076"/>
                  <a:pt x="9245" y="8454"/>
                  <a:pt x="9271" y="8477"/>
                </a:cubicBezTo>
                <a:cubicBezTo>
                  <a:pt x="9296" y="8501"/>
                  <a:pt x="9321" y="8650"/>
                  <a:pt x="9328" y="8818"/>
                </a:cubicBezTo>
                <a:cubicBezTo>
                  <a:pt x="9338" y="9096"/>
                  <a:pt x="9345" y="9119"/>
                  <a:pt x="9433" y="9146"/>
                </a:cubicBezTo>
                <a:cubicBezTo>
                  <a:pt x="9485" y="9162"/>
                  <a:pt x="9923" y="9176"/>
                  <a:pt x="10406" y="9178"/>
                </a:cubicBezTo>
                <a:cubicBezTo>
                  <a:pt x="10890" y="9180"/>
                  <a:pt x="11294" y="9198"/>
                  <a:pt x="11305" y="9218"/>
                </a:cubicBezTo>
                <a:cubicBezTo>
                  <a:pt x="11315" y="9237"/>
                  <a:pt x="11252" y="9331"/>
                  <a:pt x="11164" y="9427"/>
                </a:cubicBezTo>
                <a:lnTo>
                  <a:pt x="11004" y="9601"/>
                </a:lnTo>
                <a:lnTo>
                  <a:pt x="7660" y="9612"/>
                </a:lnTo>
                <a:cubicBezTo>
                  <a:pt x="4736" y="9622"/>
                  <a:pt x="4311" y="9631"/>
                  <a:pt x="4279" y="9686"/>
                </a:cubicBezTo>
                <a:cubicBezTo>
                  <a:pt x="4222" y="9786"/>
                  <a:pt x="4230" y="21478"/>
                  <a:pt x="4288" y="21541"/>
                </a:cubicBezTo>
                <a:cubicBezTo>
                  <a:pt x="4321" y="21578"/>
                  <a:pt x="8620" y="21597"/>
                  <a:pt x="12919" y="21597"/>
                </a:cubicBezTo>
                <a:cubicBezTo>
                  <a:pt x="17218" y="21597"/>
                  <a:pt x="21516" y="21578"/>
                  <a:pt x="21549" y="21541"/>
                </a:cubicBezTo>
                <a:cubicBezTo>
                  <a:pt x="21578" y="21510"/>
                  <a:pt x="21595" y="18571"/>
                  <a:pt x="21597" y="15628"/>
                </a:cubicBezTo>
                <a:cubicBezTo>
                  <a:pt x="21599" y="12684"/>
                  <a:pt x="21587" y="9736"/>
                  <a:pt x="21559" y="9686"/>
                </a:cubicBezTo>
                <a:cubicBezTo>
                  <a:pt x="21527" y="9631"/>
                  <a:pt x="20961" y="9622"/>
                  <a:pt x="16906" y="9612"/>
                </a:cubicBezTo>
                <a:lnTo>
                  <a:pt x="12289" y="9601"/>
                </a:lnTo>
                <a:lnTo>
                  <a:pt x="12125" y="9414"/>
                </a:lnTo>
                <a:cubicBezTo>
                  <a:pt x="12006" y="9281"/>
                  <a:pt x="11974" y="9222"/>
                  <a:pt x="12012" y="9208"/>
                </a:cubicBezTo>
                <a:cubicBezTo>
                  <a:pt x="12042" y="9196"/>
                  <a:pt x="12334" y="9181"/>
                  <a:pt x="12661" y="9174"/>
                </a:cubicBezTo>
                <a:cubicBezTo>
                  <a:pt x="13086" y="9165"/>
                  <a:pt x="13270" y="9146"/>
                  <a:pt x="13305" y="9107"/>
                </a:cubicBezTo>
                <a:cubicBezTo>
                  <a:pt x="13335" y="9073"/>
                  <a:pt x="13359" y="8915"/>
                  <a:pt x="13367" y="8702"/>
                </a:cubicBezTo>
                <a:cubicBezTo>
                  <a:pt x="13379" y="8391"/>
                  <a:pt x="13372" y="8344"/>
                  <a:pt x="13301" y="8265"/>
                </a:cubicBezTo>
                <a:cubicBezTo>
                  <a:pt x="13228" y="8184"/>
                  <a:pt x="13178" y="8176"/>
                  <a:pt x="12663" y="8174"/>
                </a:cubicBezTo>
                <a:lnTo>
                  <a:pt x="12104" y="8172"/>
                </a:lnTo>
                <a:lnTo>
                  <a:pt x="10304" y="7089"/>
                </a:lnTo>
                <a:lnTo>
                  <a:pt x="8505" y="6007"/>
                </a:lnTo>
                <a:lnTo>
                  <a:pt x="8494" y="5637"/>
                </a:lnTo>
                <a:cubicBezTo>
                  <a:pt x="8488" y="5433"/>
                  <a:pt x="8465" y="5243"/>
                  <a:pt x="8443" y="5214"/>
                </a:cubicBezTo>
                <a:cubicBezTo>
                  <a:pt x="8419" y="5183"/>
                  <a:pt x="8292" y="5156"/>
                  <a:pt x="8132" y="5149"/>
                </a:cubicBezTo>
                <a:lnTo>
                  <a:pt x="7861" y="5137"/>
                </a:lnTo>
                <a:lnTo>
                  <a:pt x="7851" y="4435"/>
                </a:lnTo>
                <a:cubicBezTo>
                  <a:pt x="7838" y="3563"/>
                  <a:pt x="7852" y="3522"/>
                  <a:pt x="8179" y="3522"/>
                </a:cubicBezTo>
                <a:cubicBezTo>
                  <a:pt x="8298" y="3522"/>
                  <a:pt x="8415" y="3500"/>
                  <a:pt x="8440" y="3472"/>
                </a:cubicBezTo>
                <a:cubicBezTo>
                  <a:pt x="8495" y="3412"/>
                  <a:pt x="8502" y="2735"/>
                  <a:pt x="8449" y="2642"/>
                </a:cubicBezTo>
                <a:cubicBezTo>
                  <a:pt x="8421" y="2594"/>
                  <a:pt x="8307" y="2575"/>
                  <a:pt x="7968" y="2559"/>
                </a:cubicBezTo>
                <a:lnTo>
                  <a:pt x="7522" y="2539"/>
                </a:lnTo>
                <a:lnTo>
                  <a:pt x="7023" y="1783"/>
                </a:lnTo>
                <a:cubicBezTo>
                  <a:pt x="6748" y="1368"/>
                  <a:pt x="6531" y="1015"/>
                  <a:pt x="6541" y="998"/>
                </a:cubicBezTo>
                <a:cubicBezTo>
                  <a:pt x="6550" y="980"/>
                  <a:pt x="6588" y="965"/>
                  <a:pt x="6624" y="965"/>
                </a:cubicBezTo>
                <a:cubicBezTo>
                  <a:pt x="6752" y="965"/>
                  <a:pt x="6781" y="875"/>
                  <a:pt x="6781" y="483"/>
                </a:cubicBezTo>
                <a:cubicBezTo>
                  <a:pt x="6781" y="242"/>
                  <a:pt x="6764" y="84"/>
                  <a:pt x="6736" y="53"/>
                </a:cubicBezTo>
                <a:cubicBezTo>
                  <a:pt x="6708" y="22"/>
                  <a:pt x="6117" y="3"/>
                  <a:pt x="5521" y="0"/>
                </a:cubicBezTo>
                <a:close/>
                <a:moveTo>
                  <a:pt x="9125" y="2"/>
                </a:moveTo>
                <a:cubicBezTo>
                  <a:pt x="8127" y="2"/>
                  <a:pt x="7546" y="16"/>
                  <a:pt x="7498" y="44"/>
                </a:cubicBezTo>
                <a:cubicBezTo>
                  <a:pt x="7435" y="82"/>
                  <a:pt x="7425" y="136"/>
                  <a:pt x="7425" y="440"/>
                </a:cubicBezTo>
                <a:cubicBezTo>
                  <a:pt x="7425" y="634"/>
                  <a:pt x="7437" y="820"/>
                  <a:pt x="7449" y="857"/>
                </a:cubicBezTo>
                <a:cubicBezTo>
                  <a:pt x="7470" y="916"/>
                  <a:pt x="7649" y="924"/>
                  <a:pt x="9089" y="924"/>
                </a:cubicBezTo>
                <a:cubicBezTo>
                  <a:pt x="10297" y="924"/>
                  <a:pt x="10718" y="912"/>
                  <a:pt x="10752" y="874"/>
                </a:cubicBezTo>
                <a:cubicBezTo>
                  <a:pt x="10823" y="795"/>
                  <a:pt x="10812" y="150"/>
                  <a:pt x="10738" y="67"/>
                </a:cubicBezTo>
                <a:cubicBezTo>
                  <a:pt x="10685" y="10"/>
                  <a:pt x="10487" y="2"/>
                  <a:pt x="9125" y="2"/>
                </a:cubicBezTo>
                <a:close/>
                <a:moveTo>
                  <a:pt x="15988" y="7967"/>
                </a:moveTo>
                <a:cubicBezTo>
                  <a:pt x="14701" y="7967"/>
                  <a:pt x="14508" y="7974"/>
                  <a:pt x="14456" y="8032"/>
                </a:cubicBezTo>
                <a:cubicBezTo>
                  <a:pt x="14409" y="8084"/>
                  <a:pt x="14396" y="8195"/>
                  <a:pt x="14396" y="8553"/>
                </a:cubicBezTo>
                <a:cubicBezTo>
                  <a:pt x="14396" y="8911"/>
                  <a:pt x="14409" y="9023"/>
                  <a:pt x="14456" y="9075"/>
                </a:cubicBezTo>
                <a:cubicBezTo>
                  <a:pt x="14508" y="9133"/>
                  <a:pt x="14701" y="9141"/>
                  <a:pt x="15988" y="9141"/>
                </a:cubicBezTo>
                <a:cubicBezTo>
                  <a:pt x="17276" y="9141"/>
                  <a:pt x="17467" y="9133"/>
                  <a:pt x="17519" y="9075"/>
                </a:cubicBezTo>
                <a:cubicBezTo>
                  <a:pt x="17566" y="9023"/>
                  <a:pt x="17579" y="8911"/>
                  <a:pt x="17579" y="8553"/>
                </a:cubicBezTo>
                <a:cubicBezTo>
                  <a:pt x="17579" y="8195"/>
                  <a:pt x="17566" y="8084"/>
                  <a:pt x="17519" y="8032"/>
                </a:cubicBezTo>
                <a:cubicBezTo>
                  <a:pt x="17467" y="7974"/>
                  <a:pt x="17276" y="7967"/>
                  <a:pt x="15988" y="7967"/>
                </a:cubicBezTo>
                <a:close/>
                <a:moveTo>
                  <a:pt x="2908" y="14556"/>
                </a:moveTo>
                <a:cubicBezTo>
                  <a:pt x="2814" y="14551"/>
                  <a:pt x="2687" y="14554"/>
                  <a:pt x="2518" y="14558"/>
                </a:cubicBezTo>
                <a:lnTo>
                  <a:pt x="1950" y="14570"/>
                </a:lnTo>
                <a:lnTo>
                  <a:pt x="1939" y="14968"/>
                </a:lnTo>
                <a:cubicBezTo>
                  <a:pt x="1930" y="15305"/>
                  <a:pt x="1938" y="15373"/>
                  <a:pt x="1994" y="15418"/>
                </a:cubicBezTo>
                <a:cubicBezTo>
                  <a:pt x="2039" y="15455"/>
                  <a:pt x="2217" y="15471"/>
                  <a:pt x="2561" y="15471"/>
                </a:cubicBezTo>
                <a:cubicBezTo>
                  <a:pt x="3181" y="15471"/>
                  <a:pt x="3182" y="15470"/>
                  <a:pt x="3182" y="15015"/>
                </a:cubicBezTo>
                <a:cubicBezTo>
                  <a:pt x="3182" y="14654"/>
                  <a:pt x="3190" y="14570"/>
                  <a:pt x="2908" y="14556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8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4381" y="1039091"/>
            <a:ext cx="3779063" cy="5390284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marL="342900" marR="0" lvl="0" indent="-34290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It’s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able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to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consumes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both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dense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features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and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raw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sparse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features.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Traditionally,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sparse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data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needs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to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be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engineered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into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dense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features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to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be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learned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by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models.</a:t>
            </a:r>
            <a:endParaRPr lang="en-US" altLang="zh-CN" dirty="0">
              <a:solidFill>
                <a:schemeClr val="tx1">
                  <a:lumMod val="50000"/>
                </a:schemeClr>
              </a:solidFill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We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only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used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dense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features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in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our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model,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since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all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raw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data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that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we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got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are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dense</a:t>
            </a:r>
            <a:endParaRPr lang="en-US" altLang="zh-CN" dirty="0">
              <a:solidFill>
                <a:schemeClr val="tx1">
                  <a:lumMod val="50000"/>
                </a:schemeClr>
              </a:solidFill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121729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To deal with overfitting: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951230" lvl="1" indent="-342900" defTabSz="1217295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Dropout was set to 0.5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951230" lvl="1" indent="-342900" defTabSz="1217295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+mn-ea"/>
                <a:cs typeface="Calibri" panose="020F0502020204030204" pitchFamily="34" charset="0"/>
              </a:rPr>
              <a:t>Used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Proximal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Adagrad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algorithm to do GD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" y="0"/>
            <a:ext cx="11761815" cy="2814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40" y="2914650"/>
            <a:ext cx="279209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9556433" y="2799080"/>
            <a:ext cx="4459287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779905" y="352425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  </a:t>
            </a:r>
            <a:r>
              <a:rPr lang="zh-CN" altLang="en-US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  <a:sym typeface="+mn-ea"/>
              </a:rPr>
              <a:t>三种方法的对比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n-ea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20798" y="2454910"/>
          <a:ext cx="9735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84"/>
                <a:gridCol w="2678546"/>
                <a:gridCol w="3049533"/>
                <a:gridCol w="24338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Auc</a:t>
                      </a:r>
                      <a:r>
                        <a:rPr lang="en-US" dirty="0"/>
                        <a:t> Precision 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 rot="20448656">
            <a:off x="2927609" y="2743887"/>
            <a:ext cx="1535979" cy="1151983"/>
          </a:xfrm>
          <a:prstGeom prst="roundRect">
            <a:avLst>
              <a:gd name="adj" fmla="val 15824"/>
            </a:avLst>
          </a:prstGeom>
          <a:solidFill>
            <a:schemeClr val="accent1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ASK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4512948" y="3372277"/>
            <a:ext cx="1535979" cy="1151983"/>
          </a:xfrm>
          <a:prstGeom prst="roundRect">
            <a:avLst>
              <a:gd name="adj" fmla="val 15824"/>
            </a:avLst>
          </a:prstGeom>
          <a:solidFill>
            <a:schemeClr val="accent2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AND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21130131">
            <a:off x="6075861" y="2463140"/>
            <a:ext cx="1535979" cy="1151983"/>
          </a:xfrm>
          <a:prstGeom prst="roundRect">
            <a:avLst>
              <a:gd name="adj" fmla="val 15824"/>
            </a:avLst>
          </a:prstGeom>
          <a:solidFill>
            <a:schemeClr val="accent3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ANSWER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653049">
            <a:off x="7748792" y="2621685"/>
            <a:ext cx="1535979" cy="1151983"/>
          </a:xfrm>
          <a:prstGeom prst="roundRect">
            <a:avLst>
              <a:gd name="adj" fmla="val 15824"/>
            </a:avLst>
          </a:prstGeom>
          <a:solidFill>
            <a:schemeClr val="accent4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!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五十个特征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17</a:t>
            </a:r>
            <a:r>
              <a:rPr lang="zh-CN" altLang="en-US" dirty="0"/>
              <a:t>万条脱敏数据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918" y="1250576"/>
            <a:ext cx="10165976" cy="482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customerid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data_partition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"fpd30"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personal_info_certid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personal_info_sex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personal_info_age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personal_info_industry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personal_info_province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personal_info_edu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personal_info_marriage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credit_card_num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credit_bank_num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credit_limit_avg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credit_limit_total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credit_limit_max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credit_limit_min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operator_carrier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operator_time_to_auth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"operator_time_to_2000"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operator_duration_one_month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operator_dial_num_one_month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operator_dial_num_three_month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operator_num_one_month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operator_num_three_month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operator_duration_avg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operator_duration_stddev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operator_dial_duration_percent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operator_dial_num_percent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"operator_dial_0_6_dur_per"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"operator_dial_0_6_num_per"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"operator_dial_6_12_dur_per"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"operator_dial_6_12_num_per"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"operator_dial_12_18_dur_per"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"operator_dial_12_18_num_per"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"operator_dial_18_24_dur_per"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"operator_dial_18_24_num_per"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operator_dial_work_dur_per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operator_dial_work_num_per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devinfo_devicetype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devinfo_brand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devinfo_model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debit_regionalmobility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debit_capacity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debit_transmonthcount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debit_residentcity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debit_transmostarea</a:t>
            </a:r>
            <a:r>
              <a:rPr lang="en-US" altLang="zh-CN" sz="1400" b="1" dirty="0"/>
              <a:t>"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debit_avgamountmonthly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debit_avgcountmonthly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debit_diffday</a:t>
            </a:r>
            <a:r>
              <a:rPr lang="en-US" altLang="zh-CN" sz="1400" b="1" dirty="0"/>
              <a:t>"</a:t>
            </a:r>
            <a:r>
              <a:rPr lang="en-US" altLang="zh-CN" sz="1400" dirty="0"/>
              <a:t>, </a:t>
            </a:r>
            <a:r>
              <a:rPr lang="en-US" altLang="zh-CN" sz="1400" b="1" dirty="0"/>
              <a:t>"</a:t>
            </a:r>
            <a:r>
              <a:rPr lang="en-US" altLang="zh-CN" sz="1400" b="1" dirty="0" err="1"/>
              <a:t>debit_maxtransinterval</a:t>
            </a:r>
            <a:r>
              <a:rPr lang="en-US" altLang="zh-CN" sz="1400" b="1" dirty="0"/>
              <a:t>"</a:t>
            </a:r>
            <a:br>
              <a:rPr lang="en-US" altLang="zh-CN" sz="1400" b="1" dirty="0"/>
            </a:br>
            <a:r>
              <a:rPr lang="en-US" altLang="zh-CN" sz="1400" dirty="0"/>
              <a:t>]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lstStyle/>
          <a:p>
            <a:pPr lvl="0" algn="l" eaLnBrk="1" hangingPunct="1">
              <a:lnSpc>
                <a:spcPct val="150000"/>
              </a:lnSpc>
            </a:pPr>
            <a:r>
              <a:rPr lang="en-US" altLang="zh-CN" dirty="0">
                <a:sym typeface="+mn-ea"/>
              </a:rPr>
              <a:t>2.Detailed Introduction</a:t>
            </a:r>
            <a:endParaRPr lang="zh-CN" altLang="en-US" dirty="0">
              <a:sym typeface="+mn-ea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6045" y="3823970"/>
            <a:ext cx="5893435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燕尾形 47"/>
          <p:cNvSpPr/>
          <p:nvPr>
            <p:custDataLst>
              <p:tags r:id="rId3"/>
            </p:custDataLst>
          </p:nvPr>
        </p:nvSpPr>
        <p:spPr>
          <a:xfrm>
            <a:off x="1571943" y="1552575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4435" y="1451610"/>
            <a:ext cx="27222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data visualization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60" y="2054860"/>
            <a:ext cx="5266055" cy="4352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530600" y="6500495"/>
            <a:ext cx="135001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Pic3.Heat Map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830" y="2728595"/>
            <a:ext cx="4671060" cy="277241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9220200" y="5897880"/>
            <a:ext cx="52895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Pic4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8194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8196" name="Picture 4" descr="pasted-image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32" y="1096963"/>
            <a:ext cx="54229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5" descr="pasted-imag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82" y="2776538"/>
            <a:ext cx="53848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8" name="Text Box 6"/>
          <p:cNvSpPr txBox="1"/>
          <p:nvPr/>
        </p:nvSpPr>
        <p:spPr bwMode="auto">
          <a:xfrm>
            <a:off x="8868569" y="1690182"/>
            <a:ext cx="1436291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信用卡数据缺失严重</a:t>
            </a:r>
            <a:endParaRPr lang="en-US" altLang="en-US" sz="1200"/>
          </a:p>
        </p:txBody>
      </p:sp>
      <p:sp>
        <p:nvSpPr>
          <p:cNvPr id="8199" name="Text Box 7"/>
          <p:cNvSpPr txBox="1"/>
          <p:nvPr/>
        </p:nvSpPr>
        <p:spPr bwMode="auto">
          <a:xfrm>
            <a:off x="9059069" y="3926970"/>
            <a:ext cx="112851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借记卡数据缺失</a:t>
            </a:r>
            <a:endParaRPr lang="en-US" altLang="en-US" sz="12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</p:spPr>
        <p:txBody>
          <a:bodyPr/>
          <a:lstStyle/>
          <a:p>
            <a:r>
              <a:rPr lang="zh-CN" altLang="en-US" dirty="0"/>
              <a:t>缺失值比例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9218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9220" name="Picture 4" descr="pasted-image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4" y="1291034"/>
            <a:ext cx="2691606" cy="526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36" y="1312804"/>
            <a:ext cx="3112294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Text Box 6"/>
          <p:cNvSpPr txBox="1"/>
          <p:nvPr/>
        </p:nvSpPr>
        <p:spPr bwMode="auto">
          <a:xfrm>
            <a:off x="3761582" y="2846661"/>
            <a:ext cx="1100494" cy="43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2500" dirty="0"/>
              <a:t>Average</a:t>
            </a:r>
            <a:endParaRPr lang="en-US" altLang="en-US" sz="2500" dirty="0"/>
          </a:p>
        </p:txBody>
      </p:sp>
      <p:sp>
        <p:nvSpPr>
          <p:cNvPr id="9223" name="Text Box 7"/>
          <p:cNvSpPr txBox="1"/>
          <p:nvPr/>
        </p:nvSpPr>
        <p:spPr bwMode="auto">
          <a:xfrm>
            <a:off x="9673196" y="2225889"/>
            <a:ext cx="1659109" cy="43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2500" dirty="0" err="1"/>
              <a:t>众数</a:t>
            </a:r>
            <a:r>
              <a:rPr lang="en-US" altLang="zh-CN" sz="2500" dirty="0"/>
              <a:t>(Mode)</a:t>
            </a:r>
            <a:endParaRPr lang="en-US" altLang="en-US" sz="2500" dirty="0"/>
          </a:p>
        </p:txBody>
      </p:sp>
      <p:pic>
        <p:nvPicPr>
          <p:cNvPr id="9224" name="Picture 8" descr="pasted-image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35" y="3800582"/>
            <a:ext cx="6311107" cy="34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Text Box 9"/>
          <p:cNvSpPr txBox="1"/>
          <p:nvPr/>
        </p:nvSpPr>
        <p:spPr bwMode="auto">
          <a:xfrm>
            <a:off x="7931150" y="4374629"/>
            <a:ext cx="692113" cy="43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2500"/>
              <a:t>Drop</a:t>
            </a:r>
            <a:endParaRPr lang="en-US" altLang="en-US" sz="250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</p:spPr>
        <p:txBody>
          <a:bodyPr/>
          <a:lstStyle/>
          <a:p>
            <a:r>
              <a:rPr lang="zh-CN" altLang="en-US" dirty="0"/>
              <a:t>缺失值填补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0242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10244" name="Picture 4" descr="pasted-image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7" y="1824832"/>
            <a:ext cx="4191000" cy="21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 descr="pasted-imag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9" y="1982788"/>
            <a:ext cx="419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772025" y="3110707"/>
            <a:ext cx="1878807" cy="0"/>
          </a:xfrm>
          <a:prstGeom prst="line">
            <a:avLst/>
          </a:prstGeom>
          <a:noFill/>
          <a:ln w="127000" cap="flat" cmpd="sng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tIns="22860" rIns="22860" bIns="22860"/>
          <a:lstStyle/>
          <a:p>
            <a:endParaRPr lang="en-US" altLang="en-US" sz="120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</p:spPr>
        <p:txBody>
          <a:bodyPr/>
          <a:lstStyle/>
          <a:p>
            <a:r>
              <a:rPr lang="zh-CN" altLang="en-US" dirty="0"/>
              <a:t>相同数据合并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1266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11268" name="Picture 4" descr="pasted-image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86" y="1363114"/>
            <a:ext cx="7177088" cy="522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/>
          <p:nvPr/>
        </p:nvSpPr>
        <p:spPr bwMode="auto">
          <a:xfrm>
            <a:off x="3904849" y="2213220"/>
            <a:ext cx="1154907" cy="858044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1270" name="Rectangle 6"/>
          <p:cNvSpPr/>
          <p:nvPr/>
        </p:nvSpPr>
        <p:spPr bwMode="auto">
          <a:xfrm>
            <a:off x="6202755" y="1382164"/>
            <a:ext cx="1154113" cy="858044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1271" name="Rectangle 7"/>
          <p:cNvSpPr/>
          <p:nvPr/>
        </p:nvSpPr>
        <p:spPr bwMode="auto">
          <a:xfrm>
            <a:off x="7425924" y="1382164"/>
            <a:ext cx="1061244" cy="858044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1272" name="Rectangle 8"/>
          <p:cNvSpPr/>
          <p:nvPr/>
        </p:nvSpPr>
        <p:spPr bwMode="auto">
          <a:xfrm>
            <a:off x="2815030" y="5709689"/>
            <a:ext cx="1154906" cy="858044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1273" name="Rectangle 9"/>
          <p:cNvSpPr/>
          <p:nvPr/>
        </p:nvSpPr>
        <p:spPr bwMode="auto">
          <a:xfrm>
            <a:off x="1544236" y="5709689"/>
            <a:ext cx="1154113" cy="858044"/>
          </a:xfrm>
          <a:prstGeom prst="rect">
            <a:avLst/>
          </a:prstGeom>
          <a:noFill/>
          <a:ln w="76200" cap="flat" cmpd="sng">
            <a:solidFill>
              <a:srgbClr val="FF26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200"/>
          </a:p>
        </p:txBody>
      </p:sp>
      <p:sp>
        <p:nvSpPr>
          <p:cNvPr id="11274" name="Text Box 10"/>
          <p:cNvSpPr txBox="1"/>
          <p:nvPr/>
        </p:nvSpPr>
        <p:spPr bwMode="auto">
          <a:xfrm>
            <a:off x="8780061" y="2860127"/>
            <a:ext cx="3278141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2500" dirty="0" err="1"/>
              <a:t>对于skewness</a:t>
            </a:r>
            <a:endParaRPr lang="en-US" altLang="en-US" sz="2500" dirty="0"/>
          </a:p>
          <a:p>
            <a:r>
              <a:rPr lang="en-US" altLang="en-US" sz="2500" dirty="0" err="1"/>
              <a:t>考虑使用log弱化“尾部</a:t>
            </a:r>
            <a:r>
              <a:rPr lang="en-US" altLang="en-US" sz="2500" dirty="0"/>
              <a:t>”</a:t>
            </a:r>
            <a:endParaRPr lang="en-US" altLang="en-US" sz="2500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</p:spPr>
        <p:txBody>
          <a:bodyPr/>
          <a:lstStyle/>
          <a:p>
            <a:r>
              <a:rPr lang="zh-CN" altLang="en-US" dirty="0"/>
              <a:t>总体分布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 descr="文本占位符 1"/>
          <p:cNvSpPr>
            <a:spLocks noGrp="1" noChangeArrowheads="1"/>
          </p:cNvSpPr>
          <p:nvPr>
            <p:ph type="body" sz="quarter" idx="1"/>
          </p:nvPr>
        </p:nvSpPr>
        <p:spPr>
          <a:xfrm>
            <a:off x="327025" y="188119"/>
            <a:ext cx="114300" cy="373856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100">
                <a:solidFill>
                  <a:srgbClr val="5E5E5E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" pitchFamily="2" charset="0"/>
              <a:ea typeface="Helvetica" pitchFamily="2" charset="0"/>
              <a:cs typeface="Helvetica" pitchFamily="2" charset="0"/>
              <a:sym typeface="Helvetica" pitchFamily="2" charset="0"/>
            </a:endParaRPr>
          </a:p>
        </p:txBody>
      </p:sp>
      <p:sp>
        <p:nvSpPr>
          <p:cNvPr id="12290" name="Text Box 2" descr="文本占位符 2"/>
          <p:cNvSpPr txBox="1"/>
          <p:nvPr/>
        </p:nvSpPr>
        <p:spPr bwMode="auto">
          <a:xfrm>
            <a:off x="1752600" y="188119"/>
            <a:ext cx="114300" cy="3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/>
            <a:r>
              <a:rPr lang="en-US" altLang="en-US" sz="2100">
                <a:solidFill>
                  <a:srgbClr val="5E5E5E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rPr>
              <a:t> </a:t>
            </a:r>
            <a:endParaRPr lang="en-US" altLang="en-US" sz="2100">
              <a:solidFill>
                <a:srgbClr val="5E5E5E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291" name="Text Box 3" descr="文本框 6"/>
          <p:cNvSpPr txBox="1"/>
          <p:nvPr/>
        </p:nvSpPr>
        <p:spPr bwMode="auto">
          <a:xfrm>
            <a:off x="1045587" y="202902"/>
            <a:ext cx="738981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单个特征分析（baseline:0.044657338594495145）</a:t>
            </a:r>
            <a:endParaRPr lang="en-US" alt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pic>
        <p:nvPicPr>
          <p:cNvPr id="12292" name="Picture 4" descr="pasted-image.tif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1" y="1235075"/>
            <a:ext cx="32575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/>
          <p:nvPr/>
        </p:nvSpPr>
        <p:spPr bwMode="auto">
          <a:xfrm>
            <a:off x="6182492" y="2121723"/>
            <a:ext cx="2426946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女性逾期率：0.03572139633660738</a:t>
            </a:r>
            <a:endParaRPr lang="en-US" altLang="en-US" sz="1200"/>
          </a:p>
          <a:p>
            <a:r>
              <a:rPr lang="en-US" altLang="en-US" sz="1200"/>
              <a:t>男性逾期率：0.04978849891391334</a:t>
            </a:r>
            <a:endParaRPr lang="en-US" altLang="en-US" sz="1200"/>
          </a:p>
        </p:txBody>
      </p:sp>
      <p:pic>
        <p:nvPicPr>
          <p:cNvPr id="12294" name="Picture 6" descr="pasted-imag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391694"/>
            <a:ext cx="6754813" cy="25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/>
          <p:nvPr/>
        </p:nvSpPr>
        <p:spPr bwMode="auto">
          <a:xfrm>
            <a:off x="8481986" y="4296876"/>
            <a:ext cx="3042500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1200"/>
              <a:t>高危职业</a:t>
            </a:r>
            <a:endParaRPr lang="en-US" altLang="en-US" sz="1200"/>
          </a:p>
          <a:p>
            <a:r>
              <a:rPr lang="en-US" altLang="en-US" sz="1200"/>
              <a:t>制造业逾期率:0.061037639877924724</a:t>
            </a:r>
            <a:endParaRPr lang="en-US" altLang="en-US" sz="1200"/>
          </a:p>
          <a:p>
            <a:r>
              <a:rPr lang="en-US" altLang="en-US" sz="1200"/>
              <a:t>公共设施管理逾期率：0.06465517241379311</a:t>
            </a:r>
            <a:endParaRPr lang="en-US" altLang="en-US" sz="1200"/>
          </a:p>
          <a:p>
            <a:r>
              <a:rPr lang="en-US" altLang="en-US" sz="1200"/>
              <a:t>居民服务业逾期率：0.14285714285714285</a:t>
            </a:r>
            <a:endParaRPr lang="en-US" altLang="en-US" sz="120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1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2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13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14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5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6.xml><?xml version="1.0" encoding="utf-8"?>
<p:tagLst xmlns:p="http://schemas.openxmlformats.org/presentationml/2006/main">
  <p:tag name="MH" val="20160421164211"/>
  <p:tag name="MH_LIBRARY" val="GRAPHIC"/>
  <p:tag name="MH_ORDER" val="文本框 63"/>
</p:tagLst>
</file>

<file path=ppt/tags/tag17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18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19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2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20.xml><?xml version="1.0" encoding="utf-8"?>
<p:tagLst xmlns:p="http://schemas.openxmlformats.org/presentationml/2006/main">
  <p:tag name="MH" val="20160421164211"/>
  <p:tag name="MH_LIBRARY" val="GRAPHIC"/>
  <p:tag name="MH_ORDER" val="文本框 63"/>
</p:tagLst>
</file>

<file path=ppt/tags/tag21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22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23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24.xml><?xml version="1.0" encoding="utf-8"?>
<p:tagLst xmlns:p="http://schemas.openxmlformats.org/presentationml/2006/main">
  <p:tag name="MH" val="20160421164211"/>
  <p:tag name="MH_LIBRARY" val="GRAPHIC"/>
  <p:tag name="MH_ORDER" val="文本框 63"/>
</p:tagLst>
</file>

<file path=ppt/tags/tag25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26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27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28.xml><?xml version="1.0" encoding="utf-8"?>
<p:tagLst xmlns:p="http://schemas.openxmlformats.org/presentationml/2006/main">
  <p:tag name="MH" val="20160421164211"/>
  <p:tag name="MH_LIBRARY" val="GRAPHIC"/>
  <p:tag name="MH_ORDER" val="文本框 63"/>
</p:tagLst>
</file>

<file path=ppt/tags/tag29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3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30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31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32.xml><?xml version="1.0" encoding="utf-8"?>
<p:tagLst xmlns:p="http://schemas.openxmlformats.org/presentationml/2006/main">
  <p:tag name="KSO_WM_UNIT_TABLE_BEAUTIFY" val="smartTable{3fc06f7d-0ea1-4914-a359-f24f3652ed04}"/>
</p:tagLst>
</file>

<file path=ppt/tags/tag33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34.xml><?xml version="1.0" encoding="utf-8"?>
<p:tagLst xmlns:p="http://schemas.openxmlformats.org/presentationml/2006/main">
  <p:tag name="MH" val="20160421164853"/>
  <p:tag name="MH_LIBRARY" val="GRAPHIC"/>
  <p:tag name="MH_ORDER" val="Rounded Rectangle 2"/>
</p:tagLst>
</file>

<file path=ppt/tags/tag35.xml><?xml version="1.0" encoding="utf-8"?>
<p:tagLst xmlns:p="http://schemas.openxmlformats.org/presentationml/2006/main">
  <p:tag name="MH" val="20160421164853"/>
  <p:tag name="MH_LIBRARY" val="GRAPHIC"/>
  <p:tag name="MH_ORDER" val="Rounded Rectangle 3"/>
</p:tagLst>
</file>

<file path=ppt/tags/tag36.xml><?xml version="1.0" encoding="utf-8"?>
<p:tagLst xmlns:p="http://schemas.openxmlformats.org/presentationml/2006/main">
  <p:tag name="MH" val="20160421164853"/>
  <p:tag name="MH_LIBRARY" val="GRAPHIC"/>
  <p:tag name="MH_ORDER" val="Rounded Rectangle 4"/>
</p:tagLst>
</file>

<file path=ppt/tags/tag37.xml><?xml version="1.0" encoding="utf-8"?>
<p:tagLst xmlns:p="http://schemas.openxmlformats.org/presentationml/2006/main">
  <p:tag name="MH" val="20160421164853"/>
  <p:tag name="MH_LIBRARY" val="GRAPHIC"/>
  <p:tag name="MH_ORDER" val="Rounded Rectangle 5"/>
</p:tagLst>
</file>

<file path=ppt/tags/tag38.xml><?xml version="1.0" encoding="utf-8"?>
<p:tagLst xmlns:p="http://schemas.openxmlformats.org/presentationml/2006/main">
  <p:tag name="MH" val="20160421164853"/>
  <p:tag name="MH_LIBRARY" val="GRAPHIC"/>
</p:tagLst>
</file>

<file path=ppt/tags/tag39.xml><?xml version="1.0" encoding="utf-8"?>
<p:tagLst xmlns:p="http://schemas.openxmlformats.org/presentationml/2006/main">
  <p:tag name="KSO_WPP_MARK_KEY" val="5c5b7022-eda7-434a-91c6-902ff29b555f"/>
  <p:tag name="COMMONDATA" val="eyJoZGlkIjoiZjhlNzNiMWRmYjg2YjYyY2Y4MWIzZWY0YTAyMzU1ZTYifQ=="/>
</p:tagLst>
</file>

<file path=ppt/tags/tag4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5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6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8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9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4011</Words>
  <Application>WPS 演示</Application>
  <PresentationFormat>宽屏</PresentationFormat>
  <Paragraphs>245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幼圆</vt:lpstr>
      <vt:lpstr>微软雅黑</vt:lpstr>
      <vt:lpstr>Wingdings 2</vt:lpstr>
      <vt:lpstr>Arial Black</vt:lpstr>
      <vt:lpstr>Microsoft YaHei UI</vt:lpstr>
      <vt:lpstr>Helvetica</vt:lpstr>
      <vt:lpstr>Helvetica Light</vt:lpstr>
      <vt:lpstr>Helvetica Neue</vt:lpstr>
      <vt:lpstr>Arial Unicode MS</vt:lpstr>
      <vt:lpstr>仿宋</vt:lpstr>
      <vt:lpstr>方正姚体</vt:lpstr>
      <vt:lpstr>A000120140530A99PPBG</vt:lpstr>
      <vt:lpstr>金融风控反欺诈模型</vt:lpstr>
      <vt:lpstr>1.Data Processing</vt:lpstr>
      <vt:lpstr>五十个特征-- 17万条脱敏数据</vt:lpstr>
      <vt:lpstr>2.Detailed Introduction</vt:lpstr>
      <vt:lpstr>缺失值比例</vt:lpstr>
      <vt:lpstr>缺失值填补</vt:lpstr>
      <vt:lpstr>相同数据合并</vt:lpstr>
      <vt:lpstr>总体分布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sulli琳</cp:lastModifiedBy>
  <cp:revision>168</cp:revision>
  <dcterms:created xsi:type="dcterms:W3CDTF">2014-06-03T02:52:00Z</dcterms:created>
  <dcterms:modified xsi:type="dcterms:W3CDTF">2023-03-08T05:08:32Z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简约线条PPT模板.ppt</vt:lpwstr>
  </property>
  <property fmtid="{D5CDD505-2E9C-101B-9397-08002B2CF9AE}" pid="3" name="fileid">
    <vt:lpwstr>812479</vt:lpwstr>
  </property>
  <property fmtid="{D5CDD505-2E9C-101B-9397-08002B2CF9AE}" pid="4" name="KSOProductBuildVer">
    <vt:lpwstr>2052-11.1.0.12980</vt:lpwstr>
  </property>
  <property fmtid="{D5CDD505-2E9C-101B-9397-08002B2CF9AE}" pid="5" name="KSORubyTemplateID">
    <vt:lpwstr>2</vt:lpwstr>
  </property>
  <property fmtid="{D5CDD505-2E9C-101B-9397-08002B2CF9AE}" pid="6" name="ICV">
    <vt:lpwstr>BEDC712FC9E74A159D56587FBBC04FDE</vt:lpwstr>
  </property>
</Properties>
</file>