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71"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8"/>
    <p:restoredTop sz="94670"/>
  </p:normalViewPr>
  <p:slideViewPr>
    <p:cSldViewPr snapToGrid="0" snapToObjects="1">
      <p:cViewPr varScale="1">
        <p:scale>
          <a:sx n="51" d="100"/>
          <a:sy n="51" d="100"/>
        </p:scale>
        <p:origin x="208" y="1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241754-2C21-4BD2-ADE5-31A73728D5F0}" type="doc">
      <dgm:prSet loTypeId="urn:microsoft.com/office/officeart/2016/7/layout/HorizontalActionList" loCatId="List" qsTypeId="urn:microsoft.com/office/officeart/2005/8/quickstyle/simple1" qsCatId="simple" csTypeId="urn:microsoft.com/office/officeart/2005/8/colors/accent3_2" csCatId="accent3" phldr="1"/>
      <dgm:spPr/>
      <dgm:t>
        <a:bodyPr/>
        <a:lstStyle/>
        <a:p>
          <a:endParaRPr lang="en-US"/>
        </a:p>
      </dgm:t>
    </dgm:pt>
    <dgm:pt modelId="{E33C09C1-8B69-4312-BBB9-A05CCAA04F72}">
      <dgm:prSet/>
      <dgm:spPr/>
      <dgm:t>
        <a:bodyPr/>
        <a:lstStyle/>
        <a:p>
          <a:r>
            <a:rPr lang="en-US" dirty="0"/>
            <a:t>Tabling</a:t>
          </a:r>
        </a:p>
      </dgm:t>
    </dgm:pt>
    <dgm:pt modelId="{22D027AA-55D6-4B05-90A4-448AFAD942F8}" type="parTrans" cxnId="{97F30B4B-5E5B-413E-9F83-D56A348A9158}">
      <dgm:prSet/>
      <dgm:spPr/>
      <dgm:t>
        <a:bodyPr/>
        <a:lstStyle/>
        <a:p>
          <a:endParaRPr lang="en-US"/>
        </a:p>
      </dgm:t>
    </dgm:pt>
    <dgm:pt modelId="{D744EC68-FA61-4472-969E-BDE77738D070}" type="sibTrans" cxnId="{97F30B4B-5E5B-413E-9F83-D56A348A9158}">
      <dgm:prSet/>
      <dgm:spPr/>
      <dgm:t>
        <a:bodyPr/>
        <a:lstStyle/>
        <a:p>
          <a:endParaRPr lang="en-US"/>
        </a:p>
      </dgm:t>
    </dgm:pt>
    <dgm:pt modelId="{0D9DB410-8A3D-4357-AF8B-B7B1427593B2}">
      <dgm:prSet/>
      <dgm:spPr/>
      <dgm:t>
        <a:bodyPr/>
        <a:lstStyle/>
        <a:p>
          <a:r>
            <a:rPr lang="en-US" dirty="0"/>
            <a:t>Organized tabling for recruitment, advertising for new issues, and student publication events. Created a new organizational structure for tabling using an excel spreadsheet to make sure people could easily sign up for slots in the future </a:t>
          </a:r>
        </a:p>
      </dgm:t>
    </dgm:pt>
    <dgm:pt modelId="{0F415AE0-1348-4358-A49B-2634C78DF93C}" type="parTrans" cxnId="{947A1B68-14CA-41B3-B05F-8013A70AA95A}">
      <dgm:prSet/>
      <dgm:spPr/>
      <dgm:t>
        <a:bodyPr/>
        <a:lstStyle/>
        <a:p>
          <a:endParaRPr lang="en-US"/>
        </a:p>
      </dgm:t>
    </dgm:pt>
    <dgm:pt modelId="{6725B137-F108-4999-BE1D-353093F496D7}" type="sibTrans" cxnId="{947A1B68-14CA-41B3-B05F-8013A70AA95A}">
      <dgm:prSet/>
      <dgm:spPr/>
      <dgm:t>
        <a:bodyPr/>
        <a:lstStyle/>
        <a:p>
          <a:endParaRPr lang="en-US"/>
        </a:p>
      </dgm:t>
    </dgm:pt>
    <dgm:pt modelId="{F5302C9D-D9ED-D140-8CBD-9E88586AC58F}">
      <dgm:prSet/>
      <dgm:spPr/>
      <dgm:t>
        <a:bodyPr/>
        <a:lstStyle/>
        <a:p>
          <a:r>
            <a:rPr lang="en-US" dirty="0"/>
            <a:t>Organized the new Annual Review Issue of NAR that serves as a solution to an overflow problem content was facing. Led several collage workshops throughout the semester to complete this issue</a:t>
          </a:r>
        </a:p>
      </dgm:t>
    </dgm:pt>
    <dgm:pt modelId="{EC6A4728-53E2-1445-92A2-8EEAE88697CC}" type="parTrans" cxnId="{2C92BB71-49D4-814C-A86C-A7AA6E5138EF}">
      <dgm:prSet/>
      <dgm:spPr/>
      <dgm:t>
        <a:bodyPr/>
        <a:lstStyle/>
        <a:p>
          <a:endParaRPr lang="en-US"/>
        </a:p>
      </dgm:t>
    </dgm:pt>
    <dgm:pt modelId="{CEE6D4FA-5D1E-D24A-80E1-8368A4C3E273}" type="sibTrans" cxnId="{2C92BB71-49D4-814C-A86C-A7AA6E5138EF}">
      <dgm:prSet/>
      <dgm:spPr/>
      <dgm:t>
        <a:bodyPr/>
        <a:lstStyle/>
        <a:p>
          <a:endParaRPr lang="en-US"/>
        </a:p>
      </dgm:t>
    </dgm:pt>
    <dgm:pt modelId="{2994B151-977B-4226-BDA2-A79CDC5A8708}">
      <dgm:prSet/>
      <dgm:spPr/>
      <dgm:t>
        <a:bodyPr/>
        <a:lstStyle/>
        <a:p>
          <a:r>
            <a:rPr lang="en-US" dirty="0"/>
            <a:t>NAR Annual Review</a:t>
          </a:r>
        </a:p>
      </dgm:t>
    </dgm:pt>
    <dgm:pt modelId="{73AF7BE8-97B0-4B1B-91E3-817945119E4A}" type="sibTrans" cxnId="{7A59D486-74F4-45BD-B7BB-6EC7EC1493F6}">
      <dgm:prSet/>
      <dgm:spPr/>
      <dgm:t>
        <a:bodyPr/>
        <a:lstStyle/>
        <a:p>
          <a:endParaRPr lang="en-US"/>
        </a:p>
      </dgm:t>
    </dgm:pt>
    <dgm:pt modelId="{1A1F70B9-1A7F-4FEC-9A27-C8139597ED43}" type="parTrans" cxnId="{7A59D486-74F4-45BD-B7BB-6EC7EC1493F6}">
      <dgm:prSet/>
      <dgm:spPr/>
      <dgm:t>
        <a:bodyPr/>
        <a:lstStyle/>
        <a:p>
          <a:endParaRPr lang="en-US"/>
        </a:p>
      </dgm:t>
    </dgm:pt>
    <dgm:pt modelId="{B0642B0E-A563-414B-8C3B-E3FDDE9E6646}">
      <dgm:prSet/>
      <dgm:spPr/>
      <dgm:t>
        <a:bodyPr/>
        <a:lstStyle/>
        <a:p>
          <a:r>
            <a:rPr lang="en-US" dirty="0"/>
            <a:t>Onboarding</a:t>
          </a:r>
        </a:p>
      </dgm:t>
    </dgm:pt>
    <dgm:pt modelId="{53343421-DF81-D04E-A13C-069855DCF47F}" type="parTrans" cxnId="{10A3D138-435A-E743-900D-9B10138C0D78}">
      <dgm:prSet/>
      <dgm:spPr/>
      <dgm:t>
        <a:bodyPr/>
        <a:lstStyle/>
        <a:p>
          <a:endParaRPr lang="en-US"/>
        </a:p>
      </dgm:t>
    </dgm:pt>
    <dgm:pt modelId="{F143883B-CE33-1841-A406-7C87488E9717}" type="sibTrans" cxnId="{10A3D138-435A-E743-900D-9B10138C0D78}">
      <dgm:prSet/>
      <dgm:spPr/>
      <dgm:t>
        <a:bodyPr/>
        <a:lstStyle/>
        <a:p>
          <a:endParaRPr lang="en-US"/>
        </a:p>
      </dgm:t>
    </dgm:pt>
    <dgm:pt modelId="{3259EB9E-DEF1-0240-9E22-48EC15692410}">
      <dgm:prSet/>
      <dgm:spPr/>
      <dgm:t>
        <a:bodyPr/>
        <a:lstStyle/>
        <a:p>
          <a:r>
            <a:rPr lang="en-US" dirty="0"/>
            <a:t>Oversaw onboarding and created a new organization format in our Google Drive to ensure we had all the correct contact information for each member</a:t>
          </a:r>
        </a:p>
      </dgm:t>
    </dgm:pt>
    <dgm:pt modelId="{86111942-8554-1348-BC82-9059B86E6743}" type="parTrans" cxnId="{400F6F4D-5A21-4D4F-88BA-FC4511321816}">
      <dgm:prSet/>
      <dgm:spPr/>
      <dgm:t>
        <a:bodyPr/>
        <a:lstStyle/>
        <a:p>
          <a:endParaRPr lang="en-US"/>
        </a:p>
      </dgm:t>
    </dgm:pt>
    <dgm:pt modelId="{4E34D497-AE39-334C-B63D-215909CA07BC}" type="sibTrans" cxnId="{400F6F4D-5A21-4D4F-88BA-FC4511321816}">
      <dgm:prSet/>
      <dgm:spPr/>
      <dgm:t>
        <a:bodyPr/>
        <a:lstStyle/>
        <a:p>
          <a:endParaRPr lang="en-US"/>
        </a:p>
      </dgm:t>
    </dgm:pt>
    <dgm:pt modelId="{B3325134-5A65-F84D-9796-16A67975F1D2}" type="pres">
      <dgm:prSet presAssocID="{92241754-2C21-4BD2-ADE5-31A73728D5F0}" presName="Name0" presStyleCnt="0">
        <dgm:presLayoutVars>
          <dgm:dir/>
          <dgm:animLvl val="lvl"/>
          <dgm:resizeHandles val="exact"/>
        </dgm:presLayoutVars>
      </dgm:prSet>
      <dgm:spPr/>
    </dgm:pt>
    <dgm:pt modelId="{6F21C9E3-2A81-E64A-B72D-0D62A6A733A5}" type="pres">
      <dgm:prSet presAssocID="{E33C09C1-8B69-4312-BBB9-A05CCAA04F72}" presName="composite" presStyleCnt="0"/>
      <dgm:spPr/>
    </dgm:pt>
    <dgm:pt modelId="{97948CDE-6785-2543-9AFF-DA4C357C59CF}" type="pres">
      <dgm:prSet presAssocID="{E33C09C1-8B69-4312-BBB9-A05CCAA04F72}" presName="parTx" presStyleLbl="alignNode1" presStyleIdx="0" presStyleCnt="3">
        <dgm:presLayoutVars>
          <dgm:chMax val="0"/>
          <dgm:chPref val="0"/>
        </dgm:presLayoutVars>
      </dgm:prSet>
      <dgm:spPr/>
    </dgm:pt>
    <dgm:pt modelId="{C7C695B3-E126-354D-8A60-7AA44C700359}" type="pres">
      <dgm:prSet presAssocID="{E33C09C1-8B69-4312-BBB9-A05CCAA04F72}" presName="desTx" presStyleLbl="alignAccFollowNode1" presStyleIdx="0" presStyleCnt="3">
        <dgm:presLayoutVars/>
      </dgm:prSet>
      <dgm:spPr/>
    </dgm:pt>
    <dgm:pt modelId="{A1089F25-2B14-284A-A793-E3C840AB1C8C}" type="pres">
      <dgm:prSet presAssocID="{D744EC68-FA61-4472-969E-BDE77738D070}" presName="space" presStyleCnt="0"/>
      <dgm:spPr/>
    </dgm:pt>
    <dgm:pt modelId="{4F79C526-F00D-DF4A-BE8E-C3845E04C57E}" type="pres">
      <dgm:prSet presAssocID="{B0642B0E-A563-414B-8C3B-E3FDDE9E6646}" presName="composite" presStyleCnt="0"/>
      <dgm:spPr/>
    </dgm:pt>
    <dgm:pt modelId="{82718656-26FF-4941-BD31-35C8A359EE6F}" type="pres">
      <dgm:prSet presAssocID="{B0642B0E-A563-414B-8C3B-E3FDDE9E6646}" presName="parTx" presStyleLbl="alignNode1" presStyleIdx="1" presStyleCnt="3">
        <dgm:presLayoutVars>
          <dgm:chMax val="0"/>
          <dgm:chPref val="0"/>
        </dgm:presLayoutVars>
      </dgm:prSet>
      <dgm:spPr/>
    </dgm:pt>
    <dgm:pt modelId="{696AED8C-EE57-534D-AAFE-C18605B75FB7}" type="pres">
      <dgm:prSet presAssocID="{B0642B0E-A563-414B-8C3B-E3FDDE9E6646}" presName="desTx" presStyleLbl="alignAccFollowNode1" presStyleIdx="1" presStyleCnt="3">
        <dgm:presLayoutVars/>
      </dgm:prSet>
      <dgm:spPr/>
    </dgm:pt>
    <dgm:pt modelId="{28E87F2F-B038-7040-BA9B-2988B6E963C2}" type="pres">
      <dgm:prSet presAssocID="{F143883B-CE33-1841-A406-7C87488E9717}" presName="space" presStyleCnt="0"/>
      <dgm:spPr/>
    </dgm:pt>
    <dgm:pt modelId="{3627BA82-A093-CB4A-876A-21E9F6074F8B}" type="pres">
      <dgm:prSet presAssocID="{2994B151-977B-4226-BDA2-A79CDC5A8708}" presName="composite" presStyleCnt="0"/>
      <dgm:spPr/>
    </dgm:pt>
    <dgm:pt modelId="{9026CE52-6132-D942-9F35-6CADD886764D}" type="pres">
      <dgm:prSet presAssocID="{2994B151-977B-4226-BDA2-A79CDC5A8708}" presName="parTx" presStyleLbl="alignNode1" presStyleIdx="2" presStyleCnt="3">
        <dgm:presLayoutVars>
          <dgm:chMax val="0"/>
          <dgm:chPref val="0"/>
        </dgm:presLayoutVars>
      </dgm:prSet>
      <dgm:spPr/>
    </dgm:pt>
    <dgm:pt modelId="{6DD0CE6E-3525-9A49-85CB-DD9B8A423149}" type="pres">
      <dgm:prSet presAssocID="{2994B151-977B-4226-BDA2-A79CDC5A8708}" presName="desTx" presStyleLbl="alignAccFollowNode1" presStyleIdx="2" presStyleCnt="3">
        <dgm:presLayoutVars/>
      </dgm:prSet>
      <dgm:spPr/>
    </dgm:pt>
  </dgm:ptLst>
  <dgm:cxnLst>
    <dgm:cxn modelId="{00464C01-86C3-4C4B-9622-D5163E08AD4C}" type="presOf" srcId="{F5302C9D-D9ED-D140-8CBD-9E88586AC58F}" destId="{6DD0CE6E-3525-9A49-85CB-DD9B8A423149}" srcOrd="0" destOrd="0" presId="urn:microsoft.com/office/officeart/2016/7/layout/HorizontalActionList"/>
    <dgm:cxn modelId="{10A3D138-435A-E743-900D-9B10138C0D78}" srcId="{92241754-2C21-4BD2-ADE5-31A73728D5F0}" destId="{B0642B0E-A563-414B-8C3B-E3FDDE9E6646}" srcOrd="1" destOrd="0" parTransId="{53343421-DF81-D04E-A13C-069855DCF47F}" sibTransId="{F143883B-CE33-1841-A406-7C87488E9717}"/>
    <dgm:cxn modelId="{AB1C073B-2925-5145-AA63-BBEFF804D31E}" type="presOf" srcId="{0D9DB410-8A3D-4357-AF8B-B7B1427593B2}" destId="{C7C695B3-E126-354D-8A60-7AA44C700359}" srcOrd="0" destOrd="0" presId="urn:microsoft.com/office/officeart/2016/7/layout/HorizontalActionList"/>
    <dgm:cxn modelId="{97F30B4B-5E5B-413E-9F83-D56A348A9158}" srcId="{92241754-2C21-4BD2-ADE5-31A73728D5F0}" destId="{E33C09C1-8B69-4312-BBB9-A05CCAA04F72}" srcOrd="0" destOrd="0" parTransId="{22D027AA-55D6-4B05-90A4-448AFAD942F8}" sibTransId="{D744EC68-FA61-4472-969E-BDE77738D070}"/>
    <dgm:cxn modelId="{400F6F4D-5A21-4D4F-88BA-FC4511321816}" srcId="{B0642B0E-A563-414B-8C3B-E3FDDE9E6646}" destId="{3259EB9E-DEF1-0240-9E22-48EC15692410}" srcOrd="0" destOrd="0" parTransId="{86111942-8554-1348-BC82-9059B86E6743}" sibTransId="{4E34D497-AE39-334C-B63D-215909CA07BC}"/>
    <dgm:cxn modelId="{69440461-2217-0F44-8644-0B2FCA5CA4B5}" type="presOf" srcId="{92241754-2C21-4BD2-ADE5-31A73728D5F0}" destId="{B3325134-5A65-F84D-9796-16A67975F1D2}" srcOrd="0" destOrd="0" presId="urn:microsoft.com/office/officeart/2016/7/layout/HorizontalActionList"/>
    <dgm:cxn modelId="{947A1B68-14CA-41B3-B05F-8013A70AA95A}" srcId="{E33C09C1-8B69-4312-BBB9-A05CCAA04F72}" destId="{0D9DB410-8A3D-4357-AF8B-B7B1427593B2}" srcOrd="0" destOrd="0" parTransId="{0F415AE0-1348-4358-A49B-2634C78DF93C}" sibTransId="{6725B137-F108-4999-BE1D-353093F496D7}"/>
    <dgm:cxn modelId="{2C92BB71-49D4-814C-A86C-A7AA6E5138EF}" srcId="{2994B151-977B-4226-BDA2-A79CDC5A8708}" destId="{F5302C9D-D9ED-D140-8CBD-9E88586AC58F}" srcOrd="0" destOrd="0" parTransId="{EC6A4728-53E2-1445-92A2-8EEAE88697CC}" sibTransId="{CEE6D4FA-5D1E-D24A-80E1-8368A4C3E273}"/>
    <dgm:cxn modelId="{7A59D486-74F4-45BD-B7BB-6EC7EC1493F6}" srcId="{92241754-2C21-4BD2-ADE5-31A73728D5F0}" destId="{2994B151-977B-4226-BDA2-A79CDC5A8708}" srcOrd="2" destOrd="0" parTransId="{1A1F70B9-1A7F-4FEC-9A27-C8139597ED43}" sibTransId="{73AF7BE8-97B0-4B1B-91E3-817945119E4A}"/>
    <dgm:cxn modelId="{52829697-2861-3A47-8A7A-5447B2AF8994}" type="presOf" srcId="{2994B151-977B-4226-BDA2-A79CDC5A8708}" destId="{9026CE52-6132-D942-9F35-6CADD886764D}" srcOrd="0" destOrd="0" presId="urn:microsoft.com/office/officeart/2016/7/layout/HorizontalActionList"/>
    <dgm:cxn modelId="{11E1B6B0-C438-834E-AEF9-574A9ED85D19}" type="presOf" srcId="{E33C09C1-8B69-4312-BBB9-A05CCAA04F72}" destId="{97948CDE-6785-2543-9AFF-DA4C357C59CF}" srcOrd="0" destOrd="0" presId="urn:microsoft.com/office/officeart/2016/7/layout/HorizontalActionList"/>
    <dgm:cxn modelId="{24F144B3-5F2B-1F49-8C31-45DA32725A15}" type="presOf" srcId="{3259EB9E-DEF1-0240-9E22-48EC15692410}" destId="{696AED8C-EE57-534D-AAFE-C18605B75FB7}" srcOrd="0" destOrd="0" presId="urn:microsoft.com/office/officeart/2016/7/layout/HorizontalActionList"/>
    <dgm:cxn modelId="{20493DCA-7D24-BE4C-AEB7-06527CFDCE10}" type="presOf" srcId="{B0642B0E-A563-414B-8C3B-E3FDDE9E6646}" destId="{82718656-26FF-4941-BD31-35C8A359EE6F}" srcOrd="0" destOrd="0" presId="urn:microsoft.com/office/officeart/2016/7/layout/HorizontalActionList"/>
    <dgm:cxn modelId="{4E12D29B-A919-5B45-B6BD-A612D3E52214}" type="presParOf" srcId="{B3325134-5A65-F84D-9796-16A67975F1D2}" destId="{6F21C9E3-2A81-E64A-B72D-0D62A6A733A5}" srcOrd="0" destOrd="0" presId="urn:microsoft.com/office/officeart/2016/7/layout/HorizontalActionList"/>
    <dgm:cxn modelId="{FE83DFA2-4C03-6248-86E8-FFCB6B7108C3}" type="presParOf" srcId="{6F21C9E3-2A81-E64A-B72D-0D62A6A733A5}" destId="{97948CDE-6785-2543-9AFF-DA4C357C59CF}" srcOrd="0" destOrd="0" presId="urn:microsoft.com/office/officeart/2016/7/layout/HorizontalActionList"/>
    <dgm:cxn modelId="{F20A0C4F-FCFE-994E-AA91-FDC563A472FE}" type="presParOf" srcId="{6F21C9E3-2A81-E64A-B72D-0D62A6A733A5}" destId="{C7C695B3-E126-354D-8A60-7AA44C700359}" srcOrd="1" destOrd="0" presId="urn:microsoft.com/office/officeart/2016/7/layout/HorizontalActionList"/>
    <dgm:cxn modelId="{1B3C14A3-40BD-9442-ADAD-F4CBC3D815E2}" type="presParOf" srcId="{B3325134-5A65-F84D-9796-16A67975F1D2}" destId="{A1089F25-2B14-284A-A793-E3C840AB1C8C}" srcOrd="1" destOrd="0" presId="urn:microsoft.com/office/officeart/2016/7/layout/HorizontalActionList"/>
    <dgm:cxn modelId="{862E884D-733D-9045-BEEB-809832E0064C}" type="presParOf" srcId="{B3325134-5A65-F84D-9796-16A67975F1D2}" destId="{4F79C526-F00D-DF4A-BE8E-C3845E04C57E}" srcOrd="2" destOrd="0" presId="urn:microsoft.com/office/officeart/2016/7/layout/HorizontalActionList"/>
    <dgm:cxn modelId="{83B39CBE-BB18-0B4F-8C31-EC8DB44667B9}" type="presParOf" srcId="{4F79C526-F00D-DF4A-BE8E-C3845E04C57E}" destId="{82718656-26FF-4941-BD31-35C8A359EE6F}" srcOrd="0" destOrd="0" presId="urn:microsoft.com/office/officeart/2016/7/layout/HorizontalActionList"/>
    <dgm:cxn modelId="{350BF1DC-3A71-7E48-BC36-590A316D6E93}" type="presParOf" srcId="{4F79C526-F00D-DF4A-BE8E-C3845E04C57E}" destId="{696AED8C-EE57-534D-AAFE-C18605B75FB7}" srcOrd="1" destOrd="0" presId="urn:microsoft.com/office/officeart/2016/7/layout/HorizontalActionList"/>
    <dgm:cxn modelId="{5A4F4B65-A13E-AC48-A0C0-2EAA8E4FFE39}" type="presParOf" srcId="{B3325134-5A65-F84D-9796-16A67975F1D2}" destId="{28E87F2F-B038-7040-BA9B-2988B6E963C2}" srcOrd="3" destOrd="0" presId="urn:microsoft.com/office/officeart/2016/7/layout/HorizontalActionList"/>
    <dgm:cxn modelId="{03E73544-9A36-154C-AE2E-49FD8484B1E0}" type="presParOf" srcId="{B3325134-5A65-F84D-9796-16A67975F1D2}" destId="{3627BA82-A093-CB4A-876A-21E9F6074F8B}" srcOrd="4" destOrd="0" presId="urn:microsoft.com/office/officeart/2016/7/layout/HorizontalActionList"/>
    <dgm:cxn modelId="{675F2613-A5D4-8449-BFA9-D63CD3EE4C1B}" type="presParOf" srcId="{3627BA82-A093-CB4A-876A-21E9F6074F8B}" destId="{9026CE52-6132-D942-9F35-6CADD886764D}" srcOrd="0" destOrd="0" presId="urn:microsoft.com/office/officeart/2016/7/layout/HorizontalActionList"/>
    <dgm:cxn modelId="{EA9264BF-43A1-994A-A92A-0D2F9B4CDCEA}" type="presParOf" srcId="{3627BA82-A093-CB4A-876A-21E9F6074F8B}" destId="{6DD0CE6E-3525-9A49-85CB-DD9B8A423149}"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241754-2C21-4BD2-ADE5-31A73728D5F0}" type="doc">
      <dgm:prSet loTypeId="urn:microsoft.com/office/officeart/2016/7/layout/VerticalSolidActionList" loCatId="List" qsTypeId="urn:microsoft.com/office/officeart/2005/8/quickstyle/simple1" qsCatId="simple" csTypeId="urn:microsoft.com/office/officeart/2005/8/colors/accent3_2" csCatId="accent3" phldr="1"/>
      <dgm:spPr/>
      <dgm:t>
        <a:bodyPr/>
        <a:lstStyle/>
        <a:p>
          <a:endParaRPr lang="en-US"/>
        </a:p>
      </dgm:t>
    </dgm:pt>
    <dgm:pt modelId="{E33C09C1-8B69-4312-BBB9-A05CCAA04F72}">
      <dgm:prSet/>
      <dgm:spPr/>
      <dgm:t>
        <a:bodyPr/>
        <a:lstStyle/>
        <a:p>
          <a:r>
            <a:rPr lang="en-US" dirty="0"/>
            <a:t>Deadlines</a:t>
          </a:r>
        </a:p>
      </dgm:t>
    </dgm:pt>
    <dgm:pt modelId="{22D027AA-55D6-4B05-90A4-448AFAD942F8}" type="parTrans" cxnId="{97F30B4B-5E5B-413E-9F83-D56A348A9158}">
      <dgm:prSet/>
      <dgm:spPr/>
      <dgm:t>
        <a:bodyPr/>
        <a:lstStyle/>
        <a:p>
          <a:endParaRPr lang="en-US"/>
        </a:p>
      </dgm:t>
    </dgm:pt>
    <dgm:pt modelId="{D744EC68-FA61-4472-969E-BDE77738D070}" type="sibTrans" cxnId="{97F30B4B-5E5B-413E-9F83-D56A348A9158}">
      <dgm:prSet/>
      <dgm:spPr/>
      <dgm:t>
        <a:bodyPr/>
        <a:lstStyle/>
        <a:p>
          <a:endParaRPr lang="en-US"/>
        </a:p>
      </dgm:t>
    </dgm:pt>
    <dgm:pt modelId="{0D9DB410-8A3D-4357-AF8B-B7B1427593B2}">
      <dgm:prSet/>
      <dgm:spPr/>
      <dgm:t>
        <a:bodyPr/>
        <a:lstStyle/>
        <a:p>
          <a:r>
            <a:rPr lang="en-US" dirty="0"/>
            <a:t>Kept track of deadlines for editing and layout for both the Fall and Spring issues and followed up with students individually to keep track of pieces and check on progress</a:t>
          </a:r>
        </a:p>
      </dgm:t>
    </dgm:pt>
    <dgm:pt modelId="{0F415AE0-1348-4358-A49B-2634C78DF93C}" type="parTrans" cxnId="{947A1B68-14CA-41B3-B05F-8013A70AA95A}">
      <dgm:prSet/>
      <dgm:spPr/>
      <dgm:t>
        <a:bodyPr/>
        <a:lstStyle/>
        <a:p>
          <a:endParaRPr lang="en-US"/>
        </a:p>
      </dgm:t>
    </dgm:pt>
    <dgm:pt modelId="{6725B137-F108-4999-BE1D-353093F496D7}" type="sibTrans" cxnId="{947A1B68-14CA-41B3-B05F-8013A70AA95A}">
      <dgm:prSet/>
      <dgm:spPr/>
      <dgm:t>
        <a:bodyPr/>
        <a:lstStyle/>
        <a:p>
          <a:endParaRPr lang="en-US"/>
        </a:p>
      </dgm:t>
    </dgm:pt>
    <dgm:pt modelId="{2994B151-977B-4226-BDA2-A79CDC5A8708}">
      <dgm:prSet/>
      <dgm:spPr/>
      <dgm:t>
        <a:bodyPr/>
        <a:lstStyle/>
        <a:p>
          <a:r>
            <a:rPr lang="en-US" dirty="0"/>
            <a:t>Editing</a:t>
          </a:r>
        </a:p>
      </dgm:t>
    </dgm:pt>
    <dgm:pt modelId="{1A1F70B9-1A7F-4FEC-9A27-C8139597ED43}" type="parTrans" cxnId="{7A59D486-74F4-45BD-B7BB-6EC7EC1493F6}">
      <dgm:prSet/>
      <dgm:spPr/>
      <dgm:t>
        <a:bodyPr/>
        <a:lstStyle/>
        <a:p>
          <a:endParaRPr lang="en-US"/>
        </a:p>
      </dgm:t>
    </dgm:pt>
    <dgm:pt modelId="{73AF7BE8-97B0-4B1B-91E3-817945119E4A}" type="sibTrans" cxnId="{7A59D486-74F4-45BD-B7BB-6EC7EC1493F6}">
      <dgm:prSet/>
      <dgm:spPr/>
      <dgm:t>
        <a:bodyPr/>
        <a:lstStyle/>
        <a:p>
          <a:endParaRPr lang="en-US"/>
        </a:p>
      </dgm:t>
    </dgm:pt>
    <dgm:pt modelId="{B404DC28-5120-450C-9377-89535B329F3E}">
      <dgm:prSet/>
      <dgm:spPr/>
      <dgm:t>
        <a:bodyPr/>
        <a:lstStyle/>
        <a:p>
          <a:r>
            <a:rPr lang="en-US" dirty="0"/>
            <a:t>Assisted our Content Editor with editing and proofreading all submissions</a:t>
          </a:r>
        </a:p>
      </dgm:t>
    </dgm:pt>
    <dgm:pt modelId="{EA00A232-BD2F-4018-9809-7BD9CF20E4C7}" type="parTrans" cxnId="{E6041A9B-3284-4AE3-8A77-47AA1AAB5145}">
      <dgm:prSet/>
      <dgm:spPr/>
      <dgm:t>
        <a:bodyPr/>
        <a:lstStyle/>
        <a:p>
          <a:endParaRPr lang="en-US"/>
        </a:p>
      </dgm:t>
    </dgm:pt>
    <dgm:pt modelId="{A4975C7A-B31E-4CC5-AD03-C132AAB58E77}" type="sibTrans" cxnId="{E6041A9B-3284-4AE3-8A77-47AA1AAB5145}">
      <dgm:prSet/>
      <dgm:spPr/>
      <dgm:t>
        <a:bodyPr/>
        <a:lstStyle/>
        <a:p>
          <a:endParaRPr lang="en-US"/>
        </a:p>
      </dgm:t>
    </dgm:pt>
    <dgm:pt modelId="{43701ACF-5FCE-41DA-B52C-126BC1AD63D3}">
      <dgm:prSet/>
      <dgm:spPr/>
      <dgm:t>
        <a:bodyPr/>
        <a:lstStyle/>
        <a:p>
          <a:r>
            <a:rPr lang="en-US" dirty="0"/>
            <a:t>Contacted outside submissions to accept edits on their pieces </a:t>
          </a:r>
        </a:p>
      </dgm:t>
    </dgm:pt>
    <dgm:pt modelId="{A687910C-9A50-4D5D-967F-2241DEE49F62}" type="parTrans" cxnId="{313B7678-DA21-4E09-B852-C4E12044895B}">
      <dgm:prSet/>
      <dgm:spPr/>
      <dgm:t>
        <a:bodyPr/>
        <a:lstStyle/>
        <a:p>
          <a:endParaRPr lang="en-US"/>
        </a:p>
      </dgm:t>
    </dgm:pt>
    <dgm:pt modelId="{C30DC575-BC92-47ED-A1AD-AF2E50FD39EB}" type="sibTrans" cxnId="{313B7678-DA21-4E09-B852-C4E12044895B}">
      <dgm:prSet/>
      <dgm:spPr/>
      <dgm:t>
        <a:bodyPr/>
        <a:lstStyle/>
        <a:p>
          <a:endParaRPr lang="en-US"/>
        </a:p>
      </dgm:t>
    </dgm:pt>
    <dgm:pt modelId="{2D0915C4-EE18-4788-BECD-54FD54B2FCF4}">
      <dgm:prSet/>
      <dgm:spPr/>
      <dgm:t>
        <a:bodyPr/>
        <a:lstStyle/>
        <a:p>
          <a:r>
            <a:rPr lang="en-US" dirty="0"/>
            <a:t>Kept track of rack distribution and reminded members individually to restock their racks</a:t>
          </a:r>
        </a:p>
      </dgm:t>
    </dgm:pt>
    <dgm:pt modelId="{AC1873DC-C47F-4054-87F1-09055C1DC6B5}" type="parTrans" cxnId="{69789220-23D2-4D6B-AE30-F90F7279D160}">
      <dgm:prSet/>
      <dgm:spPr/>
      <dgm:t>
        <a:bodyPr/>
        <a:lstStyle/>
        <a:p>
          <a:endParaRPr lang="en-US"/>
        </a:p>
      </dgm:t>
    </dgm:pt>
    <dgm:pt modelId="{A647CBEC-B0D6-45A2-816F-7E8C579BEA81}" type="sibTrans" cxnId="{69789220-23D2-4D6B-AE30-F90F7279D160}">
      <dgm:prSet/>
      <dgm:spPr/>
      <dgm:t>
        <a:bodyPr/>
        <a:lstStyle/>
        <a:p>
          <a:endParaRPr lang="en-US"/>
        </a:p>
      </dgm:t>
    </dgm:pt>
    <dgm:pt modelId="{AB08BADB-6564-4269-9B23-68BB353F03DF}">
      <dgm:prSet/>
      <dgm:spPr/>
      <dgm:t>
        <a:bodyPr/>
        <a:lstStyle/>
        <a:p>
          <a:r>
            <a:rPr lang="en-US" dirty="0"/>
            <a:t>Internal Communication</a:t>
          </a:r>
        </a:p>
      </dgm:t>
    </dgm:pt>
    <dgm:pt modelId="{884D57CE-345B-4159-BB9D-829C21313326}" type="parTrans" cxnId="{0613AE84-53E5-410A-BFA5-A752B5915934}">
      <dgm:prSet/>
      <dgm:spPr/>
      <dgm:t>
        <a:bodyPr/>
        <a:lstStyle/>
        <a:p>
          <a:endParaRPr lang="en-US"/>
        </a:p>
      </dgm:t>
    </dgm:pt>
    <dgm:pt modelId="{BB86F5D8-D6E9-4C80-BDD9-53F04470AF1C}" type="sibTrans" cxnId="{0613AE84-53E5-410A-BFA5-A752B5915934}">
      <dgm:prSet/>
      <dgm:spPr/>
      <dgm:t>
        <a:bodyPr/>
        <a:lstStyle/>
        <a:p>
          <a:endParaRPr lang="en-US"/>
        </a:p>
      </dgm:t>
    </dgm:pt>
    <dgm:pt modelId="{0A9B4EBA-987B-4756-B92E-DB3555818CE8}">
      <dgm:prSet/>
      <dgm:spPr/>
      <dgm:t>
        <a:bodyPr/>
        <a:lstStyle/>
        <a:p>
          <a:r>
            <a:rPr lang="en-US" dirty="0"/>
            <a:t>Ran meetings when Jared had other obligations and kept members up to date through Slack</a:t>
          </a:r>
        </a:p>
      </dgm:t>
    </dgm:pt>
    <dgm:pt modelId="{FA587727-6C65-4D8D-B061-B009EC8AE5F3}" type="parTrans" cxnId="{5904A6A3-0EF8-48AF-B6A5-CD42FCBF5530}">
      <dgm:prSet/>
      <dgm:spPr/>
      <dgm:t>
        <a:bodyPr/>
        <a:lstStyle/>
        <a:p>
          <a:endParaRPr lang="en-US"/>
        </a:p>
      </dgm:t>
    </dgm:pt>
    <dgm:pt modelId="{31A6A1A5-5726-4C83-ABF1-9DCF9DC30B6D}" type="sibTrans" cxnId="{5904A6A3-0EF8-48AF-B6A5-CD42FCBF5530}">
      <dgm:prSet/>
      <dgm:spPr/>
      <dgm:t>
        <a:bodyPr/>
        <a:lstStyle/>
        <a:p>
          <a:endParaRPr lang="en-US"/>
        </a:p>
      </dgm:t>
    </dgm:pt>
    <dgm:pt modelId="{598200F1-882A-47FA-BE1D-27B88EA16C33}">
      <dgm:prSet/>
      <dgm:spPr/>
      <dgm:t>
        <a:bodyPr/>
        <a:lstStyle/>
        <a:p>
          <a:r>
            <a:rPr lang="en-US" dirty="0"/>
            <a:t>Budget/Logistics</a:t>
          </a:r>
        </a:p>
      </dgm:t>
    </dgm:pt>
    <dgm:pt modelId="{30374EE9-6FAF-4027-B38B-CAA8D83B3FC9}" type="parTrans" cxnId="{2CDE87B0-A867-4118-A207-011F94634880}">
      <dgm:prSet/>
      <dgm:spPr/>
      <dgm:t>
        <a:bodyPr/>
        <a:lstStyle/>
        <a:p>
          <a:endParaRPr lang="en-US"/>
        </a:p>
      </dgm:t>
    </dgm:pt>
    <dgm:pt modelId="{CD508728-B2A3-4557-9F75-E0DDB8807B49}" type="sibTrans" cxnId="{2CDE87B0-A867-4118-A207-011F94634880}">
      <dgm:prSet/>
      <dgm:spPr/>
      <dgm:t>
        <a:bodyPr/>
        <a:lstStyle/>
        <a:p>
          <a:endParaRPr lang="en-US"/>
        </a:p>
      </dgm:t>
    </dgm:pt>
    <dgm:pt modelId="{AC15FE2F-84DE-4722-A6FB-91F861CE59A4}">
      <dgm:prSet/>
      <dgm:spPr/>
      <dgm:t>
        <a:bodyPr/>
        <a:lstStyle/>
        <a:p>
          <a:r>
            <a:rPr lang="en-US" dirty="0"/>
            <a:t>Assisted Jared with budget/registration/logistical tasks and attended budget orientation sessions with SGA when needed </a:t>
          </a:r>
        </a:p>
      </dgm:t>
    </dgm:pt>
    <dgm:pt modelId="{92B31728-CCDC-4EEF-99AE-1243BF7E57D0}" type="parTrans" cxnId="{937411D5-A478-4A83-BCE5-2FB5CE6CDFD0}">
      <dgm:prSet/>
      <dgm:spPr/>
      <dgm:t>
        <a:bodyPr/>
        <a:lstStyle/>
        <a:p>
          <a:endParaRPr lang="en-US"/>
        </a:p>
      </dgm:t>
    </dgm:pt>
    <dgm:pt modelId="{A83C0E80-C0CB-42C8-B32C-E14824AB5CA5}" type="sibTrans" cxnId="{937411D5-A478-4A83-BCE5-2FB5CE6CDFD0}">
      <dgm:prSet/>
      <dgm:spPr/>
      <dgm:t>
        <a:bodyPr/>
        <a:lstStyle/>
        <a:p>
          <a:endParaRPr lang="en-US"/>
        </a:p>
      </dgm:t>
    </dgm:pt>
    <dgm:pt modelId="{B53A03B9-C5F0-4992-A8C8-76E6998B5463}">
      <dgm:prSet/>
      <dgm:spPr/>
      <dgm:t>
        <a:bodyPr/>
        <a:lstStyle/>
        <a:p>
          <a:r>
            <a:rPr lang="en-US" dirty="0"/>
            <a:t>Outside Submissions</a:t>
          </a:r>
        </a:p>
      </dgm:t>
    </dgm:pt>
    <dgm:pt modelId="{0FFCB882-2520-44FC-B23A-1FD68AB4A0F8}" type="sibTrans" cxnId="{C7C438B0-7E35-4A94-A781-A1EF4B5B339F}">
      <dgm:prSet/>
      <dgm:spPr/>
      <dgm:t>
        <a:bodyPr/>
        <a:lstStyle/>
        <a:p>
          <a:endParaRPr lang="en-US"/>
        </a:p>
      </dgm:t>
    </dgm:pt>
    <dgm:pt modelId="{93D9C6F2-955D-4461-A04E-5C106B50F55B}" type="parTrans" cxnId="{C7C438B0-7E35-4A94-A781-A1EF4B5B339F}">
      <dgm:prSet/>
      <dgm:spPr/>
      <dgm:t>
        <a:bodyPr/>
        <a:lstStyle/>
        <a:p>
          <a:endParaRPr lang="en-US"/>
        </a:p>
      </dgm:t>
    </dgm:pt>
    <dgm:pt modelId="{3F4A6C08-D07A-4E63-A050-8D4A966CDBFF}">
      <dgm:prSet/>
      <dgm:spPr/>
      <dgm:t>
        <a:bodyPr/>
        <a:lstStyle/>
        <a:p>
          <a:r>
            <a:rPr lang="en-US" dirty="0"/>
            <a:t>Rack Distribution</a:t>
          </a:r>
        </a:p>
      </dgm:t>
    </dgm:pt>
    <dgm:pt modelId="{4C2C72FE-1F19-4696-A25C-E8F79F8E92F0}" type="sibTrans" cxnId="{9585C6F1-6F80-44BD-ADDA-D10D0139DFC9}">
      <dgm:prSet/>
      <dgm:spPr/>
      <dgm:t>
        <a:bodyPr/>
        <a:lstStyle/>
        <a:p>
          <a:endParaRPr lang="en-US"/>
        </a:p>
      </dgm:t>
    </dgm:pt>
    <dgm:pt modelId="{F566B73F-4971-4E43-B02A-2E76A415E82B}" type="parTrans" cxnId="{9585C6F1-6F80-44BD-ADDA-D10D0139DFC9}">
      <dgm:prSet/>
      <dgm:spPr/>
      <dgm:t>
        <a:bodyPr/>
        <a:lstStyle/>
        <a:p>
          <a:endParaRPr lang="en-US"/>
        </a:p>
      </dgm:t>
    </dgm:pt>
    <dgm:pt modelId="{FAE4A146-659E-FA45-A862-BD4ACEA84124}" type="pres">
      <dgm:prSet presAssocID="{92241754-2C21-4BD2-ADE5-31A73728D5F0}" presName="Name0" presStyleCnt="0">
        <dgm:presLayoutVars>
          <dgm:dir/>
          <dgm:animLvl val="lvl"/>
          <dgm:resizeHandles val="exact"/>
        </dgm:presLayoutVars>
      </dgm:prSet>
      <dgm:spPr/>
    </dgm:pt>
    <dgm:pt modelId="{2B71229E-54C9-8B4A-83C7-6AECFF890890}" type="pres">
      <dgm:prSet presAssocID="{E33C09C1-8B69-4312-BBB9-A05CCAA04F72}" presName="linNode" presStyleCnt="0"/>
      <dgm:spPr/>
    </dgm:pt>
    <dgm:pt modelId="{C5323FA6-3F99-CA42-8ABB-5F6B414C55C1}" type="pres">
      <dgm:prSet presAssocID="{E33C09C1-8B69-4312-BBB9-A05CCAA04F72}" presName="parentText" presStyleLbl="alignNode1" presStyleIdx="0" presStyleCnt="6">
        <dgm:presLayoutVars>
          <dgm:chMax val="1"/>
          <dgm:bulletEnabled/>
        </dgm:presLayoutVars>
      </dgm:prSet>
      <dgm:spPr/>
    </dgm:pt>
    <dgm:pt modelId="{955D3B6D-B2F5-524A-A529-A6C15401D3CB}" type="pres">
      <dgm:prSet presAssocID="{E33C09C1-8B69-4312-BBB9-A05CCAA04F72}" presName="descendantText" presStyleLbl="alignAccFollowNode1" presStyleIdx="0" presStyleCnt="6">
        <dgm:presLayoutVars>
          <dgm:bulletEnabled/>
        </dgm:presLayoutVars>
      </dgm:prSet>
      <dgm:spPr/>
    </dgm:pt>
    <dgm:pt modelId="{650131BF-AB1F-3341-935F-C09EF8A3B176}" type="pres">
      <dgm:prSet presAssocID="{D744EC68-FA61-4472-969E-BDE77738D070}" presName="sp" presStyleCnt="0"/>
      <dgm:spPr/>
    </dgm:pt>
    <dgm:pt modelId="{4C9E1AAD-1008-B040-81B4-3D41DD771676}" type="pres">
      <dgm:prSet presAssocID="{2994B151-977B-4226-BDA2-A79CDC5A8708}" presName="linNode" presStyleCnt="0"/>
      <dgm:spPr/>
    </dgm:pt>
    <dgm:pt modelId="{C3EF784D-B874-3A46-A9BD-6C11799DC6A1}" type="pres">
      <dgm:prSet presAssocID="{2994B151-977B-4226-BDA2-A79CDC5A8708}" presName="parentText" presStyleLbl="alignNode1" presStyleIdx="1" presStyleCnt="6">
        <dgm:presLayoutVars>
          <dgm:chMax val="1"/>
          <dgm:bulletEnabled/>
        </dgm:presLayoutVars>
      </dgm:prSet>
      <dgm:spPr/>
    </dgm:pt>
    <dgm:pt modelId="{1F327B0C-5389-AD40-A139-2F4E2611F6E0}" type="pres">
      <dgm:prSet presAssocID="{2994B151-977B-4226-BDA2-A79CDC5A8708}" presName="descendantText" presStyleLbl="alignAccFollowNode1" presStyleIdx="1" presStyleCnt="6">
        <dgm:presLayoutVars>
          <dgm:bulletEnabled/>
        </dgm:presLayoutVars>
      </dgm:prSet>
      <dgm:spPr/>
    </dgm:pt>
    <dgm:pt modelId="{30DA61CE-BA5C-7C4F-81CC-2F4102F14D3A}" type="pres">
      <dgm:prSet presAssocID="{73AF7BE8-97B0-4B1B-91E3-817945119E4A}" presName="sp" presStyleCnt="0"/>
      <dgm:spPr/>
    </dgm:pt>
    <dgm:pt modelId="{EEE762B6-9C54-8249-A84B-D69C7E78AAD6}" type="pres">
      <dgm:prSet presAssocID="{B53A03B9-C5F0-4992-A8C8-76E6998B5463}" presName="linNode" presStyleCnt="0"/>
      <dgm:spPr/>
    </dgm:pt>
    <dgm:pt modelId="{36899067-F2BD-F849-9FDC-36C589E1200D}" type="pres">
      <dgm:prSet presAssocID="{B53A03B9-C5F0-4992-A8C8-76E6998B5463}" presName="parentText" presStyleLbl="alignNode1" presStyleIdx="2" presStyleCnt="6">
        <dgm:presLayoutVars>
          <dgm:chMax val="1"/>
          <dgm:bulletEnabled/>
        </dgm:presLayoutVars>
      </dgm:prSet>
      <dgm:spPr/>
    </dgm:pt>
    <dgm:pt modelId="{A5844339-9814-8C48-9F62-4D941D685582}" type="pres">
      <dgm:prSet presAssocID="{B53A03B9-C5F0-4992-A8C8-76E6998B5463}" presName="descendantText" presStyleLbl="alignAccFollowNode1" presStyleIdx="2" presStyleCnt="6">
        <dgm:presLayoutVars>
          <dgm:bulletEnabled/>
        </dgm:presLayoutVars>
      </dgm:prSet>
      <dgm:spPr/>
    </dgm:pt>
    <dgm:pt modelId="{8D2B6739-36FA-7F4B-B49A-A0B4F4CF8151}" type="pres">
      <dgm:prSet presAssocID="{0FFCB882-2520-44FC-B23A-1FD68AB4A0F8}" presName="sp" presStyleCnt="0"/>
      <dgm:spPr/>
    </dgm:pt>
    <dgm:pt modelId="{CEC8F2E7-4F0D-A24F-A64F-7E5E2C6F2830}" type="pres">
      <dgm:prSet presAssocID="{3F4A6C08-D07A-4E63-A050-8D4A966CDBFF}" presName="linNode" presStyleCnt="0"/>
      <dgm:spPr/>
    </dgm:pt>
    <dgm:pt modelId="{AF4D7D2C-0314-AD45-80B9-956E3F5173AB}" type="pres">
      <dgm:prSet presAssocID="{3F4A6C08-D07A-4E63-A050-8D4A966CDBFF}" presName="parentText" presStyleLbl="alignNode1" presStyleIdx="3" presStyleCnt="6">
        <dgm:presLayoutVars>
          <dgm:chMax val="1"/>
          <dgm:bulletEnabled/>
        </dgm:presLayoutVars>
      </dgm:prSet>
      <dgm:spPr/>
    </dgm:pt>
    <dgm:pt modelId="{4BD541E6-88A3-BF42-93A5-DE34A546DF60}" type="pres">
      <dgm:prSet presAssocID="{3F4A6C08-D07A-4E63-A050-8D4A966CDBFF}" presName="descendantText" presStyleLbl="alignAccFollowNode1" presStyleIdx="3" presStyleCnt="6">
        <dgm:presLayoutVars>
          <dgm:bulletEnabled/>
        </dgm:presLayoutVars>
      </dgm:prSet>
      <dgm:spPr/>
    </dgm:pt>
    <dgm:pt modelId="{E30CA2AF-F661-0A48-A770-728646568E64}" type="pres">
      <dgm:prSet presAssocID="{4C2C72FE-1F19-4696-A25C-E8F79F8E92F0}" presName="sp" presStyleCnt="0"/>
      <dgm:spPr/>
    </dgm:pt>
    <dgm:pt modelId="{FCD341A6-7441-1649-BFF5-79908C9EBE6E}" type="pres">
      <dgm:prSet presAssocID="{AB08BADB-6564-4269-9B23-68BB353F03DF}" presName="linNode" presStyleCnt="0"/>
      <dgm:spPr/>
    </dgm:pt>
    <dgm:pt modelId="{2D2A32C9-C9BF-B841-815F-28D38B4D5409}" type="pres">
      <dgm:prSet presAssocID="{AB08BADB-6564-4269-9B23-68BB353F03DF}" presName="parentText" presStyleLbl="alignNode1" presStyleIdx="4" presStyleCnt="6">
        <dgm:presLayoutVars>
          <dgm:chMax val="1"/>
          <dgm:bulletEnabled/>
        </dgm:presLayoutVars>
      </dgm:prSet>
      <dgm:spPr/>
    </dgm:pt>
    <dgm:pt modelId="{B73DD395-8817-954C-81A2-8EA69B8360A0}" type="pres">
      <dgm:prSet presAssocID="{AB08BADB-6564-4269-9B23-68BB353F03DF}" presName="descendantText" presStyleLbl="alignAccFollowNode1" presStyleIdx="4" presStyleCnt="6">
        <dgm:presLayoutVars>
          <dgm:bulletEnabled/>
        </dgm:presLayoutVars>
      </dgm:prSet>
      <dgm:spPr/>
    </dgm:pt>
    <dgm:pt modelId="{CF162D85-2B46-384E-87A0-DF661910BBE6}" type="pres">
      <dgm:prSet presAssocID="{BB86F5D8-D6E9-4C80-BDD9-53F04470AF1C}" presName="sp" presStyleCnt="0"/>
      <dgm:spPr/>
    </dgm:pt>
    <dgm:pt modelId="{8B8C835E-17DC-B84E-8D62-971149500B99}" type="pres">
      <dgm:prSet presAssocID="{598200F1-882A-47FA-BE1D-27B88EA16C33}" presName="linNode" presStyleCnt="0"/>
      <dgm:spPr/>
    </dgm:pt>
    <dgm:pt modelId="{DF505C90-B3B3-534B-8BCE-299BA3C265C7}" type="pres">
      <dgm:prSet presAssocID="{598200F1-882A-47FA-BE1D-27B88EA16C33}" presName="parentText" presStyleLbl="alignNode1" presStyleIdx="5" presStyleCnt="6">
        <dgm:presLayoutVars>
          <dgm:chMax val="1"/>
          <dgm:bulletEnabled/>
        </dgm:presLayoutVars>
      </dgm:prSet>
      <dgm:spPr/>
    </dgm:pt>
    <dgm:pt modelId="{84176B96-2B9A-2741-B58A-D823DC3D4E58}" type="pres">
      <dgm:prSet presAssocID="{598200F1-882A-47FA-BE1D-27B88EA16C33}" presName="descendantText" presStyleLbl="alignAccFollowNode1" presStyleIdx="5" presStyleCnt="6">
        <dgm:presLayoutVars>
          <dgm:bulletEnabled/>
        </dgm:presLayoutVars>
      </dgm:prSet>
      <dgm:spPr/>
    </dgm:pt>
  </dgm:ptLst>
  <dgm:cxnLst>
    <dgm:cxn modelId="{2D60C30B-3944-B346-BCAC-E8CE1EEA2A9B}" type="presOf" srcId="{B404DC28-5120-450C-9377-89535B329F3E}" destId="{1F327B0C-5389-AD40-A139-2F4E2611F6E0}" srcOrd="0" destOrd="0" presId="urn:microsoft.com/office/officeart/2016/7/layout/VerticalSolidActionList"/>
    <dgm:cxn modelId="{69789220-23D2-4D6B-AE30-F90F7279D160}" srcId="{3F4A6C08-D07A-4E63-A050-8D4A966CDBFF}" destId="{2D0915C4-EE18-4788-BECD-54FD54B2FCF4}" srcOrd="0" destOrd="0" parTransId="{AC1873DC-C47F-4054-87F1-09055C1DC6B5}" sibTransId="{A647CBEC-B0D6-45A2-816F-7E8C579BEA81}"/>
    <dgm:cxn modelId="{4742D625-A8EE-6541-A998-C193CFE0B541}" type="presOf" srcId="{AB08BADB-6564-4269-9B23-68BB353F03DF}" destId="{2D2A32C9-C9BF-B841-815F-28D38B4D5409}" srcOrd="0" destOrd="0" presId="urn:microsoft.com/office/officeart/2016/7/layout/VerticalSolidActionList"/>
    <dgm:cxn modelId="{C1DB1A29-0664-2847-B577-74D73978C190}" type="presOf" srcId="{0A9B4EBA-987B-4756-B92E-DB3555818CE8}" destId="{B73DD395-8817-954C-81A2-8EA69B8360A0}" srcOrd="0" destOrd="0" presId="urn:microsoft.com/office/officeart/2016/7/layout/VerticalSolidActionList"/>
    <dgm:cxn modelId="{97F30B4B-5E5B-413E-9F83-D56A348A9158}" srcId="{92241754-2C21-4BD2-ADE5-31A73728D5F0}" destId="{E33C09C1-8B69-4312-BBB9-A05CCAA04F72}" srcOrd="0" destOrd="0" parTransId="{22D027AA-55D6-4B05-90A4-448AFAD942F8}" sibTransId="{D744EC68-FA61-4472-969E-BDE77738D070}"/>
    <dgm:cxn modelId="{3D27AE52-E4E2-184D-BF98-B8CDFC69A450}" type="presOf" srcId="{2994B151-977B-4226-BDA2-A79CDC5A8708}" destId="{C3EF784D-B874-3A46-A9BD-6C11799DC6A1}" srcOrd="0" destOrd="0" presId="urn:microsoft.com/office/officeart/2016/7/layout/VerticalSolidActionList"/>
    <dgm:cxn modelId="{947A1B68-14CA-41B3-B05F-8013A70AA95A}" srcId="{E33C09C1-8B69-4312-BBB9-A05CCAA04F72}" destId="{0D9DB410-8A3D-4357-AF8B-B7B1427593B2}" srcOrd="0" destOrd="0" parTransId="{0F415AE0-1348-4358-A49B-2634C78DF93C}" sibTransId="{6725B137-F108-4999-BE1D-353093F496D7}"/>
    <dgm:cxn modelId="{313B7678-DA21-4E09-B852-C4E12044895B}" srcId="{B53A03B9-C5F0-4992-A8C8-76E6998B5463}" destId="{43701ACF-5FCE-41DA-B52C-126BC1AD63D3}" srcOrd="0" destOrd="0" parTransId="{A687910C-9A50-4D5D-967F-2241DEE49F62}" sibTransId="{C30DC575-BC92-47ED-A1AD-AF2E50FD39EB}"/>
    <dgm:cxn modelId="{0613AE84-53E5-410A-BFA5-A752B5915934}" srcId="{92241754-2C21-4BD2-ADE5-31A73728D5F0}" destId="{AB08BADB-6564-4269-9B23-68BB353F03DF}" srcOrd="4" destOrd="0" parTransId="{884D57CE-345B-4159-BB9D-829C21313326}" sibTransId="{BB86F5D8-D6E9-4C80-BDD9-53F04470AF1C}"/>
    <dgm:cxn modelId="{7A59D486-74F4-45BD-B7BB-6EC7EC1493F6}" srcId="{92241754-2C21-4BD2-ADE5-31A73728D5F0}" destId="{2994B151-977B-4226-BDA2-A79CDC5A8708}" srcOrd="1" destOrd="0" parTransId="{1A1F70B9-1A7F-4FEC-9A27-C8139597ED43}" sibTransId="{73AF7BE8-97B0-4B1B-91E3-817945119E4A}"/>
    <dgm:cxn modelId="{5025B28D-075B-354C-B078-90EDD928A7D5}" type="presOf" srcId="{0D9DB410-8A3D-4357-AF8B-B7B1427593B2}" destId="{955D3B6D-B2F5-524A-A529-A6C15401D3CB}" srcOrd="0" destOrd="0" presId="urn:microsoft.com/office/officeart/2016/7/layout/VerticalSolidActionList"/>
    <dgm:cxn modelId="{E47F7A8E-08D1-6945-90AF-D82D65D1454C}" type="presOf" srcId="{AC15FE2F-84DE-4722-A6FB-91F861CE59A4}" destId="{84176B96-2B9A-2741-B58A-D823DC3D4E58}" srcOrd="0" destOrd="0" presId="urn:microsoft.com/office/officeart/2016/7/layout/VerticalSolidActionList"/>
    <dgm:cxn modelId="{E2030F95-45CA-F54A-95EB-C3DF4C36C53D}" type="presOf" srcId="{598200F1-882A-47FA-BE1D-27B88EA16C33}" destId="{DF505C90-B3B3-534B-8BCE-299BA3C265C7}" srcOrd="0" destOrd="0" presId="urn:microsoft.com/office/officeart/2016/7/layout/VerticalSolidActionList"/>
    <dgm:cxn modelId="{D2321698-8E40-594A-AC44-A9D4ECD7CC4E}" type="presOf" srcId="{92241754-2C21-4BD2-ADE5-31A73728D5F0}" destId="{FAE4A146-659E-FA45-A862-BD4ACEA84124}" srcOrd="0" destOrd="0" presId="urn:microsoft.com/office/officeart/2016/7/layout/VerticalSolidActionList"/>
    <dgm:cxn modelId="{E6041A9B-3284-4AE3-8A77-47AA1AAB5145}" srcId="{2994B151-977B-4226-BDA2-A79CDC5A8708}" destId="{B404DC28-5120-450C-9377-89535B329F3E}" srcOrd="0" destOrd="0" parTransId="{EA00A232-BD2F-4018-9809-7BD9CF20E4C7}" sibTransId="{A4975C7A-B31E-4CC5-AD03-C132AAB58E77}"/>
    <dgm:cxn modelId="{5904A6A3-0EF8-48AF-B6A5-CD42FCBF5530}" srcId="{AB08BADB-6564-4269-9B23-68BB353F03DF}" destId="{0A9B4EBA-987B-4756-B92E-DB3555818CE8}" srcOrd="0" destOrd="0" parTransId="{FA587727-6C65-4D8D-B061-B009EC8AE5F3}" sibTransId="{31A6A1A5-5726-4C83-ABF1-9DCF9DC30B6D}"/>
    <dgm:cxn modelId="{DB7838A4-1CBB-0F47-B5AC-05A2F7CDD0A6}" type="presOf" srcId="{E33C09C1-8B69-4312-BBB9-A05CCAA04F72}" destId="{C5323FA6-3F99-CA42-8ABB-5F6B414C55C1}" srcOrd="0" destOrd="0" presId="urn:microsoft.com/office/officeart/2016/7/layout/VerticalSolidActionList"/>
    <dgm:cxn modelId="{9D35FDA5-71F1-9A4B-ABBD-29FECB5E2CF1}" type="presOf" srcId="{B53A03B9-C5F0-4992-A8C8-76E6998B5463}" destId="{36899067-F2BD-F849-9FDC-36C589E1200D}" srcOrd="0" destOrd="0" presId="urn:microsoft.com/office/officeart/2016/7/layout/VerticalSolidActionList"/>
    <dgm:cxn modelId="{C7C438B0-7E35-4A94-A781-A1EF4B5B339F}" srcId="{92241754-2C21-4BD2-ADE5-31A73728D5F0}" destId="{B53A03B9-C5F0-4992-A8C8-76E6998B5463}" srcOrd="2" destOrd="0" parTransId="{93D9C6F2-955D-4461-A04E-5C106B50F55B}" sibTransId="{0FFCB882-2520-44FC-B23A-1FD68AB4A0F8}"/>
    <dgm:cxn modelId="{2CDE87B0-A867-4118-A207-011F94634880}" srcId="{92241754-2C21-4BD2-ADE5-31A73728D5F0}" destId="{598200F1-882A-47FA-BE1D-27B88EA16C33}" srcOrd="5" destOrd="0" parTransId="{30374EE9-6FAF-4027-B38B-CAA8D83B3FC9}" sibTransId="{CD508728-B2A3-4557-9F75-E0DDB8807B49}"/>
    <dgm:cxn modelId="{A8BF05D2-9F9A-8241-993F-3CFD940040CF}" type="presOf" srcId="{3F4A6C08-D07A-4E63-A050-8D4A966CDBFF}" destId="{AF4D7D2C-0314-AD45-80B9-956E3F5173AB}" srcOrd="0" destOrd="0" presId="urn:microsoft.com/office/officeart/2016/7/layout/VerticalSolidActionList"/>
    <dgm:cxn modelId="{937411D5-A478-4A83-BCE5-2FB5CE6CDFD0}" srcId="{598200F1-882A-47FA-BE1D-27B88EA16C33}" destId="{AC15FE2F-84DE-4722-A6FB-91F861CE59A4}" srcOrd="0" destOrd="0" parTransId="{92B31728-CCDC-4EEF-99AE-1243BF7E57D0}" sibTransId="{A83C0E80-C0CB-42C8-B32C-E14824AB5CA5}"/>
    <dgm:cxn modelId="{5D6D54D8-993B-AA4F-B7E6-055B4E009BFE}" type="presOf" srcId="{2D0915C4-EE18-4788-BECD-54FD54B2FCF4}" destId="{4BD541E6-88A3-BF42-93A5-DE34A546DF60}" srcOrd="0" destOrd="0" presId="urn:microsoft.com/office/officeart/2016/7/layout/VerticalSolidActionList"/>
    <dgm:cxn modelId="{4A60F2EC-BB27-E94C-A5F5-5A02095BCB5B}" type="presOf" srcId="{43701ACF-5FCE-41DA-B52C-126BC1AD63D3}" destId="{A5844339-9814-8C48-9F62-4D941D685582}" srcOrd="0" destOrd="0" presId="urn:microsoft.com/office/officeart/2016/7/layout/VerticalSolidActionList"/>
    <dgm:cxn modelId="{9585C6F1-6F80-44BD-ADDA-D10D0139DFC9}" srcId="{92241754-2C21-4BD2-ADE5-31A73728D5F0}" destId="{3F4A6C08-D07A-4E63-A050-8D4A966CDBFF}" srcOrd="3" destOrd="0" parTransId="{F566B73F-4971-4E43-B02A-2E76A415E82B}" sibTransId="{4C2C72FE-1F19-4696-A25C-E8F79F8E92F0}"/>
    <dgm:cxn modelId="{6363E40C-B44E-BD49-85D6-EB623A07ABDB}" type="presParOf" srcId="{FAE4A146-659E-FA45-A862-BD4ACEA84124}" destId="{2B71229E-54C9-8B4A-83C7-6AECFF890890}" srcOrd="0" destOrd="0" presId="urn:microsoft.com/office/officeart/2016/7/layout/VerticalSolidActionList"/>
    <dgm:cxn modelId="{E8D104BD-AD9C-2945-A147-5BFD5D6C7E1C}" type="presParOf" srcId="{2B71229E-54C9-8B4A-83C7-6AECFF890890}" destId="{C5323FA6-3F99-CA42-8ABB-5F6B414C55C1}" srcOrd="0" destOrd="0" presId="urn:microsoft.com/office/officeart/2016/7/layout/VerticalSolidActionList"/>
    <dgm:cxn modelId="{7E3367E2-5BCE-464F-8E37-D7ECDD9D1834}" type="presParOf" srcId="{2B71229E-54C9-8B4A-83C7-6AECFF890890}" destId="{955D3B6D-B2F5-524A-A529-A6C15401D3CB}" srcOrd="1" destOrd="0" presId="urn:microsoft.com/office/officeart/2016/7/layout/VerticalSolidActionList"/>
    <dgm:cxn modelId="{78FFD10F-320C-6A41-8476-5E0E7EC20CD3}" type="presParOf" srcId="{FAE4A146-659E-FA45-A862-BD4ACEA84124}" destId="{650131BF-AB1F-3341-935F-C09EF8A3B176}" srcOrd="1" destOrd="0" presId="urn:microsoft.com/office/officeart/2016/7/layout/VerticalSolidActionList"/>
    <dgm:cxn modelId="{5DEE4E9F-54F2-B147-A62D-F0BB414658D7}" type="presParOf" srcId="{FAE4A146-659E-FA45-A862-BD4ACEA84124}" destId="{4C9E1AAD-1008-B040-81B4-3D41DD771676}" srcOrd="2" destOrd="0" presId="urn:microsoft.com/office/officeart/2016/7/layout/VerticalSolidActionList"/>
    <dgm:cxn modelId="{76DFD097-0CFD-1A41-B5E8-B4984E8BCBBC}" type="presParOf" srcId="{4C9E1AAD-1008-B040-81B4-3D41DD771676}" destId="{C3EF784D-B874-3A46-A9BD-6C11799DC6A1}" srcOrd="0" destOrd="0" presId="urn:microsoft.com/office/officeart/2016/7/layout/VerticalSolidActionList"/>
    <dgm:cxn modelId="{A1C510CB-11A6-9840-98C3-55A6CD19035F}" type="presParOf" srcId="{4C9E1AAD-1008-B040-81B4-3D41DD771676}" destId="{1F327B0C-5389-AD40-A139-2F4E2611F6E0}" srcOrd="1" destOrd="0" presId="urn:microsoft.com/office/officeart/2016/7/layout/VerticalSolidActionList"/>
    <dgm:cxn modelId="{31DF183E-8C1C-5A41-856E-649D277FC735}" type="presParOf" srcId="{FAE4A146-659E-FA45-A862-BD4ACEA84124}" destId="{30DA61CE-BA5C-7C4F-81CC-2F4102F14D3A}" srcOrd="3" destOrd="0" presId="urn:microsoft.com/office/officeart/2016/7/layout/VerticalSolidActionList"/>
    <dgm:cxn modelId="{704FA211-68BE-A849-94FF-E6EA95A841D7}" type="presParOf" srcId="{FAE4A146-659E-FA45-A862-BD4ACEA84124}" destId="{EEE762B6-9C54-8249-A84B-D69C7E78AAD6}" srcOrd="4" destOrd="0" presId="urn:microsoft.com/office/officeart/2016/7/layout/VerticalSolidActionList"/>
    <dgm:cxn modelId="{C529A932-E41D-504A-9840-E7B1BDC7D998}" type="presParOf" srcId="{EEE762B6-9C54-8249-A84B-D69C7E78AAD6}" destId="{36899067-F2BD-F849-9FDC-36C589E1200D}" srcOrd="0" destOrd="0" presId="urn:microsoft.com/office/officeart/2016/7/layout/VerticalSolidActionList"/>
    <dgm:cxn modelId="{BF2D2D91-36A3-0446-BF0A-DB502059E276}" type="presParOf" srcId="{EEE762B6-9C54-8249-A84B-D69C7E78AAD6}" destId="{A5844339-9814-8C48-9F62-4D941D685582}" srcOrd="1" destOrd="0" presId="urn:microsoft.com/office/officeart/2016/7/layout/VerticalSolidActionList"/>
    <dgm:cxn modelId="{97CDE14A-83F6-E744-9CBE-7EDA48406846}" type="presParOf" srcId="{FAE4A146-659E-FA45-A862-BD4ACEA84124}" destId="{8D2B6739-36FA-7F4B-B49A-A0B4F4CF8151}" srcOrd="5" destOrd="0" presId="urn:microsoft.com/office/officeart/2016/7/layout/VerticalSolidActionList"/>
    <dgm:cxn modelId="{CD61218C-DE54-2743-A432-B2AD9A1F7A47}" type="presParOf" srcId="{FAE4A146-659E-FA45-A862-BD4ACEA84124}" destId="{CEC8F2E7-4F0D-A24F-A64F-7E5E2C6F2830}" srcOrd="6" destOrd="0" presId="urn:microsoft.com/office/officeart/2016/7/layout/VerticalSolidActionList"/>
    <dgm:cxn modelId="{83464C07-B983-2347-9CBE-08AEB8F51C1C}" type="presParOf" srcId="{CEC8F2E7-4F0D-A24F-A64F-7E5E2C6F2830}" destId="{AF4D7D2C-0314-AD45-80B9-956E3F5173AB}" srcOrd="0" destOrd="0" presId="urn:microsoft.com/office/officeart/2016/7/layout/VerticalSolidActionList"/>
    <dgm:cxn modelId="{B1A2279A-7658-C54B-B040-1E77F3AC3C3B}" type="presParOf" srcId="{CEC8F2E7-4F0D-A24F-A64F-7E5E2C6F2830}" destId="{4BD541E6-88A3-BF42-93A5-DE34A546DF60}" srcOrd="1" destOrd="0" presId="urn:microsoft.com/office/officeart/2016/7/layout/VerticalSolidActionList"/>
    <dgm:cxn modelId="{3419F7A2-F2F8-A640-AFA6-B61DBEC45305}" type="presParOf" srcId="{FAE4A146-659E-FA45-A862-BD4ACEA84124}" destId="{E30CA2AF-F661-0A48-A770-728646568E64}" srcOrd="7" destOrd="0" presId="urn:microsoft.com/office/officeart/2016/7/layout/VerticalSolidActionList"/>
    <dgm:cxn modelId="{59679A3C-54B5-464B-BA0C-E53E9DD7F5AA}" type="presParOf" srcId="{FAE4A146-659E-FA45-A862-BD4ACEA84124}" destId="{FCD341A6-7441-1649-BFF5-79908C9EBE6E}" srcOrd="8" destOrd="0" presId="urn:microsoft.com/office/officeart/2016/7/layout/VerticalSolidActionList"/>
    <dgm:cxn modelId="{DC7B8375-6DE0-6844-AEE1-00EAF733DD78}" type="presParOf" srcId="{FCD341A6-7441-1649-BFF5-79908C9EBE6E}" destId="{2D2A32C9-C9BF-B841-815F-28D38B4D5409}" srcOrd="0" destOrd="0" presId="urn:microsoft.com/office/officeart/2016/7/layout/VerticalSolidActionList"/>
    <dgm:cxn modelId="{72814D18-1B9E-C644-936E-007B81A15715}" type="presParOf" srcId="{FCD341A6-7441-1649-BFF5-79908C9EBE6E}" destId="{B73DD395-8817-954C-81A2-8EA69B8360A0}" srcOrd="1" destOrd="0" presId="urn:microsoft.com/office/officeart/2016/7/layout/VerticalSolidActionList"/>
    <dgm:cxn modelId="{8470CC59-9B06-6749-BBBA-0DAA233865BB}" type="presParOf" srcId="{FAE4A146-659E-FA45-A862-BD4ACEA84124}" destId="{CF162D85-2B46-384E-87A0-DF661910BBE6}" srcOrd="9" destOrd="0" presId="urn:microsoft.com/office/officeart/2016/7/layout/VerticalSolidActionList"/>
    <dgm:cxn modelId="{A6B44E7D-AD3B-C54D-97CF-98B48FB443D8}" type="presParOf" srcId="{FAE4A146-659E-FA45-A862-BD4ACEA84124}" destId="{8B8C835E-17DC-B84E-8D62-971149500B99}" srcOrd="10" destOrd="0" presId="urn:microsoft.com/office/officeart/2016/7/layout/VerticalSolidActionList"/>
    <dgm:cxn modelId="{F3A83C98-7198-B04B-B11C-A73853BB020B}" type="presParOf" srcId="{8B8C835E-17DC-B84E-8D62-971149500B99}" destId="{DF505C90-B3B3-534B-8BCE-299BA3C265C7}" srcOrd="0" destOrd="0" presId="urn:microsoft.com/office/officeart/2016/7/layout/VerticalSolidActionList"/>
    <dgm:cxn modelId="{FC3CA04A-8AAD-BA42-A24B-9A97613972B7}" type="presParOf" srcId="{8B8C835E-17DC-B84E-8D62-971149500B99}" destId="{84176B96-2B9A-2741-B58A-D823DC3D4E58}"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948CDE-6785-2543-9AFF-DA4C357C59CF}">
      <dsp:nvSpPr>
        <dsp:cNvPr id="0" name=""/>
        <dsp:cNvSpPr/>
      </dsp:nvSpPr>
      <dsp:spPr>
        <a:xfrm>
          <a:off x="7511" y="490591"/>
          <a:ext cx="2277056" cy="683116"/>
        </a:xfrm>
        <a:prstGeom prst="rect">
          <a:avLst/>
        </a:prstGeom>
        <a:solidFill>
          <a:schemeClr val="accent3">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938" tIns="179938" rIns="179938" bIns="179938" numCol="1" spcCol="1270" anchor="ctr" anchorCtr="0">
          <a:noAutofit/>
        </a:bodyPr>
        <a:lstStyle/>
        <a:p>
          <a:pPr marL="0" lvl="0" indent="0" algn="ctr" defTabSz="800100">
            <a:lnSpc>
              <a:spcPct val="90000"/>
            </a:lnSpc>
            <a:spcBef>
              <a:spcPct val="0"/>
            </a:spcBef>
            <a:spcAft>
              <a:spcPct val="35000"/>
            </a:spcAft>
            <a:buNone/>
          </a:pPr>
          <a:r>
            <a:rPr lang="en-US" sz="1800" kern="1200" dirty="0"/>
            <a:t>Tabling</a:t>
          </a:r>
        </a:p>
      </dsp:txBody>
      <dsp:txXfrm>
        <a:off x="7511" y="490591"/>
        <a:ext cx="2277056" cy="683116"/>
      </dsp:txXfrm>
    </dsp:sp>
    <dsp:sp modelId="{C7C695B3-E126-354D-8A60-7AA44C700359}">
      <dsp:nvSpPr>
        <dsp:cNvPr id="0" name=""/>
        <dsp:cNvSpPr/>
      </dsp:nvSpPr>
      <dsp:spPr>
        <a:xfrm>
          <a:off x="7511" y="1173708"/>
          <a:ext cx="2277056" cy="2478635"/>
        </a:xfrm>
        <a:prstGeom prst="rect">
          <a:avLst/>
        </a:prstGeom>
        <a:solidFill>
          <a:schemeClr val="accent3">
            <a:alpha val="90000"/>
            <a:tint val="40000"/>
            <a:hueOff val="0"/>
            <a:satOff val="0"/>
            <a:lumOff val="0"/>
            <a:alphaOff val="0"/>
          </a:schemeClr>
        </a:solidFill>
        <a:ln w="34925" cap="flat" cmpd="sng" algn="in">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4923" tIns="224923" rIns="224923" bIns="224923" numCol="1" spcCol="1270" anchor="t" anchorCtr="0">
          <a:noAutofit/>
        </a:bodyPr>
        <a:lstStyle/>
        <a:p>
          <a:pPr marL="0" lvl="0" indent="0" algn="l" defTabSz="622300">
            <a:lnSpc>
              <a:spcPct val="90000"/>
            </a:lnSpc>
            <a:spcBef>
              <a:spcPct val="0"/>
            </a:spcBef>
            <a:spcAft>
              <a:spcPct val="35000"/>
            </a:spcAft>
            <a:buNone/>
          </a:pPr>
          <a:r>
            <a:rPr lang="en-US" sz="1400" kern="1200" dirty="0"/>
            <a:t>Organized tabling for recruitment, advertising for new issues, and student publication events. Created a new organizational structure for tabling using an excel spreadsheet to make sure people could easily sign up for slots in the future </a:t>
          </a:r>
        </a:p>
      </dsp:txBody>
      <dsp:txXfrm>
        <a:off x="7511" y="1173708"/>
        <a:ext cx="2277056" cy="2478635"/>
      </dsp:txXfrm>
    </dsp:sp>
    <dsp:sp modelId="{82718656-26FF-4941-BD31-35C8A359EE6F}">
      <dsp:nvSpPr>
        <dsp:cNvPr id="0" name=""/>
        <dsp:cNvSpPr/>
      </dsp:nvSpPr>
      <dsp:spPr>
        <a:xfrm>
          <a:off x="2392462" y="490591"/>
          <a:ext cx="2277056" cy="683116"/>
        </a:xfrm>
        <a:prstGeom prst="rect">
          <a:avLst/>
        </a:prstGeom>
        <a:solidFill>
          <a:schemeClr val="accent3">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938" tIns="179938" rIns="179938" bIns="179938" numCol="1" spcCol="1270" anchor="ctr" anchorCtr="0">
          <a:noAutofit/>
        </a:bodyPr>
        <a:lstStyle/>
        <a:p>
          <a:pPr marL="0" lvl="0" indent="0" algn="ctr" defTabSz="800100">
            <a:lnSpc>
              <a:spcPct val="90000"/>
            </a:lnSpc>
            <a:spcBef>
              <a:spcPct val="0"/>
            </a:spcBef>
            <a:spcAft>
              <a:spcPct val="35000"/>
            </a:spcAft>
            <a:buNone/>
          </a:pPr>
          <a:r>
            <a:rPr lang="en-US" sz="1800" kern="1200" dirty="0"/>
            <a:t>Onboarding</a:t>
          </a:r>
        </a:p>
      </dsp:txBody>
      <dsp:txXfrm>
        <a:off x="2392462" y="490591"/>
        <a:ext cx="2277056" cy="683116"/>
      </dsp:txXfrm>
    </dsp:sp>
    <dsp:sp modelId="{696AED8C-EE57-534D-AAFE-C18605B75FB7}">
      <dsp:nvSpPr>
        <dsp:cNvPr id="0" name=""/>
        <dsp:cNvSpPr/>
      </dsp:nvSpPr>
      <dsp:spPr>
        <a:xfrm>
          <a:off x="2392462" y="1173708"/>
          <a:ext cx="2277056" cy="2478635"/>
        </a:xfrm>
        <a:prstGeom prst="rect">
          <a:avLst/>
        </a:prstGeom>
        <a:solidFill>
          <a:schemeClr val="accent3">
            <a:alpha val="90000"/>
            <a:tint val="40000"/>
            <a:hueOff val="0"/>
            <a:satOff val="0"/>
            <a:lumOff val="0"/>
            <a:alphaOff val="0"/>
          </a:schemeClr>
        </a:solidFill>
        <a:ln w="34925" cap="flat" cmpd="sng" algn="in">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4923" tIns="224923" rIns="224923" bIns="224923" numCol="1" spcCol="1270" anchor="t" anchorCtr="0">
          <a:noAutofit/>
        </a:bodyPr>
        <a:lstStyle/>
        <a:p>
          <a:pPr marL="0" lvl="0" indent="0" algn="l" defTabSz="622300">
            <a:lnSpc>
              <a:spcPct val="90000"/>
            </a:lnSpc>
            <a:spcBef>
              <a:spcPct val="0"/>
            </a:spcBef>
            <a:spcAft>
              <a:spcPct val="35000"/>
            </a:spcAft>
            <a:buNone/>
          </a:pPr>
          <a:r>
            <a:rPr lang="en-US" sz="1400" kern="1200" dirty="0"/>
            <a:t>Oversaw onboarding and created a new organization format in our Google Drive to ensure we had all the correct contact information for each member</a:t>
          </a:r>
        </a:p>
      </dsp:txBody>
      <dsp:txXfrm>
        <a:off x="2392462" y="1173708"/>
        <a:ext cx="2277056" cy="2478635"/>
      </dsp:txXfrm>
    </dsp:sp>
    <dsp:sp modelId="{9026CE52-6132-D942-9F35-6CADD886764D}">
      <dsp:nvSpPr>
        <dsp:cNvPr id="0" name=""/>
        <dsp:cNvSpPr/>
      </dsp:nvSpPr>
      <dsp:spPr>
        <a:xfrm>
          <a:off x="4777413" y="490591"/>
          <a:ext cx="2277056" cy="683116"/>
        </a:xfrm>
        <a:prstGeom prst="rect">
          <a:avLst/>
        </a:prstGeom>
        <a:solidFill>
          <a:schemeClr val="accent3">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938" tIns="179938" rIns="179938" bIns="179938" numCol="1" spcCol="1270" anchor="ctr" anchorCtr="0">
          <a:noAutofit/>
        </a:bodyPr>
        <a:lstStyle/>
        <a:p>
          <a:pPr marL="0" lvl="0" indent="0" algn="ctr" defTabSz="800100">
            <a:lnSpc>
              <a:spcPct val="90000"/>
            </a:lnSpc>
            <a:spcBef>
              <a:spcPct val="0"/>
            </a:spcBef>
            <a:spcAft>
              <a:spcPct val="35000"/>
            </a:spcAft>
            <a:buNone/>
          </a:pPr>
          <a:r>
            <a:rPr lang="en-US" sz="1800" kern="1200" dirty="0"/>
            <a:t>NAR Annual Review</a:t>
          </a:r>
        </a:p>
      </dsp:txBody>
      <dsp:txXfrm>
        <a:off x="4777413" y="490591"/>
        <a:ext cx="2277056" cy="683116"/>
      </dsp:txXfrm>
    </dsp:sp>
    <dsp:sp modelId="{6DD0CE6E-3525-9A49-85CB-DD9B8A423149}">
      <dsp:nvSpPr>
        <dsp:cNvPr id="0" name=""/>
        <dsp:cNvSpPr/>
      </dsp:nvSpPr>
      <dsp:spPr>
        <a:xfrm>
          <a:off x="4777413" y="1173708"/>
          <a:ext cx="2277056" cy="2478635"/>
        </a:xfrm>
        <a:prstGeom prst="rect">
          <a:avLst/>
        </a:prstGeom>
        <a:solidFill>
          <a:schemeClr val="accent3">
            <a:alpha val="90000"/>
            <a:tint val="40000"/>
            <a:hueOff val="0"/>
            <a:satOff val="0"/>
            <a:lumOff val="0"/>
            <a:alphaOff val="0"/>
          </a:schemeClr>
        </a:solidFill>
        <a:ln w="34925" cap="flat" cmpd="sng" algn="in">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4923" tIns="224923" rIns="224923" bIns="224923" numCol="1" spcCol="1270" anchor="t" anchorCtr="0">
          <a:noAutofit/>
        </a:bodyPr>
        <a:lstStyle/>
        <a:p>
          <a:pPr marL="0" lvl="0" indent="0" algn="l" defTabSz="622300">
            <a:lnSpc>
              <a:spcPct val="90000"/>
            </a:lnSpc>
            <a:spcBef>
              <a:spcPct val="0"/>
            </a:spcBef>
            <a:spcAft>
              <a:spcPct val="35000"/>
            </a:spcAft>
            <a:buNone/>
          </a:pPr>
          <a:r>
            <a:rPr lang="en-US" sz="1400" kern="1200" dirty="0"/>
            <a:t>Organized the new Annual Review Issue of NAR that serves as a solution to an overflow problem content was facing. Led several collage workshops throughout the semester to complete this issue</a:t>
          </a:r>
        </a:p>
      </dsp:txBody>
      <dsp:txXfrm>
        <a:off x="4777413" y="1173708"/>
        <a:ext cx="2277056" cy="24786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D3B6D-B2F5-524A-A529-A6C15401D3CB}">
      <dsp:nvSpPr>
        <dsp:cNvPr id="0" name=""/>
        <dsp:cNvSpPr/>
      </dsp:nvSpPr>
      <dsp:spPr>
        <a:xfrm>
          <a:off x="1564711" y="680"/>
          <a:ext cx="6258844" cy="885155"/>
        </a:xfrm>
        <a:prstGeom prst="rect">
          <a:avLst/>
        </a:prstGeom>
        <a:solidFill>
          <a:schemeClr val="accent3">
            <a:alpha val="90000"/>
            <a:tint val="40000"/>
            <a:hueOff val="0"/>
            <a:satOff val="0"/>
            <a:lumOff val="0"/>
            <a:alphaOff val="0"/>
          </a:schemeClr>
        </a:solidFill>
        <a:ln w="34925" cap="flat" cmpd="sng" algn="in">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439" tIns="224829" rIns="121439" bIns="224829" numCol="1" spcCol="1270" anchor="ctr" anchorCtr="0">
          <a:noAutofit/>
        </a:bodyPr>
        <a:lstStyle/>
        <a:p>
          <a:pPr marL="0" lvl="0" indent="0" algn="l" defTabSz="533400">
            <a:lnSpc>
              <a:spcPct val="90000"/>
            </a:lnSpc>
            <a:spcBef>
              <a:spcPct val="0"/>
            </a:spcBef>
            <a:spcAft>
              <a:spcPct val="35000"/>
            </a:spcAft>
            <a:buNone/>
          </a:pPr>
          <a:r>
            <a:rPr lang="en-US" sz="1200" kern="1200" dirty="0"/>
            <a:t>Kept track of deadlines for editing and layout for both the Fall and Spring issues and followed up with students individually to keep track of pieces and check on progress</a:t>
          </a:r>
        </a:p>
      </dsp:txBody>
      <dsp:txXfrm>
        <a:off x="1564711" y="680"/>
        <a:ext cx="6258844" cy="885155"/>
      </dsp:txXfrm>
    </dsp:sp>
    <dsp:sp modelId="{C5323FA6-3F99-CA42-8ABB-5F6B414C55C1}">
      <dsp:nvSpPr>
        <dsp:cNvPr id="0" name=""/>
        <dsp:cNvSpPr/>
      </dsp:nvSpPr>
      <dsp:spPr>
        <a:xfrm>
          <a:off x="0" y="680"/>
          <a:ext cx="1564711" cy="885155"/>
        </a:xfrm>
        <a:prstGeom prst="rect">
          <a:avLst/>
        </a:prstGeom>
        <a:solidFill>
          <a:schemeClr val="accent3">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799" tIns="87434" rIns="82799" bIns="87434" numCol="1" spcCol="1270" anchor="ctr" anchorCtr="0">
          <a:noAutofit/>
        </a:bodyPr>
        <a:lstStyle/>
        <a:p>
          <a:pPr marL="0" lvl="0" indent="0" algn="ctr" defTabSz="666750">
            <a:lnSpc>
              <a:spcPct val="90000"/>
            </a:lnSpc>
            <a:spcBef>
              <a:spcPct val="0"/>
            </a:spcBef>
            <a:spcAft>
              <a:spcPct val="35000"/>
            </a:spcAft>
            <a:buNone/>
          </a:pPr>
          <a:r>
            <a:rPr lang="en-US" sz="1500" kern="1200" dirty="0"/>
            <a:t>Deadlines</a:t>
          </a:r>
        </a:p>
      </dsp:txBody>
      <dsp:txXfrm>
        <a:off x="0" y="680"/>
        <a:ext cx="1564711" cy="885155"/>
      </dsp:txXfrm>
    </dsp:sp>
    <dsp:sp modelId="{1F327B0C-5389-AD40-A139-2F4E2611F6E0}">
      <dsp:nvSpPr>
        <dsp:cNvPr id="0" name=""/>
        <dsp:cNvSpPr/>
      </dsp:nvSpPr>
      <dsp:spPr>
        <a:xfrm>
          <a:off x="1564711" y="938945"/>
          <a:ext cx="6258844" cy="885155"/>
        </a:xfrm>
        <a:prstGeom prst="rect">
          <a:avLst/>
        </a:prstGeom>
        <a:solidFill>
          <a:schemeClr val="accent3">
            <a:alpha val="90000"/>
            <a:tint val="40000"/>
            <a:hueOff val="0"/>
            <a:satOff val="0"/>
            <a:lumOff val="0"/>
            <a:alphaOff val="0"/>
          </a:schemeClr>
        </a:solidFill>
        <a:ln w="34925" cap="flat" cmpd="sng" algn="in">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439" tIns="224829" rIns="121439" bIns="224829" numCol="1" spcCol="1270" anchor="ctr" anchorCtr="0">
          <a:noAutofit/>
        </a:bodyPr>
        <a:lstStyle/>
        <a:p>
          <a:pPr marL="0" lvl="0" indent="0" algn="l" defTabSz="533400">
            <a:lnSpc>
              <a:spcPct val="90000"/>
            </a:lnSpc>
            <a:spcBef>
              <a:spcPct val="0"/>
            </a:spcBef>
            <a:spcAft>
              <a:spcPct val="35000"/>
            </a:spcAft>
            <a:buNone/>
          </a:pPr>
          <a:r>
            <a:rPr lang="en-US" sz="1200" kern="1200" dirty="0"/>
            <a:t>Assisted our Content Editor with editing and proofreading all submissions</a:t>
          </a:r>
        </a:p>
      </dsp:txBody>
      <dsp:txXfrm>
        <a:off x="1564711" y="938945"/>
        <a:ext cx="6258844" cy="885155"/>
      </dsp:txXfrm>
    </dsp:sp>
    <dsp:sp modelId="{C3EF784D-B874-3A46-A9BD-6C11799DC6A1}">
      <dsp:nvSpPr>
        <dsp:cNvPr id="0" name=""/>
        <dsp:cNvSpPr/>
      </dsp:nvSpPr>
      <dsp:spPr>
        <a:xfrm>
          <a:off x="0" y="938945"/>
          <a:ext cx="1564711" cy="885155"/>
        </a:xfrm>
        <a:prstGeom prst="rect">
          <a:avLst/>
        </a:prstGeom>
        <a:solidFill>
          <a:schemeClr val="accent3">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799" tIns="87434" rIns="82799" bIns="87434" numCol="1" spcCol="1270" anchor="ctr" anchorCtr="0">
          <a:noAutofit/>
        </a:bodyPr>
        <a:lstStyle/>
        <a:p>
          <a:pPr marL="0" lvl="0" indent="0" algn="ctr" defTabSz="666750">
            <a:lnSpc>
              <a:spcPct val="90000"/>
            </a:lnSpc>
            <a:spcBef>
              <a:spcPct val="0"/>
            </a:spcBef>
            <a:spcAft>
              <a:spcPct val="35000"/>
            </a:spcAft>
            <a:buNone/>
          </a:pPr>
          <a:r>
            <a:rPr lang="en-US" sz="1500" kern="1200" dirty="0"/>
            <a:t>Editing</a:t>
          </a:r>
        </a:p>
      </dsp:txBody>
      <dsp:txXfrm>
        <a:off x="0" y="938945"/>
        <a:ext cx="1564711" cy="885155"/>
      </dsp:txXfrm>
    </dsp:sp>
    <dsp:sp modelId="{A5844339-9814-8C48-9F62-4D941D685582}">
      <dsp:nvSpPr>
        <dsp:cNvPr id="0" name=""/>
        <dsp:cNvSpPr/>
      </dsp:nvSpPr>
      <dsp:spPr>
        <a:xfrm>
          <a:off x="1564711" y="1877210"/>
          <a:ext cx="6258844" cy="885155"/>
        </a:xfrm>
        <a:prstGeom prst="rect">
          <a:avLst/>
        </a:prstGeom>
        <a:solidFill>
          <a:schemeClr val="accent3">
            <a:alpha val="90000"/>
            <a:tint val="40000"/>
            <a:hueOff val="0"/>
            <a:satOff val="0"/>
            <a:lumOff val="0"/>
            <a:alphaOff val="0"/>
          </a:schemeClr>
        </a:solidFill>
        <a:ln w="34925" cap="flat" cmpd="sng" algn="in">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439" tIns="224829" rIns="121439" bIns="224829" numCol="1" spcCol="1270" anchor="ctr" anchorCtr="0">
          <a:noAutofit/>
        </a:bodyPr>
        <a:lstStyle/>
        <a:p>
          <a:pPr marL="0" lvl="0" indent="0" algn="l" defTabSz="533400">
            <a:lnSpc>
              <a:spcPct val="90000"/>
            </a:lnSpc>
            <a:spcBef>
              <a:spcPct val="0"/>
            </a:spcBef>
            <a:spcAft>
              <a:spcPct val="35000"/>
            </a:spcAft>
            <a:buNone/>
          </a:pPr>
          <a:r>
            <a:rPr lang="en-US" sz="1200" kern="1200" dirty="0"/>
            <a:t>Contacted outside submissions to accept edits on their pieces </a:t>
          </a:r>
        </a:p>
      </dsp:txBody>
      <dsp:txXfrm>
        <a:off x="1564711" y="1877210"/>
        <a:ext cx="6258844" cy="885155"/>
      </dsp:txXfrm>
    </dsp:sp>
    <dsp:sp modelId="{36899067-F2BD-F849-9FDC-36C589E1200D}">
      <dsp:nvSpPr>
        <dsp:cNvPr id="0" name=""/>
        <dsp:cNvSpPr/>
      </dsp:nvSpPr>
      <dsp:spPr>
        <a:xfrm>
          <a:off x="0" y="1877210"/>
          <a:ext cx="1564711" cy="885155"/>
        </a:xfrm>
        <a:prstGeom prst="rect">
          <a:avLst/>
        </a:prstGeom>
        <a:solidFill>
          <a:schemeClr val="accent3">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799" tIns="87434" rIns="82799" bIns="87434" numCol="1" spcCol="1270" anchor="ctr" anchorCtr="0">
          <a:noAutofit/>
        </a:bodyPr>
        <a:lstStyle/>
        <a:p>
          <a:pPr marL="0" lvl="0" indent="0" algn="ctr" defTabSz="666750">
            <a:lnSpc>
              <a:spcPct val="90000"/>
            </a:lnSpc>
            <a:spcBef>
              <a:spcPct val="0"/>
            </a:spcBef>
            <a:spcAft>
              <a:spcPct val="35000"/>
            </a:spcAft>
            <a:buNone/>
          </a:pPr>
          <a:r>
            <a:rPr lang="en-US" sz="1500" kern="1200" dirty="0"/>
            <a:t>Outside Submissions</a:t>
          </a:r>
        </a:p>
      </dsp:txBody>
      <dsp:txXfrm>
        <a:off x="0" y="1877210"/>
        <a:ext cx="1564711" cy="885155"/>
      </dsp:txXfrm>
    </dsp:sp>
    <dsp:sp modelId="{4BD541E6-88A3-BF42-93A5-DE34A546DF60}">
      <dsp:nvSpPr>
        <dsp:cNvPr id="0" name=""/>
        <dsp:cNvSpPr/>
      </dsp:nvSpPr>
      <dsp:spPr>
        <a:xfrm>
          <a:off x="1564711" y="2815474"/>
          <a:ext cx="6258844" cy="885155"/>
        </a:xfrm>
        <a:prstGeom prst="rect">
          <a:avLst/>
        </a:prstGeom>
        <a:solidFill>
          <a:schemeClr val="accent3">
            <a:alpha val="90000"/>
            <a:tint val="40000"/>
            <a:hueOff val="0"/>
            <a:satOff val="0"/>
            <a:lumOff val="0"/>
            <a:alphaOff val="0"/>
          </a:schemeClr>
        </a:solidFill>
        <a:ln w="34925" cap="flat" cmpd="sng" algn="in">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439" tIns="224829" rIns="121439" bIns="224829" numCol="1" spcCol="1270" anchor="ctr" anchorCtr="0">
          <a:noAutofit/>
        </a:bodyPr>
        <a:lstStyle/>
        <a:p>
          <a:pPr marL="0" lvl="0" indent="0" algn="l" defTabSz="533400">
            <a:lnSpc>
              <a:spcPct val="90000"/>
            </a:lnSpc>
            <a:spcBef>
              <a:spcPct val="0"/>
            </a:spcBef>
            <a:spcAft>
              <a:spcPct val="35000"/>
            </a:spcAft>
            <a:buNone/>
          </a:pPr>
          <a:r>
            <a:rPr lang="en-US" sz="1200" kern="1200" dirty="0"/>
            <a:t>Kept track of rack distribution and reminded members individually to restock their racks</a:t>
          </a:r>
        </a:p>
      </dsp:txBody>
      <dsp:txXfrm>
        <a:off x="1564711" y="2815474"/>
        <a:ext cx="6258844" cy="885155"/>
      </dsp:txXfrm>
    </dsp:sp>
    <dsp:sp modelId="{AF4D7D2C-0314-AD45-80B9-956E3F5173AB}">
      <dsp:nvSpPr>
        <dsp:cNvPr id="0" name=""/>
        <dsp:cNvSpPr/>
      </dsp:nvSpPr>
      <dsp:spPr>
        <a:xfrm>
          <a:off x="0" y="2815474"/>
          <a:ext cx="1564711" cy="885155"/>
        </a:xfrm>
        <a:prstGeom prst="rect">
          <a:avLst/>
        </a:prstGeom>
        <a:solidFill>
          <a:schemeClr val="accent3">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799" tIns="87434" rIns="82799" bIns="87434" numCol="1" spcCol="1270" anchor="ctr" anchorCtr="0">
          <a:noAutofit/>
        </a:bodyPr>
        <a:lstStyle/>
        <a:p>
          <a:pPr marL="0" lvl="0" indent="0" algn="ctr" defTabSz="666750">
            <a:lnSpc>
              <a:spcPct val="90000"/>
            </a:lnSpc>
            <a:spcBef>
              <a:spcPct val="0"/>
            </a:spcBef>
            <a:spcAft>
              <a:spcPct val="35000"/>
            </a:spcAft>
            <a:buNone/>
          </a:pPr>
          <a:r>
            <a:rPr lang="en-US" sz="1500" kern="1200" dirty="0"/>
            <a:t>Rack Distribution</a:t>
          </a:r>
        </a:p>
      </dsp:txBody>
      <dsp:txXfrm>
        <a:off x="0" y="2815474"/>
        <a:ext cx="1564711" cy="885155"/>
      </dsp:txXfrm>
    </dsp:sp>
    <dsp:sp modelId="{B73DD395-8817-954C-81A2-8EA69B8360A0}">
      <dsp:nvSpPr>
        <dsp:cNvPr id="0" name=""/>
        <dsp:cNvSpPr/>
      </dsp:nvSpPr>
      <dsp:spPr>
        <a:xfrm>
          <a:off x="1564711" y="3753739"/>
          <a:ext cx="6258844" cy="885155"/>
        </a:xfrm>
        <a:prstGeom prst="rect">
          <a:avLst/>
        </a:prstGeom>
        <a:solidFill>
          <a:schemeClr val="accent3">
            <a:alpha val="90000"/>
            <a:tint val="40000"/>
            <a:hueOff val="0"/>
            <a:satOff val="0"/>
            <a:lumOff val="0"/>
            <a:alphaOff val="0"/>
          </a:schemeClr>
        </a:solidFill>
        <a:ln w="34925" cap="flat" cmpd="sng" algn="in">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439" tIns="224829" rIns="121439" bIns="224829" numCol="1" spcCol="1270" anchor="ctr" anchorCtr="0">
          <a:noAutofit/>
        </a:bodyPr>
        <a:lstStyle/>
        <a:p>
          <a:pPr marL="0" lvl="0" indent="0" algn="l" defTabSz="533400">
            <a:lnSpc>
              <a:spcPct val="90000"/>
            </a:lnSpc>
            <a:spcBef>
              <a:spcPct val="0"/>
            </a:spcBef>
            <a:spcAft>
              <a:spcPct val="35000"/>
            </a:spcAft>
            <a:buNone/>
          </a:pPr>
          <a:r>
            <a:rPr lang="en-US" sz="1200" kern="1200" dirty="0"/>
            <a:t>Ran meetings when Jared had other obligations and kept members up to date through Slack</a:t>
          </a:r>
        </a:p>
      </dsp:txBody>
      <dsp:txXfrm>
        <a:off x="1564711" y="3753739"/>
        <a:ext cx="6258844" cy="885155"/>
      </dsp:txXfrm>
    </dsp:sp>
    <dsp:sp modelId="{2D2A32C9-C9BF-B841-815F-28D38B4D5409}">
      <dsp:nvSpPr>
        <dsp:cNvPr id="0" name=""/>
        <dsp:cNvSpPr/>
      </dsp:nvSpPr>
      <dsp:spPr>
        <a:xfrm>
          <a:off x="0" y="3753739"/>
          <a:ext cx="1564711" cy="885155"/>
        </a:xfrm>
        <a:prstGeom prst="rect">
          <a:avLst/>
        </a:prstGeom>
        <a:solidFill>
          <a:schemeClr val="accent3">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799" tIns="87434" rIns="82799" bIns="87434" numCol="1" spcCol="1270" anchor="ctr" anchorCtr="0">
          <a:noAutofit/>
        </a:bodyPr>
        <a:lstStyle/>
        <a:p>
          <a:pPr marL="0" lvl="0" indent="0" algn="ctr" defTabSz="666750">
            <a:lnSpc>
              <a:spcPct val="90000"/>
            </a:lnSpc>
            <a:spcBef>
              <a:spcPct val="0"/>
            </a:spcBef>
            <a:spcAft>
              <a:spcPct val="35000"/>
            </a:spcAft>
            <a:buNone/>
          </a:pPr>
          <a:r>
            <a:rPr lang="en-US" sz="1500" kern="1200" dirty="0"/>
            <a:t>Internal Communication</a:t>
          </a:r>
        </a:p>
      </dsp:txBody>
      <dsp:txXfrm>
        <a:off x="0" y="3753739"/>
        <a:ext cx="1564711" cy="885155"/>
      </dsp:txXfrm>
    </dsp:sp>
    <dsp:sp modelId="{84176B96-2B9A-2741-B58A-D823DC3D4E58}">
      <dsp:nvSpPr>
        <dsp:cNvPr id="0" name=""/>
        <dsp:cNvSpPr/>
      </dsp:nvSpPr>
      <dsp:spPr>
        <a:xfrm>
          <a:off x="1564711" y="4692003"/>
          <a:ext cx="6258844" cy="885155"/>
        </a:xfrm>
        <a:prstGeom prst="rect">
          <a:avLst/>
        </a:prstGeom>
        <a:solidFill>
          <a:schemeClr val="accent3">
            <a:alpha val="90000"/>
            <a:tint val="40000"/>
            <a:hueOff val="0"/>
            <a:satOff val="0"/>
            <a:lumOff val="0"/>
            <a:alphaOff val="0"/>
          </a:schemeClr>
        </a:solidFill>
        <a:ln w="34925" cap="flat" cmpd="sng" algn="in">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439" tIns="224829" rIns="121439" bIns="224829" numCol="1" spcCol="1270" anchor="ctr" anchorCtr="0">
          <a:noAutofit/>
        </a:bodyPr>
        <a:lstStyle/>
        <a:p>
          <a:pPr marL="0" lvl="0" indent="0" algn="l" defTabSz="533400">
            <a:lnSpc>
              <a:spcPct val="90000"/>
            </a:lnSpc>
            <a:spcBef>
              <a:spcPct val="0"/>
            </a:spcBef>
            <a:spcAft>
              <a:spcPct val="35000"/>
            </a:spcAft>
            <a:buNone/>
          </a:pPr>
          <a:r>
            <a:rPr lang="en-US" sz="1200" kern="1200" dirty="0"/>
            <a:t>Assisted Jared with budget/registration/logistical tasks and attended budget orientation sessions with SGA when needed </a:t>
          </a:r>
        </a:p>
      </dsp:txBody>
      <dsp:txXfrm>
        <a:off x="1564711" y="4692003"/>
        <a:ext cx="6258844" cy="885155"/>
      </dsp:txXfrm>
    </dsp:sp>
    <dsp:sp modelId="{DF505C90-B3B3-534B-8BCE-299BA3C265C7}">
      <dsp:nvSpPr>
        <dsp:cNvPr id="0" name=""/>
        <dsp:cNvSpPr/>
      </dsp:nvSpPr>
      <dsp:spPr>
        <a:xfrm>
          <a:off x="0" y="4692003"/>
          <a:ext cx="1564711" cy="885155"/>
        </a:xfrm>
        <a:prstGeom prst="rect">
          <a:avLst/>
        </a:prstGeom>
        <a:solidFill>
          <a:schemeClr val="accent3">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799" tIns="87434" rIns="82799" bIns="87434" numCol="1" spcCol="1270" anchor="ctr" anchorCtr="0">
          <a:noAutofit/>
        </a:bodyPr>
        <a:lstStyle/>
        <a:p>
          <a:pPr marL="0" lvl="0" indent="0" algn="ctr" defTabSz="666750">
            <a:lnSpc>
              <a:spcPct val="90000"/>
            </a:lnSpc>
            <a:spcBef>
              <a:spcPct val="0"/>
            </a:spcBef>
            <a:spcAft>
              <a:spcPct val="35000"/>
            </a:spcAft>
            <a:buNone/>
          </a:pPr>
          <a:r>
            <a:rPr lang="en-US" sz="1500" kern="1200" dirty="0"/>
            <a:t>Budget/Logistics</a:t>
          </a:r>
        </a:p>
      </dsp:txBody>
      <dsp:txXfrm>
        <a:off x="0" y="4692003"/>
        <a:ext cx="1564711" cy="885155"/>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3/22/22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3/22/22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3/22/22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3/22/22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3/22/22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3/22/22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hyperlink" Target="https://www.google.com/search?q=carrier+gloabl&amp;rlz=1C5CHFA_enUS870US870&amp;oq=carrier+gloabl&amp;aqs=chrome..69i57j46i10i199i433i465j0i10l3j0i10i457j0i10l3.1982j0j7&amp;sourceid=chrome&amp;ie=UTF-8" TargetMode="External"/><Relationship Id="rId2" Type="http://schemas.openxmlformats.org/officeDocument/2006/relationships/hyperlink" Target="https://reboothq.substack.com/about" TargetMode="External"/><Relationship Id="rId1" Type="http://schemas.openxmlformats.org/officeDocument/2006/relationships/slideLayout" Target="../slideLayouts/slideLayout2.xml"/><Relationship Id="rId4" Type="http://schemas.openxmlformats.org/officeDocument/2006/relationships/hyperlink" Target="https://fayeholt.github.io/"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faculty.cc.gatech.edu/~dyang888/group.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7D93B-4D23-164A-9843-8E096E8F9FD7}"/>
              </a:ext>
            </a:extLst>
          </p:cNvPr>
          <p:cNvSpPr>
            <a:spLocks noGrp="1"/>
          </p:cNvSpPr>
          <p:nvPr>
            <p:ph type="ctrTitle"/>
          </p:nvPr>
        </p:nvSpPr>
        <p:spPr/>
        <p:txBody>
          <a:bodyPr/>
          <a:lstStyle/>
          <a:p>
            <a:r>
              <a:rPr lang="en-US" sz="5000" dirty="0"/>
              <a:t>2022 application for editor of </a:t>
            </a:r>
            <a:br>
              <a:rPr lang="en-US" sz="5000" dirty="0"/>
            </a:br>
            <a:r>
              <a:rPr lang="en-US" sz="5000" i="1" dirty="0"/>
              <a:t>North Avenue Review</a:t>
            </a:r>
            <a:endParaRPr lang="en-US" sz="5000" dirty="0"/>
          </a:p>
        </p:txBody>
      </p:sp>
      <p:sp>
        <p:nvSpPr>
          <p:cNvPr id="3" name="Subtitle 2">
            <a:extLst>
              <a:ext uri="{FF2B5EF4-FFF2-40B4-BE49-F238E27FC236}">
                <a16:creationId xmlns:a16="http://schemas.microsoft.com/office/drawing/2014/main" id="{F054D16E-49AB-8B4E-BFAD-A9CBE838EFEF}"/>
              </a:ext>
            </a:extLst>
          </p:cNvPr>
          <p:cNvSpPr>
            <a:spLocks noGrp="1"/>
          </p:cNvSpPr>
          <p:nvPr>
            <p:ph type="subTitle" idx="1"/>
          </p:nvPr>
        </p:nvSpPr>
        <p:spPr/>
        <p:txBody>
          <a:bodyPr/>
          <a:lstStyle/>
          <a:p>
            <a:r>
              <a:rPr lang="en-US" dirty="0"/>
              <a:t>Faye Holt</a:t>
            </a:r>
          </a:p>
        </p:txBody>
      </p:sp>
    </p:spTree>
    <p:extLst>
      <p:ext uri="{BB962C8B-B14F-4D97-AF65-F5344CB8AC3E}">
        <p14:creationId xmlns:p14="http://schemas.microsoft.com/office/powerpoint/2010/main" val="2111103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6170B8-B648-6744-804D-3F664CA6BD71}"/>
              </a:ext>
            </a:extLst>
          </p:cNvPr>
          <p:cNvSpPr>
            <a:spLocks noGrp="1"/>
          </p:cNvSpPr>
          <p:nvPr>
            <p:ph type="title"/>
          </p:nvPr>
        </p:nvSpPr>
        <p:spPr>
          <a:xfrm>
            <a:off x="967902" y="1194180"/>
            <a:ext cx="3523938" cy="5020353"/>
          </a:xfrm>
        </p:spPr>
        <p:txBody>
          <a:bodyPr>
            <a:normAutofit/>
          </a:bodyPr>
          <a:lstStyle/>
          <a:p>
            <a:r>
              <a:rPr lang="en-US" dirty="0"/>
              <a:t>Libel &amp; Slander</a:t>
            </a:r>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EAA763D8-8D95-2D4C-A4BF-464DDDFF42EE}"/>
              </a:ext>
            </a:extLst>
          </p:cNvPr>
          <p:cNvSpPr>
            <a:spLocks noGrp="1"/>
          </p:cNvSpPr>
          <p:nvPr>
            <p:ph idx="1"/>
          </p:nvPr>
        </p:nvSpPr>
        <p:spPr>
          <a:xfrm>
            <a:off x="5056541" y="1194179"/>
            <a:ext cx="6114847" cy="5020353"/>
          </a:xfrm>
        </p:spPr>
        <p:txBody>
          <a:bodyPr>
            <a:normAutofit/>
          </a:bodyPr>
          <a:lstStyle/>
          <a:p>
            <a:pPr marL="0" indent="0">
              <a:buNone/>
            </a:pPr>
            <a:r>
              <a:rPr lang="en-US" sz="1700"/>
              <a:t>From my understanding of libel and slander, libel refers to anything in writing or print that tries to defame someone using false/inaccurate points. In Georgia, libel is considered published as soon as it is communicated to anyone other than the subject of the libel. Additionally, libel as it concerns public figures (such as celebrities or politicians) has a higher threshold as actual malice must be proved. As it relates to NAR, libel is an important point to keep in mind as we do publish many op-eds and often will have pieces that critique groups. While these ”groups” are usually public figures, so there is less chance for libel, in all our writing it is important to make sure we are publishing only true and verifiable statements to prevent any libel, and as such, this is a part of the editing process. </a:t>
            </a:r>
          </a:p>
          <a:p>
            <a:pPr marL="0" indent="0">
              <a:buNone/>
            </a:pPr>
            <a:endParaRPr lang="en-US" sz="1700"/>
          </a:p>
          <a:p>
            <a:pPr marL="0" indent="0">
              <a:buNone/>
            </a:pPr>
            <a:r>
              <a:rPr lang="en-US" sz="1700"/>
              <a:t>Slander, on the other hand, is similar but spoken instead of printed. As NAR is concerned, we currently are not pursuing any spoken mediums (such as video interviews), but if we do in the future, slander should be handled similarly to libel. </a:t>
            </a:r>
          </a:p>
        </p:txBody>
      </p:sp>
    </p:spTree>
    <p:extLst>
      <p:ext uri="{BB962C8B-B14F-4D97-AF65-F5344CB8AC3E}">
        <p14:creationId xmlns:p14="http://schemas.microsoft.com/office/powerpoint/2010/main" val="2057129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C36CF8-CCBF-244D-BBF6-11DD45598444}"/>
              </a:ext>
            </a:extLst>
          </p:cNvPr>
          <p:cNvSpPr>
            <a:spLocks noGrp="1"/>
          </p:cNvSpPr>
          <p:nvPr>
            <p:ph type="title"/>
          </p:nvPr>
        </p:nvSpPr>
        <p:spPr>
          <a:xfrm>
            <a:off x="967902" y="1194180"/>
            <a:ext cx="3523938" cy="5020353"/>
          </a:xfrm>
        </p:spPr>
        <p:txBody>
          <a:bodyPr>
            <a:normAutofit/>
          </a:bodyPr>
          <a:lstStyle/>
          <a:p>
            <a:r>
              <a:rPr lang="en-US" dirty="0"/>
              <a:t>Where would I take NAR?</a:t>
            </a:r>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371321F4-AEAA-DF47-BBB6-72975C667CED}"/>
              </a:ext>
            </a:extLst>
          </p:cNvPr>
          <p:cNvSpPr>
            <a:spLocks noGrp="1"/>
          </p:cNvSpPr>
          <p:nvPr>
            <p:ph idx="1"/>
          </p:nvPr>
        </p:nvSpPr>
        <p:spPr>
          <a:xfrm>
            <a:off x="5070609" y="647114"/>
            <a:ext cx="6310154" cy="5852160"/>
          </a:xfrm>
        </p:spPr>
        <p:txBody>
          <a:bodyPr>
            <a:normAutofit/>
          </a:bodyPr>
          <a:lstStyle/>
          <a:p>
            <a:pPr marL="0" indent="0">
              <a:buNone/>
            </a:pPr>
            <a:r>
              <a:rPr lang="en-US" sz="1600" dirty="0"/>
              <a:t>If selected as EIC, one of my primary goals would be to grow NAR into a more connected, multi-media organization. NAR has seen a lot of regrowth since COVID and we have a consistent printing schedule, so I think it would be a great time to start re-exploring online content that was started pre/during COVID. Currently, we have several new members, to the point where people are often without work as we transition from content to layout. To address this gap, and make NAR more engaging throughout the semester, I would like to explore expanding our website and online content through monthly releases and more interactive pieces to engage the wider campus with student publications.</a:t>
            </a:r>
          </a:p>
          <a:p>
            <a:pPr marL="0" indent="0">
              <a:buNone/>
            </a:pPr>
            <a:r>
              <a:rPr lang="en-US" sz="1600" dirty="0"/>
              <a:t>In addition to this goal, I would try to make NAR more connected with student pubs as a whole. Currently, NAR uses the student pubs office only for weekly meetings and doesn’t have a lot of engagement with the other media platforms. Next year, I would like to encourage members to use the office space to work on pieces throughout the week and also collaborate more with other publications, such as </a:t>
            </a:r>
            <a:r>
              <a:rPr lang="en-US" sz="1600" i="1" dirty="0"/>
              <a:t>Erato</a:t>
            </a:r>
            <a:r>
              <a:rPr lang="en-US" sz="1600" dirty="0"/>
              <a:t>, when fitting. </a:t>
            </a:r>
          </a:p>
          <a:p>
            <a:pPr marL="0" indent="0">
              <a:buNone/>
            </a:pPr>
            <a:r>
              <a:rPr lang="en-US" sz="1600" dirty="0"/>
              <a:t>Lastly, I think onboarding for new members is confusing at the moment. So, I would like to introduce a more structured onboarding process where we thoroughly walk new members through everything they need to know about our organizational structure. I’m hoping this change will lead to more new members continuing on with NAR for multiple semesters. </a:t>
            </a:r>
          </a:p>
        </p:txBody>
      </p:sp>
    </p:spTree>
    <p:extLst>
      <p:ext uri="{BB962C8B-B14F-4D97-AF65-F5344CB8AC3E}">
        <p14:creationId xmlns:p14="http://schemas.microsoft.com/office/powerpoint/2010/main" val="742540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C36CF8-CCBF-244D-BBF6-11DD45598444}"/>
              </a:ext>
            </a:extLst>
          </p:cNvPr>
          <p:cNvSpPr>
            <a:spLocks noGrp="1"/>
          </p:cNvSpPr>
          <p:nvPr>
            <p:ph type="title"/>
          </p:nvPr>
        </p:nvSpPr>
        <p:spPr>
          <a:xfrm>
            <a:off x="967902" y="1194180"/>
            <a:ext cx="3523938" cy="5020353"/>
          </a:xfrm>
        </p:spPr>
        <p:txBody>
          <a:bodyPr>
            <a:normAutofit/>
          </a:bodyPr>
          <a:lstStyle/>
          <a:p>
            <a:r>
              <a:rPr lang="en-US" sz="3700" dirty="0"/>
              <a:t>Responsibilities of EIC</a:t>
            </a:r>
          </a:p>
        </p:txBody>
      </p:sp>
      <p:sp>
        <p:nvSpPr>
          <p:cNvPr id="17" name="Rectangle 16">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371321F4-AEAA-DF47-BBB6-72975C667CED}"/>
              </a:ext>
            </a:extLst>
          </p:cNvPr>
          <p:cNvSpPr>
            <a:spLocks noGrp="1"/>
          </p:cNvSpPr>
          <p:nvPr>
            <p:ph idx="1"/>
          </p:nvPr>
        </p:nvSpPr>
        <p:spPr>
          <a:xfrm>
            <a:off x="5365815" y="1194180"/>
            <a:ext cx="5858283" cy="5499561"/>
          </a:xfrm>
        </p:spPr>
        <p:txBody>
          <a:bodyPr>
            <a:noAutofit/>
          </a:bodyPr>
          <a:lstStyle/>
          <a:p>
            <a:pPr marL="0" indent="0">
              <a:buNone/>
            </a:pPr>
            <a:r>
              <a:rPr lang="en-US" sz="1600" dirty="0"/>
              <a:t>As EIC, I would be responsible for overseeing all internal communications with NAR such as running meetings with the staff and editors, keeping track of deadlines, and running onboarding. Many of these internal communications tasks could also fall under the domain of the asst. editor, so I think the main difference between EIC and asst. editor is the external communication responsibilities of the EIC. </a:t>
            </a:r>
          </a:p>
          <a:p>
            <a:pPr marL="0" indent="0">
              <a:buNone/>
            </a:pPr>
            <a:r>
              <a:rPr lang="en-US" sz="1600" dirty="0"/>
              <a:t>These include budgeting for NAR and submitting a fiscal year budget for our printing needs, plus any bills that might be needed. EIC also has the responsibility of making sure that club registration is complete every spring. Additionally, EIC is the main point of contact between NAR members and Stu Pubs as a whole, so the EIC has to make sure that staff has all the relevant information they need from wider student media. Other responsibilities that come to mind are signing NAR up for org fairs, managing outside submissions, and managing all our organizational mediums such as Slack, Drive, and our website. </a:t>
            </a:r>
          </a:p>
          <a:p>
            <a:pPr marL="0" indent="0">
              <a:buNone/>
            </a:pPr>
            <a:r>
              <a:rPr lang="en-US" sz="1600" dirty="0"/>
              <a:t> </a:t>
            </a:r>
          </a:p>
        </p:txBody>
      </p:sp>
    </p:spTree>
    <p:extLst>
      <p:ext uri="{BB962C8B-B14F-4D97-AF65-F5344CB8AC3E}">
        <p14:creationId xmlns:p14="http://schemas.microsoft.com/office/powerpoint/2010/main" val="1665495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C36CF8-CCBF-244D-BBF6-11DD45598444}"/>
              </a:ext>
            </a:extLst>
          </p:cNvPr>
          <p:cNvSpPr>
            <a:spLocks noGrp="1"/>
          </p:cNvSpPr>
          <p:nvPr>
            <p:ph type="title"/>
          </p:nvPr>
        </p:nvSpPr>
        <p:spPr>
          <a:xfrm>
            <a:off x="967902" y="1194180"/>
            <a:ext cx="3523938" cy="5020353"/>
          </a:xfrm>
        </p:spPr>
        <p:txBody>
          <a:bodyPr>
            <a:normAutofit/>
          </a:bodyPr>
          <a:lstStyle/>
          <a:p>
            <a:r>
              <a:rPr lang="en-US" sz="3700" dirty="0"/>
              <a:t>Responsibilities of EIC cont.</a:t>
            </a:r>
          </a:p>
        </p:txBody>
      </p:sp>
      <p:sp>
        <p:nvSpPr>
          <p:cNvPr id="17" name="Rectangle 16">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371321F4-AEAA-DF47-BBB6-72975C667CED}"/>
              </a:ext>
            </a:extLst>
          </p:cNvPr>
          <p:cNvSpPr>
            <a:spLocks noGrp="1"/>
          </p:cNvSpPr>
          <p:nvPr>
            <p:ph idx="1"/>
          </p:nvPr>
        </p:nvSpPr>
        <p:spPr>
          <a:xfrm>
            <a:off x="5277947" y="1053502"/>
            <a:ext cx="5946151" cy="5301707"/>
          </a:xfrm>
        </p:spPr>
        <p:txBody>
          <a:bodyPr>
            <a:noAutofit/>
          </a:bodyPr>
          <a:lstStyle/>
          <a:p>
            <a:pPr marL="0" indent="0">
              <a:buNone/>
            </a:pPr>
            <a:r>
              <a:rPr lang="en-US" sz="1600" dirty="0"/>
              <a:t>While I’m sure this doesn’t cover each and every responsibility of the EIC, these are some of the most important ones that come to mind. Summarizing these responsibilities, EIC’s main role is to keep track of external communications between SGA and Stu Pubs and organize NAR internally to keep track of communication platforms, printing, and submissions. One way I would look to change this role is to be more transparent to the wider NAR staff about the budgeting and SGA process. This process can be kind of confusing, so I think it would be beneficial if multiple editors/staff members could follow along, that way the club as a whole is more educated on the process. I think this wider education would also be helpful in creating a very smooth club hand-off when the EIC graduates.</a:t>
            </a:r>
          </a:p>
          <a:p>
            <a:pPr marL="0" indent="0">
              <a:buNone/>
            </a:pPr>
            <a:endParaRPr lang="en-US" sz="1600" dirty="0"/>
          </a:p>
          <a:p>
            <a:pPr marL="0" indent="0">
              <a:buNone/>
            </a:pPr>
            <a:r>
              <a:rPr lang="en-US" sz="1600" dirty="0"/>
              <a:t>As a bit of a footnote, another goal I would have as EIC is to update and organize the club manuals in our google drive. I have been working on this somewhat as asst. editor, but this would be a primary goal if selected as EIC.  I would especially like to add a how-to manual on budgeting with SGA and what NAR has done in the past, so future editors have a helpful resource. </a:t>
            </a:r>
          </a:p>
        </p:txBody>
      </p:sp>
    </p:spTree>
    <p:extLst>
      <p:ext uri="{BB962C8B-B14F-4D97-AF65-F5344CB8AC3E}">
        <p14:creationId xmlns:p14="http://schemas.microsoft.com/office/powerpoint/2010/main" val="650232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9DE35-55D4-BA48-92A5-B0DCF6D37E69}"/>
              </a:ext>
            </a:extLst>
          </p:cNvPr>
          <p:cNvSpPr>
            <a:spLocks noGrp="1"/>
          </p:cNvSpPr>
          <p:nvPr>
            <p:ph type="title"/>
          </p:nvPr>
        </p:nvSpPr>
        <p:spPr>
          <a:xfrm>
            <a:off x="967902" y="1194180"/>
            <a:ext cx="3523938" cy="5020353"/>
          </a:xfrm>
        </p:spPr>
        <p:txBody>
          <a:bodyPr>
            <a:normAutofit/>
          </a:bodyPr>
          <a:lstStyle/>
          <a:p>
            <a:r>
              <a:rPr lang="en-US" dirty="0"/>
              <a:t>Office of Student Media </a:t>
            </a:r>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7B0035C7-5B97-084D-A6A4-E885C47513B8}"/>
              </a:ext>
            </a:extLst>
          </p:cNvPr>
          <p:cNvSpPr>
            <a:spLocks noGrp="1"/>
          </p:cNvSpPr>
          <p:nvPr>
            <p:ph idx="1"/>
          </p:nvPr>
        </p:nvSpPr>
        <p:spPr>
          <a:xfrm>
            <a:off x="5056541" y="1194179"/>
            <a:ext cx="6114847" cy="5020353"/>
          </a:xfrm>
        </p:spPr>
        <p:txBody>
          <a:bodyPr>
            <a:normAutofit/>
          </a:bodyPr>
          <a:lstStyle/>
          <a:p>
            <a:pPr marL="0" indent="0">
              <a:buNone/>
            </a:pPr>
            <a:r>
              <a:rPr lang="en-US" dirty="0"/>
              <a:t>While I’m not very knowledgeable about the wider structure of Student Media, my understanding is that tech publications (such as </a:t>
            </a:r>
            <a:r>
              <a:rPr lang="en-US" i="1" dirty="0"/>
              <a:t>The Technique, Erato, T-Book) </a:t>
            </a:r>
            <a:r>
              <a:rPr lang="en-US" dirty="0"/>
              <a:t>all fall under the Office of Student Media, which oversees these publications and provides resources. As a member of Student Publications, NAR shares certain resources (such as the office) with other publication but is responsible for submitting our own fiscal year budgets to SGA and responsible for our own club registration in the spring. </a:t>
            </a:r>
          </a:p>
        </p:txBody>
      </p:sp>
    </p:spTree>
    <p:extLst>
      <p:ext uri="{BB962C8B-B14F-4D97-AF65-F5344CB8AC3E}">
        <p14:creationId xmlns:p14="http://schemas.microsoft.com/office/powerpoint/2010/main" val="3460584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84FC3-2A6E-6E4A-8047-89B26A112355}"/>
              </a:ext>
            </a:extLst>
          </p:cNvPr>
          <p:cNvSpPr>
            <a:spLocks noGrp="1"/>
          </p:cNvSpPr>
          <p:nvPr>
            <p:ph type="title"/>
          </p:nvPr>
        </p:nvSpPr>
        <p:spPr/>
        <p:txBody>
          <a:bodyPr>
            <a:normAutofit fontScale="90000"/>
          </a:bodyPr>
          <a:lstStyle/>
          <a:p>
            <a:r>
              <a:rPr lang="en-US" dirty="0"/>
              <a:t>EIC &amp; Board of Student Publications, Director of Student Media, Faculty Advisor </a:t>
            </a:r>
          </a:p>
        </p:txBody>
      </p:sp>
      <p:sp>
        <p:nvSpPr>
          <p:cNvPr id="3" name="Content Placeholder 2">
            <a:extLst>
              <a:ext uri="{FF2B5EF4-FFF2-40B4-BE49-F238E27FC236}">
                <a16:creationId xmlns:a16="http://schemas.microsoft.com/office/drawing/2014/main" id="{CD863C5F-7BB2-5743-A586-91191CC716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8121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0218-6C9D-2443-BAE6-CE46BF24894A}"/>
              </a:ext>
            </a:extLst>
          </p:cNvPr>
          <p:cNvSpPr>
            <a:spLocks noGrp="1"/>
          </p:cNvSpPr>
          <p:nvPr>
            <p:ph type="title"/>
          </p:nvPr>
        </p:nvSpPr>
        <p:spPr/>
        <p:txBody>
          <a:bodyPr/>
          <a:lstStyle/>
          <a:p>
            <a:r>
              <a:rPr lang="en-US" dirty="0"/>
              <a:t>Why I want to be editor of NAR</a:t>
            </a:r>
          </a:p>
        </p:txBody>
      </p:sp>
      <p:sp>
        <p:nvSpPr>
          <p:cNvPr id="3" name="Content Placeholder 2">
            <a:extLst>
              <a:ext uri="{FF2B5EF4-FFF2-40B4-BE49-F238E27FC236}">
                <a16:creationId xmlns:a16="http://schemas.microsoft.com/office/drawing/2014/main" id="{4D2C5454-67A0-5F40-9DBA-BA1CB3A9E17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60676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ECEE-75A1-1D4E-A20F-B9A88BBD26FA}"/>
              </a:ext>
            </a:extLst>
          </p:cNvPr>
          <p:cNvSpPr>
            <a:spLocks noGrp="1"/>
          </p:cNvSpPr>
          <p:nvPr>
            <p:ph type="title"/>
          </p:nvPr>
        </p:nvSpPr>
        <p:spPr>
          <a:xfrm>
            <a:off x="4954181" y="685800"/>
            <a:ext cx="6562905" cy="1485900"/>
          </a:xfrm>
        </p:spPr>
        <p:txBody>
          <a:bodyPr>
            <a:normAutofit/>
          </a:bodyPr>
          <a:lstStyle/>
          <a:p>
            <a:r>
              <a:rPr lang="en-US"/>
              <a:t>Hello!</a:t>
            </a:r>
          </a:p>
        </p:txBody>
      </p:sp>
      <p:sp>
        <p:nvSpPr>
          <p:cNvPr id="79" name="Rectangle 78">
            <a:extLst>
              <a:ext uri="{FF2B5EF4-FFF2-40B4-BE49-F238E27FC236}">
                <a16:creationId xmlns:a16="http://schemas.microsoft.com/office/drawing/2014/main" id="{6B205BC3-0B06-4EA6-9066-1A0BEC22C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person smiling for the camera&#10;&#10;Description automatically generated with medium confidence">
            <a:extLst>
              <a:ext uri="{FF2B5EF4-FFF2-40B4-BE49-F238E27FC236}">
                <a16:creationId xmlns:a16="http://schemas.microsoft.com/office/drawing/2014/main" id="{3377E251-7AC3-8C45-A91C-049804434F3A}"/>
              </a:ext>
            </a:extLst>
          </p:cNvPr>
          <p:cNvPicPr>
            <a:picLocks noChangeAspect="1"/>
          </p:cNvPicPr>
          <p:nvPr/>
        </p:nvPicPr>
        <p:blipFill>
          <a:blip r:embed="rId2"/>
          <a:stretch>
            <a:fillRect/>
          </a:stretch>
        </p:blipFill>
        <p:spPr>
          <a:xfrm>
            <a:off x="1023562" y="1331311"/>
            <a:ext cx="3613752" cy="3875337"/>
          </a:xfrm>
          <a:prstGeom prst="rect">
            <a:avLst/>
          </a:prstGeom>
        </p:spPr>
      </p:pic>
      <p:sp>
        <p:nvSpPr>
          <p:cNvPr id="3" name="Content Placeholder 2">
            <a:extLst>
              <a:ext uri="{FF2B5EF4-FFF2-40B4-BE49-F238E27FC236}">
                <a16:creationId xmlns:a16="http://schemas.microsoft.com/office/drawing/2014/main" id="{22576193-350D-C045-82FC-13AC289816AF}"/>
              </a:ext>
            </a:extLst>
          </p:cNvPr>
          <p:cNvSpPr>
            <a:spLocks noGrp="1"/>
          </p:cNvSpPr>
          <p:nvPr>
            <p:ph idx="1"/>
          </p:nvPr>
        </p:nvSpPr>
        <p:spPr>
          <a:xfrm>
            <a:off x="4954180" y="1728137"/>
            <a:ext cx="6562905" cy="2868638"/>
          </a:xfrm>
        </p:spPr>
        <p:txBody>
          <a:bodyPr>
            <a:normAutofit/>
          </a:bodyPr>
          <a:lstStyle/>
          <a:p>
            <a:pPr marL="0" indent="0">
              <a:lnSpc>
                <a:spcPct val="150000"/>
              </a:lnSpc>
              <a:buNone/>
            </a:pPr>
            <a:r>
              <a:rPr lang="en-US"/>
              <a:t>My name is Faye Holt, and I am a third-year undergraduate here at Georgia Tech studying computer science and linguistics.  I have been involved in the </a:t>
            </a:r>
            <a:r>
              <a:rPr lang="en-US" i="1"/>
              <a:t>North Avenue Review</a:t>
            </a:r>
            <a:r>
              <a:rPr lang="en-US"/>
              <a:t> since the first semester of my second year and have been very fortunate to serve as assistant editor under Jared Butler since Fall 2021. </a:t>
            </a:r>
          </a:p>
          <a:p>
            <a:pPr marL="0" indent="0">
              <a:buNone/>
            </a:pPr>
            <a:endParaRPr lang="en-US" dirty="0"/>
          </a:p>
        </p:txBody>
      </p:sp>
    </p:spTree>
    <p:extLst>
      <p:ext uri="{BB962C8B-B14F-4D97-AF65-F5344CB8AC3E}">
        <p14:creationId xmlns:p14="http://schemas.microsoft.com/office/powerpoint/2010/main" val="3057827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96282C0-351C-48EE-A89D-D662C5DB2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B7347-B8EF-ED47-BF0B-8E97435FC5F7}"/>
              </a:ext>
            </a:extLst>
          </p:cNvPr>
          <p:cNvSpPr>
            <a:spLocks noGrp="1"/>
          </p:cNvSpPr>
          <p:nvPr>
            <p:ph type="title"/>
          </p:nvPr>
        </p:nvSpPr>
        <p:spPr>
          <a:xfrm>
            <a:off x="5100824" y="685800"/>
            <a:ext cx="6176776" cy="1485900"/>
          </a:xfrm>
        </p:spPr>
        <p:txBody>
          <a:bodyPr>
            <a:normAutofit/>
          </a:bodyPr>
          <a:lstStyle/>
          <a:p>
            <a:r>
              <a:rPr lang="en-US" sz="3400" dirty="0"/>
              <a:t>As assistant editor for NAR some of my initiatives/responsibilities have been…</a:t>
            </a:r>
          </a:p>
        </p:txBody>
      </p:sp>
      <p:sp>
        <p:nvSpPr>
          <p:cNvPr id="25" name="Rectangle 24">
            <a:extLst>
              <a:ext uri="{FF2B5EF4-FFF2-40B4-BE49-F238E27FC236}">
                <a16:creationId xmlns:a16="http://schemas.microsoft.com/office/drawing/2014/main" id="{1B35EC73-2F87-44A7-B231-91053659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7" name="Content Placeholder 2">
            <a:extLst>
              <a:ext uri="{FF2B5EF4-FFF2-40B4-BE49-F238E27FC236}">
                <a16:creationId xmlns:a16="http://schemas.microsoft.com/office/drawing/2014/main" id="{9C06729F-5D5C-B746-8A55-8F7ABD498369}"/>
              </a:ext>
            </a:extLst>
          </p:cNvPr>
          <p:cNvGraphicFramePr>
            <a:graphicFrameLocks/>
          </p:cNvGraphicFramePr>
          <p:nvPr>
            <p:extLst>
              <p:ext uri="{D42A27DB-BD31-4B8C-83A1-F6EECF244321}">
                <p14:modId xmlns:p14="http://schemas.microsoft.com/office/powerpoint/2010/main" val="895039543"/>
              </p:ext>
            </p:extLst>
          </p:nvPr>
        </p:nvGraphicFramePr>
        <p:xfrm>
          <a:off x="4880651" y="2171700"/>
          <a:ext cx="7061982" cy="4142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4" name="Picture 2" descr="A couple of women standing next to a table with objects on it&#10;&#10;Description automatically generated with low confidence">
            <a:extLst>
              <a:ext uri="{FF2B5EF4-FFF2-40B4-BE49-F238E27FC236}">
                <a16:creationId xmlns:a16="http://schemas.microsoft.com/office/drawing/2014/main" id="{02729ECC-8552-5146-A8AE-FC045342AAC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638"/>
          <a:stretch/>
        </p:blipFill>
        <p:spPr bwMode="auto">
          <a:xfrm>
            <a:off x="-98474" y="10"/>
            <a:ext cx="447202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0099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B7347-B8EF-ED47-BF0B-8E97435FC5F7}"/>
              </a:ext>
            </a:extLst>
          </p:cNvPr>
          <p:cNvSpPr>
            <a:spLocks noGrp="1"/>
          </p:cNvSpPr>
          <p:nvPr>
            <p:ph type="title"/>
          </p:nvPr>
        </p:nvSpPr>
        <p:spPr>
          <a:xfrm>
            <a:off x="320040" y="639705"/>
            <a:ext cx="3299579" cy="5577840"/>
          </a:xfrm>
        </p:spPr>
        <p:txBody>
          <a:bodyPr anchor="ctr">
            <a:normAutofit/>
          </a:bodyPr>
          <a:lstStyle/>
          <a:p>
            <a:pPr algn="ctr"/>
            <a:r>
              <a:rPr lang="en-US"/>
              <a:t>Continued… </a:t>
            </a:r>
            <a:endParaRPr lang="en-US" dirty="0"/>
          </a:p>
        </p:txBody>
      </p:sp>
      <p:graphicFrame>
        <p:nvGraphicFramePr>
          <p:cNvPr id="14" name="Content Placeholder 2">
            <a:extLst>
              <a:ext uri="{FF2B5EF4-FFF2-40B4-BE49-F238E27FC236}">
                <a16:creationId xmlns:a16="http://schemas.microsoft.com/office/drawing/2014/main" id="{EBD702AF-964D-3CD8-52A0-91C95B83BBE6}"/>
              </a:ext>
            </a:extLst>
          </p:cNvPr>
          <p:cNvGraphicFramePr>
            <a:graphicFrameLocks noGrp="1"/>
          </p:cNvGraphicFramePr>
          <p:nvPr>
            <p:ph idx="1"/>
            <p:extLst>
              <p:ext uri="{D42A27DB-BD31-4B8C-83A1-F6EECF244321}">
                <p14:modId xmlns:p14="http://schemas.microsoft.com/office/powerpoint/2010/main" val="3072248209"/>
              </p:ext>
            </p:extLst>
          </p:nvPr>
        </p:nvGraphicFramePr>
        <p:xfrm>
          <a:off x="3939659" y="639705"/>
          <a:ext cx="7823555"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209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624E16E8-84BF-4D4C-A746-2537B1C15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3" name="Freeform 6">
              <a:extLst>
                <a:ext uri="{FF2B5EF4-FFF2-40B4-BE49-F238E27FC236}">
                  <a16:creationId xmlns:a16="http://schemas.microsoft.com/office/drawing/2014/main" id="{F890A3A2-97E0-41D2-BD93-30D3DFA73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4" name="Freeform 6">
              <a:extLst>
                <a:ext uri="{FF2B5EF4-FFF2-40B4-BE49-F238E27FC236}">
                  <a16:creationId xmlns:a16="http://schemas.microsoft.com/office/drawing/2014/main" id="{718CB90A-6005-4951-84F5-70B5863EF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36" name="Rectangle 35">
            <a:extLst>
              <a:ext uri="{FF2B5EF4-FFF2-40B4-BE49-F238E27FC236}">
                <a16:creationId xmlns:a16="http://schemas.microsoft.com/office/drawing/2014/main" id="{D9D9D0AB-1E2F-44A8-B9C6-FA4098301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B7347-B8EF-ED47-BF0B-8E97435FC5F7}"/>
              </a:ext>
            </a:extLst>
          </p:cNvPr>
          <p:cNvSpPr>
            <a:spLocks noGrp="1"/>
          </p:cNvSpPr>
          <p:nvPr>
            <p:ph type="title"/>
          </p:nvPr>
        </p:nvSpPr>
        <p:spPr>
          <a:xfrm>
            <a:off x="5203371" y="4208449"/>
            <a:ext cx="6211956" cy="1526008"/>
          </a:xfrm>
        </p:spPr>
        <p:txBody>
          <a:bodyPr vert="horz" lIns="91440" tIns="45720" rIns="91440" bIns="45720" rtlCol="0" anchor="b">
            <a:normAutofit/>
          </a:bodyPr>
          <a:lstStyle/>
          <a:p>
            <a:r>
              <a:rPr lang="en-US" sz="2600" cap="all" dirty="0"/>
              <a:t>And lastly, organized social outings where members of NAR can get to know one another better!</a:t>
            </a:r>
          </a:p>
        </p:txBody>
      </p:sp>
      <p:sp>
        <p:nvSpPr>
          <p:cNvPr id="38" name="Rectangle 37">
            <a:extLst>
              <a:ext uri="{FF2B5EF4-FFF2-40B4-BE49-F238E27FC236}">
                <a16:creationId xmlns:a16="http://schemas.microsoft.com/office/drawing/2014/main" id="{1C6F9611-3A25-4FAD-9475-8A7660979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0144"/>
            <a:ext cx="4060371" cy="5238299"/>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eople sitting at a table outside&#10;&#10;Description automatically generated with medium confidence">
            <a:extLst>
              <a:ext uri="{FF2B5EF4-FFF2-40B4-BE49-F238E27FC236}">
                <a16:creationId xmlns:a16="http://schemas.microsoft.com/office/drawing/2014/main" id="{B4D480C2-896A-9A4C-9298-CF841BBE2135}"/>
              </a:ext>
            </a:extLst>
          </p:cNvPr>
          <p:cNvPicPr>
            <a:picLocks noChangeAspect="1"/>
          </p:cNvPicPr>
          <p:nvPr/>
        </p:nvPicPr>
        <p:blipFill rotWithShape="1">
          <a:blip r:embed="rId2"/>
          <a:srcRect l="1802" r="1" b="1"/>
          <a:stretch/>
        </p:blipFill>
        <p:spPr>
          <a:xfrm>
            <a:off x="20" y="824129"/>
            <a:ext cx="3881599" cy="4910328"/>
          </a:xfrm>
          <a:prstGeom prst="rect">
            <a:avLst/>
          </a:prstGeom>
        </p:spPr>
      </p:pic>
      <p:sp>
        <p:nvSpPr>
          <p:cNvPr id="40" name="Rectangle 39">
            <a:extLst>
              <a:ext uri="{FF2B5EF4-FFF2-40B4-BE49-F238E27FC236}">
                <a16:creationId xmlns:a16="http://schemas.microsoft.com/office/drawing/2014/main" id="{2CAFBD32-D3B9-4AA1-8A52-E7788A955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7304" y="0"/>
            <a:ext cx="3712695" cy="313160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oup of women posing for a photo in front of a glass covered covered walkway&#10;&#10;Description automatically generated with low confidence">
            <a:extLst>
              <a:ext uri="{FF2B5EF4-FFF2-40B4-BE49-F238E27FC236}">
                <a16:creationId xmlns:a16="http://schemas.microsoft.com/office/drawing/2014/main" id="{125008B1-E1BA-F941-AC67-7EABF15CE51C}"/>
              </a:ext>
            </a:extLst>
          </p:cNvPr>
          <p:cNvPicPr>
            <a:picLocks noChangeAspect="1"/>
          </p:cNvPicPr>
          <p:nvPr/>
        </p:nvPicPr>
        <p:blipFill rotWithShape="1">
          <a:blip r:embed="rId3"/>
          <a:srcRect t="11402" r="5" b="16818"/>
          <a:stretch/>
        </p:blipFill>
        <p:spPr>
          <a:xfrm>
            <a:off x="4722011" y="10"/>
            <a:ext cx="3383280" cy="2952719"/>
          </a:xfrm>
          <a:prstGeom prst="rect">
            <a:avLst/>
          </a:prstGeom>
        </p:spPr>
      </p:pic>
      <p:sp>
        <p:nvSpPr>
          <p:cNvPr id="42" name="Freeform 6">
            <a:extLst>
              <a:ext uri="{FF2B5EF4-FFF2-40B4-BE49-F238E27FC236}">
                <a16:creationId xmlns:a16="http://schemas.microsoft.com/office/drawing/2014/main" id="{9C77E800-FF01-449B-A776-7FB39BAA2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553373" y="3751045"/>
            <a:ext cx="1609735" cy="216642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alpha val="80000"/>
            </a:schemeClr>
          </a:solidFill>
          <a:ln w="0">
            <a:noFill/>
            <a:prstDash val="solid"/>
            <a:round/>
            <a:headEnd/>
            <a:tailEnd/>
          </a:ln>
        </p:spPr>
      </p:sp>
      <p:sp>
        <p:nvSpPr>
          <p:cNvPr id="44" name="Rectangle 43">
            <a:extLst>
              <a:ext uri="{FF2B5EF4-FFF2-40B4-BE49-F238E27FC236}">
                <a16:creationId xmlns:a16="http://schemas.microsoft.com/office/drawing/2014/main" id="{7B1FFF1B-D8E7-43C1-963D-013BA4049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660143"/>
            <a:ext cx="3429000" cy="338328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oup of people posing for a photo&#10;&#10;Description automatically generated">
            <a:extLst>
              <a:ext uri="{FF2B5EF4-FFF2-40B4-BE49-F238E27FC236}">
                <a16:creationId xmlns:a16="http://schemas.microsoft.com/office/drawing/2014/main" id="{4E07408D-3E97-3144-9AF1-653A9ED3671D}"/>
              </a:ext>
            </a:extLst>
          </p:cNvPr>
          <p:cNvPicPr>
            <a:picLocks noChangeAspect="1"/>
          </p:cNvPicPr>
          <p:nvPr/>
        </p:nvPicPr>
        <p:blipFill rotWithShape="1">
          <a:blip r:embed="rId4"/>
          <a:srcRect l="1892" r="6325" b="-5"/>
          <a:stretch/>
        </p:blipFill>
        <p:spPr>
          <a:xfrm>
            <a:off x="8942136" y="824735"/>
            <a:ext cx="3249864" cy="3054096"/>
          </a:xfrm>
          <a:prstGeom prst="rect">
            <a:avLst/>
          </a:prstGeom>
        </p:spPr>
      </p:pic>
      <p:sp useBgFill="1">
        <p:nvSpPr>
          <p:cNvPr id="46" name="Rectangle 45">
            <a:extLst>
              <a:ext uri="{FF2B5EF4-FFF2-40B4-BE49-F238E27FC236}">
                <a16:creationId xmlns:a16="http://schemas.microsoft.com/office/drawing/2014/main" id="{D8968742-1D40-4F6B-9272-064FD163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0486" y="6453386"/>
            <a:ext cx="573314" cy="4046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04E1ED6-5857-8740-8E9F-C04073DC527D}"/>
              </a:ext>
            </a:extLst>
          </p:cNvPr>
          <p:cNvSpPr txBox="1"/>
          <p:nvPr/>
        </p:nvSpPr>
        <p:spPr>
          <a:xfrm>
            <a:off x="776673" y="5671412"/>
            <a:ext cx="2251253" cy="276999"/>
          </a:xfrm>
          <a:prstGeom prst="rect">
            <a:avLst/>
          </a:prstGeom>
          <a:noFill/>
        </p:spPr>
        <p:txBody>
          <a:bodyPr wrap="square" rtlCol="0">
            <a:spAutoFit/>
          </a:bodyPr>
          <a:lstStyle/>
          <a:p>
            <a:r>
              <a:rPr lang="en-US" sz="1200" i="1" dirty="0">
                <a:solidFill>
                  <a:schemeClr val="bg1"/>
                </a:solidFill>
              </a:rPr>
              <a:t>Outdoor meeting at Tech Green</a:t>
            </a:r>
          </a:p>
        </p:txBody>
      </p:sp>
      <p:sp>
        <p:nvSpPr>
          <p:cNvPr id="35" name="TextBox 34">
            <a:extLst>
              <a:ext uri="{FF2B5EF4-FFF2-40B4-BE49-F238E27FC236}">
                <a16:creationId xmlns:a16="http://schemas.microsoft.com/office/drawing/2014/main" id="{C31EF188-2367-FB40-BFB5-EEED9C47D197}"/>
              </a:ext>
            </a:extLst>
          </p:cNvPr>
          <p:cNvSpPr txBox="1"/>
          <p:nvPr/>
        </p:nvSpPr>
        <p:spPr>
          <a:xfrm>
            <a:off x="5403776" y="2895947"/>
            <a:ext cx="2251253" cy="276999"/>
          </a:xfrm>
          <a:prstGeom prst="rect">
            <a:avLst/>
          </a:prstGeom>
          <a:noFill/>
        </p:spPr>
        <p:txBody>
          <a:bodyPr wrap="square" rtlCol="0">
            <a:spAutoFit/>
          </a:bodyPr>
          <a:lstStyle/>
          <a:p>
            <a:r>
              <a:rPr lang="en-US" sz="1200" i="1" dirty="0">
                <a:solidFill>
                  <a:schemeClr val="bg1"/>
                </a:solidFill>
              </a:rPr>
              <a:t>Issue #92 release celebration</a:t>
            </a:r>
          </a:p>
        </p:txBody>
      </p:sp>
      <p:sp>
        <p:nvSpPr>
          <p:cNvPr id="37" name="TextBox 36">
            <a:extLst>
              <a:ext uri="{FF2B5EF4-FFF2-40B4-BE49-F238E27FC236}">
                <a16:creationId xmlns:a16="http://schemas.microsoft.com/office/drawing/2014/main" id="{82394AE5-51B7-F747-8442-0E34639F8FDD}"/>
              </a:ext>
            </a:extLst>
          </p:cNvPr>
          <p:cNvSpPr txBox="1"/>
          <p:nvPr/>
        </p:nvSpPr>
        <p:spPr>
          <a:xfrm>
            <a:off x="9729920" y="601387"/>
            <a:ext cx="2906104" cy="276999"/>
          </a:xfrm>
          <a:prstGeom prst="rect">
            <a:avLst/>
          </a:prstGeom>
          <a:noFill/>
        </p:spPr>
        <p:txBody>
          <a:bodyPr wrap="square" rtlCol="0">
            <a:spAutoFit/>
          </a:bodyPr>
          <a:lstStyle/>
          <a:p>
            <a:r>
              <a:rPr lang="en-US" sz="1200" i="1" dirty="0">
                <a:solidFill>
                  <a:schemeClr val="bg1"/>
                </a:solidFill>
              </a:rPr>
              <a:t>Staff trip to Lincoln Theater  </a:t>
            </a:r>
          </a:p>
        </p:txBody>
      </p:sp>
      <p:sp>
        <p:nvSpPr>
          <p:cNvPr id="39" name="TextBox 38">
            <a:extLst>
              <a:ext uri="{FF2B5EF4-FFF2-40B4-BE49-F238E27FC236}">
                <a16:creationId xmlns:a16="http://schemas.microsoft.com/office/drawing/2014/main" id="{0F053E6E-5B47-A744-9035-1847ABB8588F}"/>
              </a:ext>
            </a:extLst>
          </p:cNvPr>
          <p:cNvSpPr txBox="1"/>
          <p:nvPr/>
        </p:nvSpPr>
        <p:spPr>
          <a:xfrm>
            <a:off x="8729428" y="3823899"/>
            <a:ext cx="3955574" cy="246221"/>
          </a:xfrm>
          <a:prstGeom prst="rect">
            <a:avLst/>
          </a:prstGeom>
          <a:noFill/>
        </p:spPr>
        <p:txBody>
          <a:bodyPr wrap="square" rtlCol="0">
            <a:spAutoFit/>
          </a:bodyPr>
          <a:lstStyle/>
          <a:p>
            <a:r>
              <a:rPr lang="en-US" sz="1000" i="1" dirty="0">
                <a:solidFill>
                  <a:schemeClr val="bg1"/>
                </a:solidFill>
              </a:rPr>
              <a:t>“The French Dispatch” later became the theme of issue #93</a:t>
            </a:r>
          </a:p>
        </p:txBody>
      </p:sp>
    </p:spTree>
    <p:extLst>
      <p:ext uri="{BB962C8B-B14F-4D97-AF65-F5344CB8AC3E}">
        <p14:creationId xmlns:p14="http://schemas.microsoft.com/office/powerpoint/2010/main" val="29411497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iterate type="lt">
                                    <p:tmAbs val="0"/>
                                  </p:iterate>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F01179-3294-4F4B-8805-D7269A4A9C45}"/>
              </a:ext>
            </a:extLst>
          </p:cNvPr>
          <p:cNvSpPr>
            <a:spLocks noGrp="1"/>
          </p:cNvSpPr>
          <p:nvPr>
            <p:ph type="title"/>
          </p:nvPr>
        </p:nvSpPr>
        <p:spPr>
          <a:xfrm>
            <a:off x="967902" y="1194180"/>
            <a:ext cx="3523938" cy="5020353"/>
          </a:xfrm>
        </p:spPr>
        <p:txBody>
          <a:bodyPr>
            <a:normAutofit/>
          </a:bodyPr>
          <a:lstStyle/>
          <a:p>
            <a:r>
              <a:rPr lang="en-US" dirty="0"/>
              <a:t>Employment history…</a:t>
            </a:r>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CAFB20D-3A73-FC44-BF44-C664F2BCE775}"/>
              </a:ext>
            </a:extLst>
          </p:cNvPr>
          <p:cNvSpPr>
            <a:spLocks noGrp="1"/>
          </p:cNvSpPr>
          <p:nvPr>
            <p:ph idx="1"/>
          </p:nvPr>
        </p:nvSpPr>
        <p:spPr>
          <a:xfrm>
            <a:off x="5056541" y="1194179"/>
            <a:ext cx="6114847" cy="5020353"/>
          </a:xfrm>
        </p:spPr>
        <p:txBody>
          <a:bodyPr>
            <a:normAutofit/>
          </a:bodyPr>
          <a:lstStyle/>
          <a:p>
            <a:pPr marL="0" indent="0">
              <a:buNone/>
            </a:pPr>
            <a:r>
              <a:rPr lang="en-US" u="sng" dirty="0"/>
              <a:t>Currently</a:t>
            </a:r>
          </a:p>
          <a:p>
            <a:pPr marL="0" indent="0">
              <a:buNone/>
            </a:pPr>
            <a:r>
              <a:rPr lang="en-US" dirty="0"/>
              <a:t>This semester, I am working as a copy-editor for Dr. </a:t>
            </a:r>
            <a:r>
              <a:rPr lang="en-US" dirty="0" err="1"/>
              <a:t>Lelia</a:t>
            </a:r>
            <a:r>
              <a:rPr lang="en-US" dirty="0"/>
              <a:t> Glass in the Modern Languages Department where I am helping edit her new textbook on Language &amp; Computers (position ends this May 2022)</a:t>
            </a:r>
          </a:p>
          <a:p>
            <a:pPr marL="0" indent="0">
              <a:buNone/>
            </a:pPr>
            <a:r>
              <a:rPr lang="en-US" dirty="0"/>
              <a:t>I am a student writing fellow for </a:t>
            </a:r>
            <a:r>
              <a:rPr lang="en-US" dirty="0">
                <a:hlinkClick r:id="rId2"/>
              </a:rPr>
              <a:t>Reboot</a:t>
            </a:r>
            <a:r>
              <a:rPr lang="en-US" dirty="0"/>
              <a:t> – an online publication writing at the intersection of technology and education (Position ends April 2022)</a:t>
            </a:r>
          </a:p>
          <a:p>
            <a:pPr marL="0" indent="0">
              <a:buNone/>
            </a:pPr>
            <a:r>
              <a:rPr lang="en-US" u="sng" dirty="0"/>
              <a:t>Previously</a:t>
            </a:r>
          </a:p>
          <a:p>
            <a:pPr marL="0" indent="0">
              <a:buNone/>
            </a:pPr>
            <a:r>
              <a:rPr lang="en-US" dirty="0"/>
              <a:t>I interned at </a:t>
            </a:r>
            <a:r>
              <a:rPr lang="en-US" dirty="0">
                <a:hlinkClick r:id="rId3"/>
              </a:rPr>
              <a:t>Carrier Global </a:t>
            </a:r>
            <a:r>
              <a:rPr lang="en-US" dirty="0"/>
              <a:t>as a machine learning intern </a:t>
            </a:r>
          </a:p>
          <a:p>
            <a:pPr marL="0" indent="0">
              <a:buNone/>
            </a:pPr>
            <a:endParaRPr lang="en-US" dirty="0"/>
          </a:p>
          <a:p>
            <a:pPr marL="0" indent="0">
              <a:buNone/>
            </a:pPr>
            <a:endParaRPr lang="en-US" dirty="0"/>
          </a:p>
        </p:txBody>
      </p:sp>
      <p:sp>
        <p:nvSpPr>
          <p:cNvPr id="33" name="TextBox 32">
            <a:extLst>
              <a:ext uri="{FF2B5EF4-FFF2-40B4-BE49-F238E27FC236}">
                <a16:creationId xmlns:a16="http://schemas.microsoft.com/office/drawing/2014/main" id="{357CCE66-75E7-4346-A9D2-A61F3F51F7EB}"/>
              </a:ext>
            </a:extLst>
          </p:cNvPr>
          <p:cNvSpPr txBox="1"/>
          <p:nvPr/>
        </p:nvSpPr>
        <p:spPr>
          <a:xfrm>
            <a:off x="-1001151" y="6166933"/>
            <a:ext cx="14194301" cy="369332"/>
          </a:xfrm>
          <a:prstGeom prst="rect">
            <a:avLst/>
          </a:prstGeom>
          <a:noFill/>
        </p:spPr>
        <p:txBody>
          <a:bodyPr wrap="square">
            <a:spAutoFit/>
          </a:bodyPr>
          <a:lstStyle/>
          <a:p>
            <a:pPr algn="ctr"/>
            <a:r>
              <a:rPr lang="en-US" dirty="0">
                <a:solidFill>
                  <a:schemeClr val="accent5"/>
                </a:solidFill>
                <a:hlinkClick r:id="rId4">
                  <a:extLst>
                    <a:ext uri="{A12FA001-AC4F-418D-AE19-62706E023703}">
                      <ahyp:hlinkClr xmlns:ahyp="http://schemas.microsoft.com/office/drawing/2018/hyperlinkcolor" val="tx"/>
                    </a:ext>
                  </a:extLst>
                </a:hlinkClick>
              </a:rPr>
              <a:t>Here is my website </a:t>
            </a:r>
            <a:r>
              <a:rPr lang="en-US" dirty="0"/>
              <a:t>with my CV and additional work experience (if needed) </a:t>
            </a:r>
          </a:p>
        </p:txBody>
      </p:sp>
    </p:spTree>
    <p:extLst>
      <p:ext uri="{BB962C8B-B14F-4D97-AF65-F5344CB8AC3E}">
        <p14:creationId xmlns:p14="http://schemas.microsoft.com/office/powerpoint/2010/main" val="327195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15">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00BDB26C-3C6C-A146-9453-7119A43FDBC3}"/>
              </a:ext>
            </a:extLst>
          </p:cNvPr>
          <p:cNvSpPr>
            <a:spLocks noGrp="1"/>
          </p:cNvSpPr>
          <p:nvPr>
            <p:ph type="title"/>
          </p:nvPr>
        </p:nvSpPr>
        <p:spPr>
          <a:xfrm>
            <a:off x="967902" y="1194180"/>
            <a:ext cx="3523938" cy="5020353"/>
          </a:xfrm>
        </p:spPr>
        <p:txBody>
          <a:bodyPr>
            <a:normAutofit/>
          </a:bodyPr>
          <a:lstStyle/>
          <a:p>
            <a:r>
              <a:rPr lang="en-US" dirty="0"/>
              <a:t>Outside Interests</a:t>
            </a:r>
          </a:p>
        </p:txBody>
      </p:sp>
      <p:sp>
        <p:nvSpPr>
          <p:cNvPr id="23" name="Rectangle 17">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Content Placeholder 10">
            <a:extLst>
              <a:ext uri="{FF2B5EF4-FFF2-40B4-BE49-F238E27FC236}">
                <a16:creationId xmlns:a16="http://schemas.microsoft.com/office/drawing/2014/main" id="{BED9F4E7-05D9-0040-BB23-6D53515D0962}"/>
              </a:ext>
            </a:extLst>
          </p:cNvPr>
          <p:cNvSpPr>
            <a:spLocks noGrp="1"/>
          </p:cNvSpPr>
          <p:nvPr>
            <p:ph idx="1"/>
          </p:nvPr>
        </p:nvSpPr>
        <p:spPr>
          <a:xfrm>
            <a:off x="5034357" y="979519"/>
            <a:ext cx="6679548" cy="5905043"/>
          </a:xfrm>
        </p:spPr>
        <p:txBody>
          <a:bodyPr>
            <a:normAutofit/>
          </a:bodyPr>
          <a:lstStyle/>
          <a:p>
            <a:pPr marL="0" indent="0">
              <a:buNone/>
            </a:pPr>
            <a:r>
              <a:rPr lang="en-US" sz="1800" dirty="0"/>
              <a:t>My main outside interest/involvement is in the linguistics community at Georgia Tech and the wider Atlanta area.  Currently I am part of the </a:t>
            </a:r>
            <a:r>
              <a:rPr lang="en-US" sz="1800" dirty="0">
                <a:hlinkClick r:id="rId2"/>
              </a:rPr>
              <a:t>SALT Lab</a:t>
            </a:r>
            <a:r>
              <a:rPr lang="en-US" sz="1800" dirty="0"/>
              <a:t> on campus and am involved in research on dialects of English.  I really love  working with language and hope to continue this work after graduation </a:t>
            </a:r>
            <a:r>
              <a:rPr lang="en-US" sz="1800" dirty="0">
                <a:sym typeface="Wingdings" pitchFamily="2" charset="2"/>
              </a:rPr>
              <a:t>:) </a:t>
            </a:r>
          </a:p>
          <a:p>
            <a:pPr marL="0" indent="0">
              <a:buNone/>
            </a:pPr>
            <a:endParaRPr lang="en-US" sz="1800" dirty="0">
              <a:sym typeface="Wingdings" pitchFamily="2" charset="2"/>
            </a:endParaRPr>
          </a:p>
          <a:p>
            <a:pPr marL="0" indent="0">
              <a:buNone/>
            </a:pPr>
            <a:r>
              <a:rPr lang="en-US" sz="1800" dirty="0">
                <a:sym typeface="Wingdings" pitchFamily="2" charset="2"/>
              </a:rPr>
              <a:t>I also enjoy creative writing, especially poetry and short stories (which is why I originally joined NAR!) and I love the Poetry at Tech community here on campus. Along the same vein, I’m an avid reader and love exploring local bookstores. (Am also a big movie buff!) </a:t>
            </a:r>
          </a:p>
          <a:p>
            <a:pPr marL="0" indent="0">
              <a:buNone/>
            </a:pPr>
            <a:endParaRPr lang="en-US" sz="1800" dirty="0">
              <a:sym typeface="Wingdings" pitchFamily="2" charset="2"/>
            </a:endParaRPr>
          </a:p>
          <a:p>
            <a:pPr marL="0" indent="0">
              <a:buNone/>
            </a:pPr>
            <a:r>
              <a:rPr lang="en-US" sz="1800" dirty="0">
                <a:sym typeface="Wingdings" pitchFamily="2" charset="2"/>
              </a:rPr>
              <a:t>As I’ve continued on in undergrad, I’ve changed my involvement on campus and prefer to be deeply involved in only a couple things rather than a lot of different commitments. If selected as NAR EIC, this is the mentality I would like to bring to the position and hope this deep involvement will be reflected in my work  </a:t>
            </a:r>
            <a:endParaRPr lang="en-US" sz="1800" dirty="0"/>
          </a:p>
        </p:txBody>
      </p:sp>
    </p:spTree>
    <p:extLst>
      <p:ext uri="{BB962C8B-B14F-4D97-AF65-F5344CB8AC3E}">
        <p14:creationId xmlns:p14="http://schemas.microsoft.com/office/powerpoint/2010/main" val="2063794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North Avenue Review (@NorthAveReview) / Twitter">
            <a:extLst>
              <a:ext uri="{FF2B5EF4-FFF2-40B4-BE49-F238E27FC236}">
                <a16:creationId xmlns:a16="http://schemas.microsoft.com/office/drawing/2014/main" id="{07996573-4D14-8B4E-B1F7-28E2890E33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a:extLst>
              <a:ext uri="{FF2B5EF4-FFF2-40B4-BE49-F238E27FC236}">
                <a16:creationId xmlns:a16="http://schemas.microsoft.com/office/drawing/2014/main" id="{3CBA2BA5-DF4D-437C-9273-F945CF857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7948" y="1838152"/>
            <a:ext cx="5607908" cy="372444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7754EA86-2D7A-4D51-B5F6-DA6349D5F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1087261" y="1405049"/>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chemeClr val="tx1">
              <a:alpha val="70000"/>
            </a:schemeClr>
          </a:solidFill>
          <a:ln w="0">
            <a:noFill/>
            <a:prstDash val="solid"/>
            <a:round/>
            <a:headEnd/>
            <a:tailEnd/>
          </a:ln>
        </p:spPr>
      </p:sp>
      <p:sp>
        <p:nvSpPr>
          <p:cNvPr id="2" name="Title 1">
            <a:extLst>
              <a:ext uri="{FF2B5EF4-FFF2-40B4-BE49-F238E27FC236}">
                <a16:creationId xmlns:a16="http://schemas.microsoft.com/office/drawing/2014/main" id="{5DF2D2F2-6DAB-E54B-B366-3F0F78B24E17}"/>
              </a:ext>
            </a:extLst>
          </p:cNvPr>
          <p:cNvSpPr>
            <a:spLocks noGrp="1"/>
          </p:cNvSpPr>
          <p:nvPr>
            <p:ph type="title"/>
          </p:nvPr>
        </p:nvSpPr>
        <p:spPr>
          <a:xfrm>
            <a:off x="1885959" y="2185352"/>
            <a:ext cx="4891887" cy="1025935"/>
          </a:xfrm>
        </p:spPr>
        <p:txBody>
          <a:bodyPr anchor="ctr">
            <a:normAutofit/>
          </a:bodyPr>
          <a:lstStyle/>
          <a:p>
            <a:r>
              <a:rPr lang="en-US" sz="3600"/>
              <a:t>Role of NAR </a:t>
            </a:r>
          </a:p>
        </p:txBody>
      </p:sp>
      <p:sp>
        <p:nvSpPr>
          <p:cNvPr id="3" name="Content Placeholder 2">
            <a:extLst>
              <a:ext uri="{FF2B5EF4-FFF2-40B4-BE49-F238E27FC236}">
                <a16:creationId xmlns:a16="http://schemas.microsoft.com/office/drawing/2014/main" id="{79983760-BCE1-FA4B-A309-2CC3864259D0}"/>
              </a:ext>
            </a:extLst>
          </p:cNvPr>
          <p:cNvSpPr>
            <a:spLocks noGrp="1"/>
          </p:cNvSpPr>
          <p:nvPr>
            <p:ph idx="1"/>
          </p:nvPr>
        </p:nvSpPr>
        <p:spPr>
          <a:xfrm>
            <a:off x="1885959" y="3211287"/>
            <a:ext cx="4891887" cy="2068284"/>
          </a:xfrm>
        </p:spPr>
        <p:txBody>
          <a:bodyPr>
            <a:normAutofit/>
          </a:bodyPr>
          <a:lstStyle/>
          <a:p>
            <a:pPr marL="0" indent="0">
              <a:buNone/>
            </a:pPr>
            <a:r>
              <a:rPr lang="en-US" sz="1900" dirty="0"/>
              <a:t>I think NAR’s role on Georgia Tech’s campus is best understand by looking at its origin. Founded in response to the 1989 Tiananmen Square Protests, NAR has since served as an outlet of free speech for Tech students and an opportunity for open forum “anything goes” (within reason) expression. </a:t>
            </a:r>
          </a:p>
        </p:txBody>
      </p:sp>
    </p:spTree>
    <p:extLst>
      <p:ext uri="{BB962C8B-B14F-4D97-AF65-F5344CB8AC3E}">
        <p14:creationId xmlns:p14="http://schemas.microsoft.com/office/powerpoint/2010/main" val="114050423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AF8A06-0E85-5941-8229-B1C77F53DEBA}"/>
              </a:ext>
            </a:extLst>
          </p:cNvPr>
          <p:cNvSpPr>
            <a:spLocks noGrp="1"/>
          </p:cNvSpPr>
          <p:nvPr>
            <p:ph type="title"/>
          </p:nvPr>
        </p:nvSpPr>
        <p:spPr>
          <a:xfrm>
            <a:off x="967902" y="1194180"/>
            <a:ext cx="3523938" cy="5020353"/>
          </a:xfrm>
        </p:spPr>
        <p:txBody>
          <a:bodyPr>
            <a:normAutofit/>
          </a:bodyPr>
          <a:lstStyle/>
          <a:p>
            <a:r>
              <a:rPr lang="en-US" dirty="0"/>
              <a:t>Role of NAR cont.</a:t>
            </a:r>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31A693C-245E-9B4F-AD9E-555841A48B57}"/>
              </a:ext>
            </a:extLst>
          </p:cNvPr>
          <p:cNvSpPr>
            <a:spLocks noGrp="1"/>
          </p:cNvSpPr>
          <p:nvPr>
            <p:ph idx="1"/>
          </p:nvPr>
        </p:nvSpPr>
        <p:spPr>
          <a:xfrm>
            <a:off x="5056541" y="1194179"/>
            <a:ext cx="6114847" cy="5020353"/>
          </a:xfrm>
        </p:spPr>
        <p:txBody>
          <a:bodyPr>
            <a:normAutofit/>
          </a:bodyPr>
          <a:lstStyle/>
          <a:p>
            <a:pPr marL="0" indent="0">
              <a:buNone/>
            </a:pPr>
            <a:r>
              <a:rPr lang="en-US" sz="1600" dirty="0"/>
              <a:t>Having an open forum magazine on campus is, in my opinion, invaluable.  It allows for the expression and circulation of ideas inherent to the ideals of university life.  At NAR, because we attempt to publish everything we receive, there is no pressure to pander to a certain viewpoint or write an opinion that is popular in hopes of receiving a publication. Having this open space, therefore, allows students to honestly critique institutions, systems, opinions, etc. that they disagree with. In our newest issue (#93) there are pieces ranging from a criticism of Hollywood celebrities’ hypocrisy to a personal photography gallery on childhood cancer. This range of pieces offers a kind of catch-all space where Tech students can contribute op-eds, art, and a combination of expressions that would be difficult to publish in more formal, structured publications. One of NAR’s slogans is, “READ, THINK, SPEAK” – I think this perfectly encapsulates a secondary value of NAR; not only is NAR an outward facing publication for Tech’s campus it also serves as a communal space where students can collaborate with one another and encourage creativity and understanding. </a:t>
            </a:r>
          </a:p>
          <a:p>
            <a:pPr marL="0" indent="0">
              <a:buNone/>
            </a:pPr>
            <a:r>
              <a:rPr lang="en-US" sz="1600" dirty="0"/>
              <a:t>While NAR has undoubtedly changed over the years, its core purpose remains the same: as an outlet for students.</a:t>
            </a:r>
          </a:p>
        </p:txBody>
      </p:sp>
    </p:spTree>
    <p:extLst>
      <p:ext uri="{BB962C8B-B14F-4D97-AF65-F5344CB8AC3E}">
        <p14:creationId xmlns:p14="http://schemas.microsoft.com/office/powerpoint/2010/main" val="180724489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54</TotalTime>
  <Words>1934</Words>
  <Application>Microsoft Macintosh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Franklin Gothic Book</vt:lpstr>
      <vt:lpstr>Crop</vt:lpstr>
      <vt:lpstr>2022 application for editor of  North Avenue Review</vt:lpstr>
      <vt:lpstr>Hello!</vt:lpstr>
      <vt:lpstr>As assistant editor for NAR some of my initiatives/responsibilities have been…</vt:lpstr>
      <vt:lpstr>Continued… </vt:lpstr>
      <vt:lpstr>And lastly, organized social outings where members of NAR can get to know one another better!</vt:lpstr>
      <vt:lpstr>Employment history…</vt:lpstr>
      <vt:lpstr>Outside Interests</vt:lpstr>
      <vt:lpstr>Role of NAR </vt:lpstr>
      <vt:lpstr>Role of NAR cont.</vt:lpstr>
      <vt:lpstr>Libel &amp; Slander</vt:lpstr>
      <vt:lpstr>Where would I take NAR?</vt:lpstr>
      <vt:lpstr>Responsibilities of EIC</vt:lpstr>
      <vt:lpstr>Responsibilities of EIC cont.</vt:lpstr>
      <vt:lpstr>Office of Student Media </vt:lpstr>
      <vt:lpstr>EIC &amp; Board of Student Publications, Director of Student Media, Faculty Advisor </vt:lpstr>
      <vt:lpstr>Why I want to be editor of NAR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 application for editor of  North Avenue Review</dc:title>
  <dc:creator>Microsoft Office User</dc:creator>
  <cp:lastModifiedBy>Microsoft Office User</cp:lastModifiedBy>
  <cp:revision>1</cp:revision>
  <dcterms:created xsi:type="dcterms:W3CDTF">2022-03-23T16:34:35Z</dcterms:created>
  <dcterms:modified xsi:type="dcterms:W3CDTF">2022-03-23T17:29:19Z</dcterms:modified>
</cp:coreProperties>
</file>