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0" r:id="rId4"/>
    <p:sldId id="311" r:id="rId5"/>
    <p:sldId id="262" r:id="rId6"/>
    <p:sldId id="263" r:id="rId7"/>
    <p:sldId id="316" r:id="rId8"/>
    <p:sldId id="314" r:id="rId9"/>
    <p:sldId id="315" r:id="rId10"/>
    <p:sldId id="264" r:id="rId11"/>
    <p:sldId id="313" r:id="rId12"/>
    <p:sldId id="31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iro" panose="020B0604020202020204" charset="-78"/>
      <p:regular r:id="rId16"/>
      <p:bold r:id="rId17"/>
    </p:embeddedFont>
    <p:embeddedFont>
      <p:font typeface="Delius Swash Caps" panose="020B0604020202020204" charset="0"/>
      <p:regular r:id="rId18"/>
    </p:embeddedFont>
    <p:embeddedFont>
      <p:font typeface="Electrolize" panose="020B060402020202020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32CD1-3690-4364-B3F8-4CAC6CAEFD7B}">
  <a:tblStyle styleId="{2A832CD1-3690-4364-B3F8-4CAC6CAEF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5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6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1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4348229" y="1770739"/>
            <a:ext cx="4098900" cy="1331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Simple Ways to AI </a:t>
            </a:r>
            <a:r>
              <a:rPr lang="en" dirty="0"/>
              <a:t>Workshop Session</a:t>
            </a:r>
            <a:endParaRPr dirty="0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p41">
            <a:extLst>
              <a:ext uri="{FF2B5EF4-FFF2-40B4-BE49-F238E27FC236}">
                <a16:creationId xmlns:a16="http://schemas.microsoft.com/office/drawing/2014/main" id="{5A4A1E71-386D-075D-AADB-440CC6CD6E27}"/>
              </a:ext>
            </a:extLst>
          </p:cNvPr>
          <p:cNvSpPr txBox="1">
            <a:spLocks/>
          </p:cNvSpPr>
          <p:nvPr/>
        </p:nvSpPr>
        <p:spPr>
          <a:xfrm>
            <a:off x="5294611" y="3101875"/>
            <a:ext cx="2206135" cy="49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3600" b="0" i="0" u="none" strike="noStrike" cap="none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52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US" sz="2000" dirty="0">
                <a:solidFill>
                  <a:schemeClr val="dk1"/>
                </a:solidFill>
              </a:rPr>
              <a:t>By: Zouari Fayez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0;p45">
            <a:extLst>
              <a:ext uri="{FF2B5EF4-FFF2-40B4-BE49-F238E27FC236}">
                <a16:creationId xmlns:a16="http://schemas.microsoft.com/office/drawing/2014/main" id="{DABD7545-E29C-EFC3-924F-5F7F7BBFD1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06" y="2491732"/>
            <a:ext cx="47961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BERASMI?</a:t>
            </a:r>
            <a:endParaRPr dirty="0"/>
          </a:p>
        </p:txBody>
      </p:sp>
      <p:sp>
        <p:nvSpPr>
          <p:cNvPr id="17" name="Google Shape;251;p45">
            <a:extLst>
              <a:ext uri="{FF2B5EF4-FFF2-40B4-BE49-F238E27FC236}">
                <a16:creationId xmlns:a16="http://schemas.microsoft.com/office/drawing/2014/main" id="{E1285B7D-345B-CF22-8F8F-35399BA57614}"/>
              </a:ext>
            </a:extLst>
          </p:cNvPr>
          <p:cNvSpPr txBox="1">
            <a:spLocks/>
          </p:cNvSpPr>
          <p:nvPr/>
        </p:nvSpPr>
        <p:spPr>
          <a:xfrm>
            <a:off x="292391" y="1174007"/>
            <a:ext cx="4360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" sz="8800" dirty="0"/>
              <a:t>03</a:t>
            </a:r>
            <a:endParaRPr lang="en" dirty="0"/>
          </a:p>
        </p:txBody>
      </p:sp>
      <p:pic>
        <p:nvPicPr>
          <p:cNvPr id="19" name="Google Shape;260;p46">
            <a:extLst>
              <a:ext uri="{FF2B5EF4-FFF2-40B4-BE49-F238E27FC236}">
                <a16:creationId xmlns:a16="http://schemas.microsoft.com/office/drawing/2014/main" id="{10DE119C-2383-1390-A798-600E107D05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458" t="19631" r="18553" b="661"/>
          <a:stretch/>
        </p:blipFill>
        <p:spPr>
          <a:xfrm>
            <a:off x="4871820" y="579862"/>
            <a:ext cx="3083025" cy="3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5A61CB6F-A8F7-5EAE-AB79-11D20B6889AC}"/>
              </a:ext>
            </a:extLst>
          </p:cNvPr>
          <p:cNvSpPr txBox="1"/>
          <p:nvPr/>
        </p:nvSpPr>
        <p:spPr>
          <a:xfrm>
            <a:off x="3238791" y="481340"/>
            <a:ext cx="24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atin typeface="Electrolize" panose="020B0604020202020204" charset="0"/>
              </a:rPr>
              <a:t>Tools?</a:t>
            </a:r>
          </a:p>
        </p:txBody>
      </p:sp>
      <p:pic>
        <p:nvPicPr>
          <p:cNvPr id="3074" name="Picture 2" descr="OpenCVLogo · opencv/opencv Wiki · GitHub">
            <a:extLst>
              <a:ext uri="{FF2B5EF4-FFF2-40B4-BE49-F238E27FC236}">
                <a16:creationId xmlns:a16="http://schemas.microsoft.com/office/drawing/2014/main" id="{DB2A48D6-52C9-3A07-3E3E-92A794D8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1" y="1585674"/>
            <a:ext cx="1111028" cy="14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chnology - Conversational Automation - NewDawn Robotics">
            <a:extLst>
              <a:ext uri="{FF2B5EF4-FFF2-40B4-BE49-F238E27FC236}">
                <a16:creationId xmlns:a16="http://schemas.microsoft.com/office/drawing/2014/main" id="{0F3BCFA5-253D-3091-860F-B2185FF6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8" y="3562910"/>
            <a:ext cx="3566825" cy="68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ser Guide - urllib3 2.1.0 documentation">
            <a:extLst>
              <a:ext uri="{FF2B5EF4-FFF2-40B4-BE49-F238E27FC236}">
                <a16:creationId xmlns:a16="http://schemas.microsoft.com/office/drawing/2014/main" id="{53A3CC64-CDA7-D86C-3D19-2289F741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36" y="2146546"/>
            <a:ext cx="2589592" cy="76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umPy (Numerical Python). NumPy is an open source Python library… | by  Vatsal Sharma | Medium">
            <a:extLst>
              <a:ext uri="{FF2B5EF4-FFF2-40B4-BE49-F238E27FC236}">
                <a16:creationId xmlns:a16="http://schemas.microsoft.com/office/drawing/2014/main" id="{BBABE5DB-FFB8-C49A-FB48-489910C09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90" y="2939631"/>
            <a:ext cx="1842760" cy="1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eachable Machine: Tutorial to Create Your Own Machine Learning Models  (Tensorflow, Tensorflow.js and Tensroflow Lite) | by Roushanak Rahmat, PhD  | GoPenAI">
            <a:extLst>
              <a:ext uri="{FF2B5EF4-FFF2-40B4-BE49-F238E27FC236}">
                <a16:creationId xmlns:a16="http://schemas.microsoft.com/office/drawing/2014/main" id="{2B32DB4C-3B2C-2E15-E880-B5E9BF63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06" y="989171"/>
            <a:ext cx="1682762" cy="16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7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03D8D46-95A3-9998-D874-9F6678733AF3}"/>
              </a:ext>
            </a:extLst>
          </p:cNvPr>
          <p:cNvSpPr txBox="1"/>
          <p:nvPr/>
        </p:nvSpPr>
        <p:spPr>
          <a:xfrm>
            <a:off x="1081923" y="1368109"/>
            <a:ext cx="6533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Electrolize" panose="020B0604020202020204" charset="0"/>
              </a:rPr>
              <a:t>HAY NABDOU</a:t>
            </a:r>
          </a:p>
          <a:p>
            <a:pPr algn="ctr"/>
            <a:r>
              <a:rPr lang="fr-FR" sz="7200" b="1" dirty="0">
                <a:latin typeface="Electrolize" panose="020B0604020202020204" charset="0"/>
              </a:rPr>
              <a:t>BEL KHEDMA</a:t>
            </a:r>
          </a:p>
        </p:txBody>
      </p:sp>
    </p:spTree>
    <p:extLst>
      <p:ext uri="{BB962C8B-B14F-4D97-AF65-F5344CB8AC3E}">
        <p14:creationId xmlns:p14="http://schemas.microsoft.com/office/powerpoint/2010/main" val="34953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</a:t>
            </a:r>
            <a:r>
              <a:rPr lang="en" dirty="0"/>
              <a:t>bout our project</a:t>
            </a:r>
            <a:endParaRPr dirty="0"/>
          </a:p>
        </p:txBody>
      </p:sp>
      <p:sp>
        <p:nvSpPr>
          <p:cNvPr id="231" name="Google Shape;231;p4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Theoritical approach</a:t>
            </a:r>
            <a:endParaRPr dirty="0"/>
          </a:p>
        </p:txBody>
      </p:sp>
      <p:sp>
        <p:nvSpPr>
          <p:cNvPr id="233" name="Google Shape;233;p4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What’s Happening?</a:t>
            </a:r>
            <a:endParaRPr sz="1800" b="1" dirty="0"/>
          </a:p>
        </p:txBody>
      </p:sp>
      <p:sp>
        <p:nvSpPr>
          <p:cNvPr id="234" name="Google Shape;234;p4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  <a:endParaRPr b="1" dirty="0"/>
          </a:p>
        </p:txBody>
      </p:sp>
      <p:sp>
        <p:nvSpPr>
          <p:cNvPr id="235" name="Google Shape;235;p4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HOW!</a:t>
            </a:r>
            <a:endParaRPr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</a:t>
            </a:r>
            <a:r>
              <a:rPr lang="en" dirty="0"/>
              <a:t>CONTENTS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D4CBAA-C3F0-B4E6-C003-EA53CFF4CE9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66858" y="3140872"/>
            <a:ext cx="2336400" cy="484800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712665" y="2380050"/>
            <a:ext cx="47961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happening</a:t>
            </a:r>
            <a:endParaRPr dirty="0"/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35F6ED-FFD6-8BBE-A682-7C86D2A24761}"/>
              </a:ext>
            </a:extLst>
          </p:cNvPr>
          <p:cNvSpPr/>
          <p:nvPr/>
        </p:nvSpPr>
        <p:spPr>
          <a:xfrm>
            <a:off x="3692501" y="1200588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AEFF8-956D-42F0-0A05-AF6CB4AC648C}"/>
              </a:ext>
            </a:extLst>
          </p:cNvPr>
          <p:cNvSpPr/>
          <p:nvPr/>
        </p:nvSpPr>
        <p:spPr>
          <a:xfrm>
            <a:off x="1437911" y="2379069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78A93-ABC7-DE54-00C7-CA30C9EC2131}"/>
              </a:ext>
            </a:extLst>
          </p:cNvPr>
          <p:cNvSpPr/>
          <p:nvPr/>
        </p:nvSpPr>
        <p:spPr>
          <a:xfrm>
            <a:off x="5959887" y="2379069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C018C3-2CE4-33B0-CA13-6A8961BE278C}"/>
              </a:ext>
            </a:extLst>
          </p:cNvPr>
          <p:cNvSpPr txBox="1"/>
          <p:nvPr/>
        </p:nvSpPr>
        <p:spPr>
          <a:xfrm>
            <a:off x="3989614" y="1450753"/>
            <a:ext cx="105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Electrolize" panose="020B0604020202020204" charset="0"/>
              </a:rPr>
              <a:t>Server</a:t>
            </a:r>
            <a:endParaRPr lang="fr-FR" b="1" dirty="0">
              <a:latin typeface="Electrolize" panose="020B060402020202020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194A1-FBD0-3727-B8F5-D7202FFA5C82}"/>
              </a:ext>
            </a:extLst>
          </p:cNvPr>
          <p:cNvSpPr txBox="1"/>
          <p:nvPr/>
        </p:nvSpPr>
        <p:spPr>
          <a:xfrm>
            <a:off x="1573670" y="2571750"/>
            <a:ext cx="126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Electrolize" panose="020B0604020202020204" charset="0"/>
              </a:rPr>
              <a:t>Image</a:t>
            </a:r>
          </a:p>
          <a:p>
            <a:pPr algn="ctr"/>
            <a:r>
              <a:rPr lang="fr-FR" b="1" dirty="0">
                <a:latin typeface="Electrolize" panose="020B0604020202020204" charset="0"/>
              </a:rPr>
              <a:t>Classification</a:t>
            </a:r>
            <a:endParaRPr lang="fr-FR" sz="1050" b="1" dirty="0">
              <a:latin typeface="Electrolize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8330BB-71C5-A70D-3C2F-2A4B863810C0}"/>
              </a:ext>
            </a:extLst>
          </p:cNvPr>
          <p:cNvSpPr txBox="1"/>
          <p:nvPr/>
        </p:nvSpPr>
        <p:spPr>
          <a:xfrm>
            <a:off x="6195114" y="2675400"/>
            <a:ext cx="117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Electrolize" panose="020B0604020202020204" charset="0"/>
              </a:rPr>
              <a:t>Esp32-cam</a:t>
            </a:r>
            <a:endParaRPr lang="fr-FR" sz="1050" b="1" dirty="0">
              <a:latin typeface="Electrolize" panose="020B060402020202020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0949B-87EB-F478-85FB-4A2AF0110F7E}"/>
              </a:ext>
            </a:extLst>
          </p:cNvPr>
          <p:cNvSpPr/>
          <p:nvPr/>
        </p:nvSpPr>
        <p:spPr>
          <a:xfrm>
            <a:off x="3692501" y="3611354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8E3ECF-8631-824D-5977-BB0C4CE02B33}"/>
              </a:ext>
            </a:extLst>
          </p:cNvPr>
          <p:cNvSpPr txBox="1"/>
          <p:nvPr/>
        </p:nvSpPr>
        <p:spPr>
          <a:xfrm>
            <a:off x="3799176" y="3769186"/>
            <a:ext cx="143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Electrolize" panose="020B0604020202020204" charset="0"/>
              </a:rPr>
              <a:t>Notification</a:t>
            </a:r>
          </a:p>
          <a:p>
            <a:pPr algn="ctr"/>
            <a:r>
              <a:rPr lang="fr-FR" sz="1600" b="1" dirty="0">
                <a:latin typeface="Electrolize" panose="020B0604020202020204" charset="0"/>
              </a:rPr>
              <a:t>To User</a:t>
            </a:r>
            <a:endParaRPr lang="fr-FR" sz="1100" b="1" dirty="0">
              <a:latin typeface="Electrolize" panose="020B0604020202020204" charset="0"/>
            </a:endParaRP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3E4F40EF-BED4-66F6-5363-C33334B5699B}"/>
              </a:ext>
            </a:extLst>
          </p:cNvPr>
          <p:cNvSpPr/>
          <p:nvPr/>
        </p:nvSpPr>
        <p:spPr>
          <a:xfrm flipH="1">
            <a:off x="5636930" y="1376385"/>
            <a:ext cx="1149627" cy="7246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virage 15">
            <a:extLst>
              <a:ext uri="{FF2B5EF4-FFF2-40B4-BE49-F238E27FC236}">
                <a16:creationId xmlns:a16="http://schemas.microsoft.com/office/drawing/2014/main" id="{59807579-702C-FEC2-AE02-0807B7C4C07B}"/>
              </a:ext>
            </a:extLst>
          </p:cNvPr>
          <p:cNvSpPr/>
          <p:nvPr/>
        </p:nvSpPr>
        <p:spPr>
          <a:xfrm rot="16200000" flipH="1">
            <a:off x="2495514" y="1272659"/>
            <a:ext cx="581797" cy="11496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AA64CDF8-3654-186B-2E9C-7E7A36577F7C}"/>
              </a:ext>
            </a:extLst>
          </p:cNvPr>
          <p:cNvSpPr/>
          <p:nvPr/>
        </p:nvSpPr>
        <p:spPr>
          <a:xfrm flipV="1">
            <a:off x="2272755" y="3520207"/>
            <a:ext cx="1134711" cy="7049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C8E2A9-F406-B048-A3CA-009206EFF42D}"/>
              </a:ext>
            </a:extLst>
          </p:cNvPr>
          <p:cNvSpPr txBox="1"/>
          <p:nvPr/>
        </p:nvSpPr>
        <p:spPr>
          <a:xfrm>
            <a:off x="3514963" y="304092"/>
            <a:ext cx="200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Electrolize" panose="020B0604020202020204" charset="0"/>
              </a:rPr>
              <a:t>The Plan</a:t>
            </a:r>
            <a:endParaRPr lang="fr-FR" sz="2400" b="1" dirty="0">
              <a:latin typeface="Electroliz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278C57F-D369-AF17-28CE-2E45209456E4}"/>
              </a:ext>
            </a:extLst>
          </p:cNvPr>
          <p:cNvSpPr txBox="1"/>
          <p:nvPr/>
        </p:nvSpPr>
        <p:spPr>
          <a:xfrm>
            <a:off x="2205729" y="286187"/>
            <a:ext cx="440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Electrolize" panose="020B0604020202020204" charset="0"/>
              </a:rPr>
              <a:t>About Machine Learning</a:t>
            </a:r>
          </a:p>
        </p:txBody>
      </p:sp>
      <p:pic>
        <p:nvPicPr>
          <p:cNvPr id="1026" name="Picture 2" descr="Machine learning diagram | Machine learning, Introduction to machine  learning, Machine learning applications">
            <a:extLst>
              <a:ext uri="{FF2B5EF4-FFF2-40B4-BE49-F238E27FC236}">
                <a16:creationId xmlns:a16="http://schemas.microsoft.com/office/drawing/2014/main" id="{B3875273-AFB9-5984-A277-3B0056CA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68" y="973153"/>
            <a:ext cx="5696716" cy="40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83E49ECF-FEDB-F30D-E526-A4B7A07D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2" y="390525"/>
            <a:ext cx="80962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0;p45">
            <a:extLst>
              <a:ext uri="{FF2B5EF4-FFF2-40B4-BE49-F238E27FC236}">
                <a16:creationId xmlns:a16="http://schemas.microsoft.com/office/drawing/2014/main" id="{25B8F6F2-73CC-D265-06FD-100E0E838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06" y="2491732"/>
            <a:ext cx="47961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How?</a:t>
            </a:r>
            <a:endParaRPr dirty="0"/>
          </a:p>
        </p:txBody>
      </p:sp>
      <p:sp>
        <p:nvSpPr>
          <p:cNvPr id="8" name="Google Shape;251;p45">
            <a:extLst>
              <a:ext uri="{FF2B5EF4-FFF2-40B4-BE49-F238E27FC236}">
                <a16:creationId xmlns:a16="http://schemas.microsoft.com/office/drawing/2014/main" id="{70294C4A-D289-1A22-8E74-3C3E97FE0504}"/>
              </a:ext>
            </a:extLst>
          </p:cNvPr>
          <p:cNvSpPr txBox="1">
            <a:spLocks/>
          </p:cNvSpPr>
          <p:nvPr/>
        </p:nvSpPr>
        <p:spPr>
          <a:xfrm>
            <a:off x="292391" y="1174007"/>
            <a:ext cx="4360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" sz="8800" dirty="0"/>
              <a:t>02</a:t>
            </a:r>
            <a:endParaRPr lang="en" dirty="0"/>
          </a:p>
        </p:txBody>
      </p:sp>
      <p:pic>
        <p:nvPicPr>
          <p:cNvPr id="10" name="Google Shape;465;p62">
            <a:extLst>
              <a:ext uri="{FF2B5EF4-FFF2-40B4-BE49-F238E27FC236}">
                <a16:creationId xmlns:a16="http://schemas.microsoft.com/office/drawing/2014/main" id="{72E4716D-C7CA-FFD6-2597-AB3C0C4D60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7033" y="61661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7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9E7096F-E288-A225-5C60-ED45A7D3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60" y="591027"/>
            <a:ext cx="3614675" cy="572700"/>
          </a:xfrm>
        </p:spPr>
        <p:txBody>
          <a:bodyPr/>
          <a:lstStyle/>
          <a:p>
            <a:r>
              <a:rPr lang="fr-FR" sz="3600" b="1" dirty="0"/>
              <a:t>OUR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517BC-B9C6-6C1A-CD0F-28221D29862F}"/>
              </a:ext>
            </a:extLst>
          </p:cNvPr>
          <p:cNvSpPr/>
          <p:nvPr/>
        </p:nvSpPr>
        <p:spPr>
          <a:xfrm>
            <a:off x="287227" y="2488433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319BE1-5EE2-52C1-24A1-9AF1E03EA3FD}"/>
              </a:ext>
            </a:extLst>
          </p:cNvPr>
          <p:cNvSpPr/>
          <p:nvPr/>
        </p:nvSpPr>
        <p:spPr>
          <a:xfrm>
            <a:off x="3766017" y="2502346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190108-B2D6-7915-3DAC-E61BCF87AB6A}"/>
              </a:ext>
            </a:extLst>
          </p:cNvPr>
          <p:cNvSpPr txBox="1"/>
          <p:nvPr/>
        </p:nvSpPr>
        <p:spPr>
          <a:xfrm>
            <a:off x="434794" y="2569319"/>
            <a:ext cx="1352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Electrolize" panose="020B0604020202020204" charset="0"/>
              </a:rPr>
              <a:t>Receive</a:t>
            </a:r>
            <a:r>
              <a:rPr lang="fr-FR" b="1" dirty="0">
                <a:latin typeface="Electrolize" panose="020B0604020202020204" charset="0"/>
              </a:rPr>
              <a:t> Images </a:t>
            </a:r>
            <a:r>
              <a:rPr lang="fr-FR" b="1" dirty="0" err="1">
                <a:latin typeface="Electrolize" panose="020B0604020202020204" charset="0"/>
              </a:rPr>
              <a:t>from</a:t>
            </a:r>
            <a:r>
              <a:rPr lang="fr-FR" b="1" dirty="0">
                <a:latin typeface="Electrolize" panose="020B0604020202020204" charset="0"/>
              </a:rPr>
              <a:t> ESP32CAM</a:t>
            </a:r>
            <a:endParaRPr lang="fr-FR" sz="1050" b="1" dirty="0">
              <a:latin typeface="Electrolize" panose="020B060402020202020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E7A38D-AEEC-C29B-1430-0FD5168EB77C}"/>
              </a:ext>
            </a:extLst>
          </p:cNvPr>
          <p:cNvSpPr txBox="1"/>
          <p:nvPr/>
        </p:nvSpPr>
        <p:spPr>
          <a:xfrm>
            <a:off x="3952382" y="2798677"/>
            <a:ext cx="141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Electrolize" panose="020B0604020202020204" charset="0"/>
              </a:rPr>
              <a:t>Classification</a:t>
            </a:r>
            <a:endParaRPr lang="fr-FR" sz="1050" b="1" dirty="0">
              <a:latin typeface="Electrolize" panose="020B0604020202020204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BFA2D8B4-8745-0DA1-C9F0-08732B6B6B77}"/>
              </a:ext>
            </a:extLst>
          </p:cNvPr>
          <p:cNvSpPr/>
          <p:nvPr/>
        </p:nvSpPr>
        <p:spPr>
          <a:xfrm>
            <a:off x="2128873" y="2727456"/>
            <a:ext cx="1333280" cy="45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1488944-9043-0F62-D7D8-85EBD716CC1E}"/>
              </a:ext>
            </a:extLst>
          </p:cNvPr>
          <p:cNvSpPr/>
          <p:nvPr/>
        </p:nvSpPr>
        <p:spPr>
          <a:xfrm>
            <a:off x="5599698" y="2713541"/>
            <a:ext cx="1333280" cy="45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6FF2BB-9953-E7E3-5EE6-69A867C5A532}"/>
              </a:ext>
            </a:extLst>
          </p:cNvPr>
          <p:cNvSpPr/>
          <p:nvPr/>
        </p:nvSpPr>
        <p:spPr>
          <a:xfrm>
            <a:off x="7119343" y="2488433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EA92C8-EABE-B8E3-F58E-E46EB3B22978}"/>
              </a:ext>
            </a:extLst>
          </p:cNvPr>
          <p:cNvSpPr txBox="1"/>
          <p:nvPr/>
        </p:nvSpPr>
        <p:spPr>
          <a:xfrm>
            <a:off x="7216803" y="2677041"/>
            <a:ext cx="149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latin typeface="Electrolize" panose="020B0604020202020204" charset="0"/>
              </a:rPr>
              <a:t>Recognition</a:t>
            </a:r>
          </a:p>
          <a:p>
            <a:pPr algn="ctr"/>
            <a:r>
              <a:rPr lang="fr-FR" sz="1000" b="1" dirty="0">
                <a:latin typeface="Electrolize" panose="020B0604020202020204" charset="0"/>
              </a:rPr>
              <a:t>(Output </a:t>
            </a:r>
            <a:r>
              <a:rPr lang="fr-FR" sz="1000" b="1" dirty="0" err="1">
                <a:latin typeface="Electrolize" panose="020B0604020202020204" charset="0"/>
              </a:rPr>
              <a:t>generation</a:t>
            </a:r>
            <a:r>
              <a:rPr lang="fr-FR" sz="1000" b="1" dirty="0">
                <a:latin typeface="Electrolize" panose="020B0604020202020204" charset="0"/>
              </a:rPr>
              <a:t>)</a:t>
            </a:r>
            <a:endParaRPr lang="fr-FR" sz="1200" b="1" dirty="0">
              <a:latin typeface="Electroliz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2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67CE08-6E98-F652-8BA7-3CEB1B7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32" y="730630"/>
            <a:ext cx="3188885" cy="572700"/>
          </a:xfrm>
        </p:spPr>
        <p:txBody>
          <a:bodyPr/>
          <a:lstStyle/>
          <a:p>
            <a:r>
              <a:rPr lang="fr-FR" sz="4800" b="1" dirty="0"/>
              <a:t>Classifier?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2F2A2-9BDB-1FEA-5B87-66A99E7AB6F2}"/>
              </a:ext>
            </a:extLst>
          </p:cNvPr>
          <p:cNvSpPr/>
          <p:nvPr/>
        </p:nvSpPr>
        <p:spPr>
          <a:xfrm>
            <a:off x="287227" y="2488433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46CDE-2F36-4DDA-1786-C4F6DCAC32DD}"/>
              </a:ext>
            </a:extLst>
          </p:cNvPr>
          <p:cNvSpPr/>
          <p:nvPr/>
        </p:nvSpPr>
        <p:spPr>
          <a:xfrm>
            <a:off x="3766017" y="2502346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D76B3-8ED5-36B3-0D3F-C9E34FE1D3F5}"/>
              </a:ext>
            </a:extLst>
          </p:cNvPr>
          <p:cNvSpPr txBox="1"/>
          <p:nvPr/>
        </p:nvSpPr>
        <p:spPr>
          <a:xfrm>
            <a:off x="434794" y="2523151"/>
            <a:ext cx="135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latin typeface="Electrolize" panose="020B0604020202020204" charset="0"/>
              </a:rPr>
              <a:t>Define</a:t>
            </a:r>
            <a:r>
              <a:rPr lang="fr-FR" sz="1600" b="1" dirty="0">
                <a:latin typeface="Electrolize" panose="020B0604020202020204" charset="0"/>
              </a:rPr>
              <a:t> classes of </a:t>
            </a:r>
            <a:r>
              <a:rPr lang="fr-FR" sz="1600" b="1" dirty="0" err="1">
                <a:latin typeface="Electrolize" panose="020B0604020202020204" charset="0"/>
              </a:rPr>
              <a:t>objects</a:t>
            </a:r>
            <a:endParaRPr lang="fr-FR" sz="1100" b="1" dirty="0">
              <a:latin typeface="Electrolize" panose="020B060402020202020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79B78B-9E25-CEA2-5467-031B15EC12FD}"/>
              </a:ext>
            </a:extLst>
          </p:cNvPr>
          <p:cNvSpPr txBox="1"/>
          <p:nvPr/>
        </p:nvSpPr>
        <p:spPr>
          <a:xfrm>
            <a:off x="3952382" y="2798677"/>
            <a:ext cx="141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Electrolize" panose="020B0604020202020204" charset="0"/>
              </a:rPr>
              <a:t>Training Model</a:t>
            </a:r>
            <a:endParaRPr lang="fr-FR" sz="1050" b="1" dirty="0">
              <a:latin typeface="Electrolize" panose="020B060402020202020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EB20725-A9D3-7D2D-0500-C0E563782EE9}"/>
              </a:ext>
            </a:extLst>
          </p:cNvPr>
          <p:cNvSpPr/>
          <p:nvPr/>
        </p:nvSpPr>
        <p:spPr>
          <a:xfrm>
            <a:off x="2128873" y="2727456"/>
            <a:ext cx="1333280" cy="45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39A0F11-314F-D19C-93F6-0078CF589DAD}"/>
              </a:ext>
            </a:extLst>
          </p:cNvPr>
          <p:cNvSpPr/>
          <p:nvPr/>
        </p:nvSpPr>
        <p:spPr>
          <a:xfrm>
            <a:off x="5599698" y="2713541"/>
            <a:ext cx="1333280" cy="45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C08AA-11E3-F81E-78B5-39966AB0CAE9}"/>
              </a:ext>
            </a:extLst>
          </p:cNvPr>
          <p:cNvSpPr/>
          <p:nvPr/>
        </p:nvSpPr>
        <p:spPr>
          <a:xfrm>
            <a:off x="7119343" y="2488433"/>
            <a:ext cx="1647316" cy="9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0A3885-3AC4-6802-B96B-87DCF3401313}"/>
              </a:ext>
            </a:extLst>
          </p:cNvPr>
          <p:cNvSpPr txBox="1"/>
          <p:nvPr/>
        </p:nvSpPr>
        <p:spPr>
          <a:xfrm>
            <a:off x="7362392" y="2784762"/>
            <a:ext cx="134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Electrolize" panose="020B0604020202020204" charset="0"/>
              </a:rPr>
              <a:t>Model </a:t>
            </a:r>
            <a:r>
              <a:rPr lang="fr-FR" b="1" dirty="0" err="1">
                <a:latin typeface="Electrolize" panose="020B0604020202020204" charset="0"/>
              </a:rPr>
              <a:t>Ready</a:t>
            </a:r>
            <a:endParaRPr lang="fr-FR" sz="1050" b="1" dirty="0">
              <a:latin typeface="Electroliz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73007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Affichage à l'écran (16:9)</PresentationFormat>
  <Paragraphs>38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Montserrat</vt:lpstr>
      <vt:lpstr>Electrolize</vt:lpstr>
      <vt:lpstr>Delius Swash Caps</vt:lpstr>
      <vt:lpstr>Bebas Neue</vt:lpstr>
      <vt:lpstr>Cairo</vt:lpstr>
      <vt:lpstr>South Korean Robotics &amp; AI History Lesson for College by Slidesgo</vt:lpstr>
      <vt:lpstr>Simple Ways to AI Workshop Session</vt:lpstr>
      <vt:lpstr>01</vt:lpstr>
      <vt:lpstr>What’s happening</vt:lpstr>
      <vt:lpstr>Présentation PowerPoint</vt:lpstr>
      <vt:lpstr>Présentation PowerPoint</vt:lpstr>
      <vt:lpstr>Présentation PowerPoint</vt:lpstr>
      <vt:lpstr>How?</vt:lpstr>
      <vt:lpstr>OUR SOLUTION</vt:lpstr>
      <vt:lpstr>Classifier?</vt:lpstr>
      <vt:lpstr>HOW BERASMI?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Ways to AI Workshop Session</dc:title>
  <dc:creator>AsusExpertBook</dc:creator>
  <cp:lastModifiedBy>Fayez Zouari</cp:lastModifiedBy>
  <cp:revision>2</cp:revision>
  <dcterms:modified xsi:type="dcterms:W3CDTF">2023-12-22T21:56:57Z</dcterms:modified>
</cp:coreProperties>
</file>