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252097" y="120550"/>
            <a:ext cx="1465313" cy="232846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2235263" y="2794000"/>
            <a:ext cx="1270001" cy="196259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2539936" y="2781299"/>
            <a:ext cx="66065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client</a:t>
            </a:r>
          </a:p>
        </p:txBody>
      </p:sp>
      <p:sp>
        <p:nvSpPr>
          <p:cNvPr id="122" name="Shape 122"/>
          <p:cNvSpPr/>
          <p:nvPr/>
        </p:nvSpPr>
        <p:spPr>
          <a:xfrm>
            <a:off x="5323496" y="2146498"/>
            <a:ext cx="1661568" cy="354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5779604" y="2169122"/>
            <a:ext cx="74935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model</a:t>
            </a:r>
          </a:p>
        </p:txBody>
      </p:sp>
      <p:sp>
        <p:nvSpPr>
          <p:cNvPr id="124" name="Shape 124"/>
          <p:cNvSpPr/>
          <p:nvPr/>
        </p:nvSpPr>
        <p:spPr>
          <a:xfrm>
            <a:off x="7543863" y="2794000"/>
            <a:ext cx="1270001" cy="237569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7524724" y="2781299"/>
            <a:ext cx="130827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model_type</a:t>
            </a:r>
          </a:p>
        </p:txBody>
      </p:sp>
      <p:sp>
        <p:nvSpPr>
          <p:cNvPr id="126" name="Shape 126"/>
          <p:cNvSpPr/>
          <p:nvPr/>
        </p:nvSpPr>
        <p:spPr>
          <a:xfrm>
            <a:off x="7504248" y="508000"/>
            <a:ext cx="1270001" cy="196259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7872472" y="444499"/>
            <a:ext cx="53355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task</a:t>
            </a:r>
          </a:p>
        </p:txBody>
      </p:sp>
      <p:sp>
        <p:nvSpPr>
          <p:cNvPr id="128" name="Shape 128"/>
          <p:cNvSpPr/>
          <p:nvPr/>
        </p:nvSpPr>
        <p:spPr>
          <a:xfrm>
            <a:off x="5353832" y="6119888"/>
            <a:ext cx="2039294" cy="27744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5467308" y="6038502"/>
            <a:ext cx="181234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training_process</a:t>
            </a:r>
          </a:p>
        </p:txBody>
      </p:sp>
      <p:sp>
        <p:nvSpPr>
          <p:cNvPr id="130" name="Shape 130"/>
          <p:cNvSpPr/>
          <p:nvPr/>
        </p:nvSpPr>
        <p:spPr>
          <a:xfrm>
            <a:off x="2349500" y="5781451"/>
            <a:ext cx="2039293" cy="215657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2645055" y="5795663"/>
            <a:ext cx="144818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training_data</a:t>
            </a:r>
          </a:p>
        </p:txBody>
      </p:sp>
      <p:sp>
        <p:nvSpPr>
          <p:cNvPr id="132" name="Shape 132"/>
          <p:cNvSpPr/>
          <p:nvPr/>
        </p:nvSpPr>
        <p:spPr>
          <a:xfrm>
            <a:off x="2248153" y="3136900"/>
            <a:ext cx="1270001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3" name="Shape 133"/>
          <p:cNvSpPr/>
          <p:nvPr/>
        </p:nvSpPr>
        <p:spPr>
          <a:xfrm>
            <a:off x="2235022" y="2044700"/>
            <a:ext cx="1280313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  <a:r>
              <a:t>client_id</a:t>
            </a:r>
          </a:p>
          <a:p>
            <a:pPr algn="l">
              <a:defRPr sz="1400" u="sng"/>
            </a:pPr>
            <a:r>
              <a:t>client_name</a:t>
            </a:r>
          </a:p>
          <a:p>
            <a:pPr algn="l">
              <a:defRPr sz="1400"/>
            </a:pPr>
            <a:r>
              <a:t>description</a:t>
            </a:r>
          </a:p>
          <a:p>
            <a:pPr algn="l">
              <a:defRPr sz="1400"/>
            </a:pPr>
            <a:r>
              <a:t>created_date</a:t>
            </a:r>
          </a:p>
          <a:p>
            <a:pPr algn="l">
              <a:defRPr sz="1400"/>
            </a:pPr>
            <a:r>
              <a:t>updated_date</a:t>
            </a:r>
          </a:p>
          <a:p>
            <a:pPr algn="l">
              <a:defRPr sz="1400"/>
            </a:pPr>
            <a:r>
              <a:t>is_deleted</a:t>
            </a:r>
          </a:p>
          <a:p>
            <a:pPr algn="l">
              <a:defRPr sz="1400"/>
            </a:pPr>
            <a:r>
              <a:t>status</a:t>
            </a:r>
          </a:p>
        </p:txBody>
      </p:sp>
      <p:sp>
        <p:nvSpPr>
          <p:cNvPr id="134" name="Shape 134"/>
          <p:cNvSpPr/>
          <p:nvPr/>
        </p:nvSpPr>
        <p:spPr>
          <a:xfrm>
            <a:off x="7561398" y="-279400"/>
            <a:ext cx="1280314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  <a:r>
              <a:t>task_id</a:t>
            </a:r>
          </a:p>
          <a:p>
            <a:pPr algn="l">
              <a:defRPr sz="1400" u="sng"/>
            </a:pPr>
            <a:r>
              <a:t>task_name</a:t>
            </a:r>
          </a:p>
          <a:p>
            <a:pPr algn="l">
              <a:defRPr sz="1400"/>
            </a:pPr>
            <a:r>
              <a:t>description</a:t>
            </a:r>
          </a:p>
          <a:p>
            <a:pPr algn="l">
              <a:defRPr sz="1400"/>
            </a:pPr>
            <a:r>
              <a:t>created_date</a:t>
            </a:r>
          </a:p>
          <a:p>
            <a:pPr algn="l">
              <a:defRPr sz="1400"/>
            </a:pPr>
            <a:r>
              <a:t>updated_date</a:t>
            </a:r>
          </a:p>
          <a:p>
            <a:pPr algn="l">
              <a:defRPr sz="1400"/>
            </a:pPr>
            <a:r>
              <a:t>is_deleted</a:t>
            </a:r>
          </a:p>
        </p:txBody>
      </p:sp>
      <p:sp>
        <p:nvSpPr>
          <p:cNvPr id="135" name="Shape 135"/>
          <p:cNvSpPr/>
          <p:nvPr/>
        </p:nvSpPr>
        <p:spPr>
          <a:xfrm>
            <a:off x="7504248" y="787400"/>
            <a:ext cx="1270001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6" name="Shape 136"/>
          <p:cNvSpPr/>
          <p:nvPr/>
        </p:nvSpPr>
        <p:spPr>
          <a:xfrm>
            <a:off x="7541234" y="1981200"/>
            <a:ext cx="1329386" cy="35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  <a:r>
              <a:t>model_type_id</a:t>
            </a:r>
          </a:p>
          <a:p>
            <a:pPr algn="l">
              <a:defRPr sz="1400" u="sng"/>
            </a:pPr>
            <a:r>
              <a:t>model_type_</a:t>
            </a:r>
          </a:p>
          <a:p>
            <a:pPr algn="l">
              <a:defRPr sz="1400" u="sng"/>
            </a:pPr>
            <a:r>
              <a:t>name</a:t>
            </a:r>
          </a:p>
          <a:p>
            <a:pPr algn="l">
              <a:defRPr sz="1400">
                <a:solidFill>
                  <a:srgbClr val="0000BE"/>
                </a:solidFill>
              </a:defRPr>
            </a:pPr>
            <a:r>
              <a:t>task_name</a:t>
            </a:r>
          </a:p>
          <a:p>
            <a:pPr algn="l">
              <a:defRPr sz="1400"/>
            </a:pPr>
            <a:r>
              <a:t>description</a:t>
            </a:r>
          </a:p>
          <a:p>
            <a:pPr algn="l">
              <a:defRPr sz="1400"/>
            </a:pPr>
            <a:r>
              <a:t>created_date</a:t>
            </a:r>
          </a:p>
          <a:p>
            <a:pPr algn="l">
              <a:defRPr sz="1400"/>
            </a:pPr>
            <a:r>
              <a:t>updated_date</a:t>
            </a:r>
          </a:p>
          <a:p>
            <a:pPr algn="l">
              <a:defRPr sz="1400"/>
            </a:pPr>
            <a:r>
              <a:t>is_deleted</a:t>
            </a:r>
          </a:p>
          <a:p>
            <a:pPr algn="l">
              <a:defRPr sz="1400"/>
            </a:pPr>
            <a:r>
              <a:t>detail</a:t>
            </a:r>
          </a:p>
          <a:p>
            <a:pPr algn="l">
              <a:defRPr sz="1400"/>
            </a:pPr>
          </a:p>
        </p:txBody>
      </p:sp>
      <p:sp>
        <p:nvSpPr>
          <p:cNvPr id="137" name="Shape 137"/>
          <p:cNvSpPr/>
          <p:nvPr/>
        </p:nvSpPr>
        <p:spPr>
          <a:xfrm>
            <a:off x="7549654" y="3136900"/>
            <a:ext cx="1270001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8" name="Shape 138"/>
          <p:cNvSpPr/>
          <p:nvPr/>
        </p:nvSpPr>
        <p:spPr>
          <a:xfrm flipV="1">
            <a:off x="8246914" y="2484709"/>
            <a:ext cx="1" cy="29517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9" name="Shape 139"/>
          <p:cNvSpPr/>
          <p:nvPr/>
        </p:nvSpPr>
        <p:spPr>
          <a:xfrm>
            <a:off x="7007164" y="3759200"/>
            <a:ext cx="533553" cy="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0" name="Shape 140"/>
          <p:cNvSpPr/>
          <p:nvPr/>
        </p:nvSpPr>
        <p:spPr>
          <a:xfrm>
            <a:off x="5323496" y="2543772"/>
            <a:ext cx="1661568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1" name="Shape 141"/>
          <p:cNvSpPr/>
          <p:nvPr/>
        </p:nvSpPr>
        <p:spPr>
          <a:xfrm>
            <a:off x="5362320" y="927099"/>
            <a:ext cx="1625956" cy="441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  <a:r>
              <a:t>model_id</a:t>
            </a:r>
          </a:p>
          <a:p>
            <a:pPr algn="l">
              <a:defRPr sz="1400">
                <a:solidFill>
                  <a:srgbClr val="0000C6"/>
                </a:solidFill>
              </a:defRPr>
            </a:pPr>
            <a:r>
              <a:t>model_type_name</a:t>
            </a:r>
          </a:p>
          <a:p>
            <a:pPr algn="l">
              <a:defRPr sz="1400" u="sng"/>
            </a:pPr>
            <a:r>
              <a:t>model_name</a:t>
            </a:r>
          </a:p>
          <a:p>
            <a:pPr algn="l">
              <a:defRPr sz="1400"/>
            </a:pPr>
            <a:r>
              <a:t>description</a:t>
            </a:r>
          </a:p>
          <a:p>
            <a:pPr algn="l">
              <a:defRPr sz="1400"/>
            </a:pPr>
            <a:r>
              <a:t>created_date</a:t>
            </a:r>
          </a:p>
          <a:p>
            <a:pPr algn="l">
              <a:defRPr sz="1400"/>
            </a:pPr>
            <a:r>
              <a:t>updated_date</a:t>
            </a:r>
          </a:p>
          <a:p>
            <a:pPr algn="l">
              <a:defRPr sz="1400"/>
            </a:pPr>
            <a:r>
              <a:t>is_deleted</a:t>
            </a:r>
          </a:p>
          <a:p>
            <a:pPr algn="l">
              <a:defRPr sz="1400">
                <a:solidFill>
                  <a:srgbClr val="0000CE"/>
                </a:solidFill>
              </a:defRPr>
            </a:pPr>
            <a:r>
              <a:t>doc_type_name</a:t>
            </a:r>
          </a:p>
          <a:p>
            <a:pPr algn="l">
              <a:defRPr sz="1400"/>
            </a:pPr>
            <a:r>
              <a:t>is_model_used_</a:t>
            </a:r>
          </a:p>
          <a:p>
            <a:pPr algn="l">
              <a:defRPr sz="1400"/>
            </a:pPr>
            <a:r>
              <a:t>for_prediction</a:t>
            </a:r>
          </a:p>
          <a:p>
            <a:pPr algn="l">
              <a:defRPr sz="1400"/>
            </a:pPr>
            <a:r>
              <a:t>model_path</a:t>
            </a:r>
          </a:p>
          <a:p>
            <a:pPr algn="l">
              <a:defRPr sz="1400"/>
            </a:pPr>
            <a:r>
              <a:t>model_metrics</a:t>
            </a:r>
          </a:p>
        </p:txBody>
      </p:sp>
      <p:sp>
        <p:nvSpPr>
          <p:cNvPr id="142" name="Shape 142"/>
          <p:cNvSpPr/>
          <p:nvPr/>
        </p:nvSpPr>
        <p:spPr>
          <a:xfrm>
            <a:off x="2355875" y="215900"/>
            <a:ext cx="125775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client_task</a:t>
            </a:r>
          </a:p>
          <a:p>
            <a:pPr>
              <a:defRPr sz="1800"/>
            </a:pPr>
            <a:r>
              <a:t>_doc_type</a:t>
            </a:r>
          </a:p>
        </p:txBody>
      </p:sp>
      <p:sp>
        <p:nvSpPr>
          <p:cNvPr id="143" name="Shape 143"/>
          <p:cNvSpPr/>
          <p:nvPr/>
        </p:nvSpPr>
        <p:spPr>
          <a:xfrm>
            <a:off x="2331541" y="-61417"/>
            <a:ext cx="1438377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  <a:r>
              <a:t>client_task_id</a:t>
            </a:r>
          </a:p>
          <a:p>
            <a:pPr algn="l">
              <a:defRPr sz="1400" u="sng">
                <a:solidFill>
                  <a:srgbClr val="4E5AF5"/>
                </a:solidFill>
              </a:defRPr>
            </a:pPr>
            <a:r>
              <a:t>client_name</a:t>
            </a:r>
          </a:p>
          <a:p>
            <a:pPr algn="l">
              <a:defRPr sz="1400" u="sng">
                <a:solidFill>
                  <a:srgbClr val="0000EA"/>
                </a:solidFill>
              </a:defRPr>
            </a:pPr>
            <a:r>
              <a:t>task_name</a:t>
            </a:r>
          </a:p>
          <a:p>
            <a:pPr algn="l">
              <a:defRPr sz="1400" u="sng">
                <a:solidFill>
                  <a:srgbClr val="0000EA"/>
                </a:solidFill>
              </a:defRPr>
            </a:pPr>
            <a:r>
              <a:t>doc_type_name</a:t>
            </a:r>
          </a:p>
          <a:p>
            <a:pPr algn="l">
              <a:defRPr sz="1400"/>
            </a:pPr>
            <a:r>
              <a:t>created_date</a:t>
            </a:r>
          </a:p>
          <a:p>
            <a:pPr algn="l">
              <a:defRPr sz="1400"/>
            </a:pPr>
            <a:r>
              <a:t>updated_date</a:t>
            </a:r>
          </a:p>
          <a:p>
            <a:pPr algn="l">
              <a:defRPr sz="1400"/>
            </a:pPr>
            <a:r>
              <a:t>is_deleted</a:t>
            </a:r>
          </a:p>
        </p:txBody>
      </p:sp>
      <p:sp>
        <p:nvSpPr>
          <p:cNvPr id="144" name="Shape 144"/>
          <p:cNvSpPr/>
          <p:nvPr/>
        </p:nvSpPr>
        <p:spPr>
          <a:xfrm>
            <a:off x="2259729" y="869949"/>
            <a:ext cx="145005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5" name="Shape 145"/>
          <p:cNvSpPr/>
          <p:nvPr/>
        </p:nvSpPr>
        <p:spPr>
          <a:xfrm>
            <a:off x="2870263" y="2473919"/>
            <a:ext cx="1" cy="29517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6" name="Shape 146"/>
          <p:cNvSpPr/>
          <p:nvPr/>
        </p:nvSpPr>
        <p:spPr>
          <a:xfrm>
            <a:off x="3704548" y="1481436"/>
            <a:ext cx="3799863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7" name="Shape 147"/>
          <p:cNvSpPr/>
          <p:nvPr/>
        </p:nvSpPr>
        <p:spPr>
          <a:xfrm>
            <a:off x="2471597" y="4592786"/>
            <a:ext cx="1438378" cy="334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 u="sng"/>
            </a:pPr>
            <a:r>
              <a:t>training_data_id</a:t>
            </a:r>
          </a:p>
          <a:p>
            <a:pPr algn="l">
              <a:defRPr sz="1400"/>
            </a:pPr>
            <a:r>
              <a:rPr>
                <a:solidFill>
                  <a:srgbClr val="1A28D2"/>
                </a:solidFill>
              </a:rPr>
              <a:t>client_name</a:t>
            </a:r>
            <a:r>
              <a:t> </a:t>
            </a:r>
          </a:p>
          <a:p>
            <a:pPr algn="l">
              <a:defRPr sz="1400"/>
            </a:pPr>
            <a:r>
              <a:rPr>
                <a:solidFill>
                  <a:srgbClr val="1A28D2"/>
                </a:solidFill>
              </a:rPr>
              <a:t>task_name</a:t>
            </a:r>
          </a:p>
          <a:p>
            <a:pPr algn="l">
              <a:defRPr sz="1400">
                <a:solidFill>
                  <a:srgbClr val="0000C8"/>
                </a:solidFill>
              </a:defRPr>
            </a:pPr>
            <a:r>
              <a:t>doc_type_name</a:t>
            </a:r>
          </a:p>
          <a:p>
            <a:pPr algn="l">
              <a:defRPr sz="1400"/>
            </a:pPr>
            <a:r>
              <a:t>created_date</a:t>
            </a:r>
          </a:p>
          <a:p>
            <a:pPr algn="l">
              <a:defRPr sz="1400"/>
            </a:pPr>
            <a:r>
              <a:t>updated_date</a:t>
            </a:r>
          </a:p>
          <a:p>
            <a:pPr algn="l">
              <a:defRPr sz="1400"/>
            </a:pPr>
            <a:r>
              <a:t>is_deleted</a:t>
            </a:r>
          </a:p>
          <a:p>
            <a:pPr algn="l">
              <a:defRPr sz="1400"/>
            </a:pPr>
            <a:r>
              <a:t>detail</a:t>
            </a:r>
          </a:p>
        </p:txBody>
      </p:sp>
      <p:sp>
        <p:nvSpPr>
          <p:cNvPr id="148" name="Shape 148"/>
          <p:cNvSpPr/>
          <p:nvPr/>
        </p:nvSpPr>
        <p:spPr>
          <a:xfrm>
            <a:off x="2335929" y="6178376"/>
            <a:ext cx="206643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9" name="Shape 149"/>
          <p:cNvSpPr/>
          <p:nvPr/>
        </p:nvSpPr>
        <p:spPr>
          <a:xfrm>
            <a:off x="5342546" y="6448872"/>
            <a:ext cx="206643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0" name="Shape 150"/>
          <p:cNvSpPr/>
          <p:nvPr/>
        </p:nvSpPr>
        <p:spPr>
          <a:xfrm>
            <a:off x="5381240" y="4173350"/>
            <a:ext cx="1971600" cy="4424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  <a:r>
              <a:t>detail?</a:t>
            </a: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 u="sng"/>
            </a:pPr>
            <a:r>
              <a:t>training_process_id</a:t>
            </a:r>
          </a:p>
          <a:p>
            <a:pPr algn="l">
              <a:defRPr sz="1400">
                <a:solidFill>
                  <a:srgbClr val="0000CA"/>
                </a:solidFill>
              </a:defRPr>
            </a:pPr>
            <a:r>
              <a:t>model_name</a:t>
            </a:r>
          </a:p>
          <a:p>
            <a:pPr algn="l">
              <a:defRPr sz="1400"/>
            </a:pPr>
            <a:r>
              <a:t>created_date</a:t>
            </a:r>
          </a:p>
          <a:p>
            <a:pPr algn="l">
              <a:defRPr sz="1400"/>
            </a:pPr>
            <a:r>
              <a:t>updated_date</a:t>
            </a:r>
          </a:p>
          <a:p>
            <a:pPr algn="l">
              <a:defRPr sz="1400"/>
            </a:pPr>
            <a:r>
              <a:t>is_deleted</a:t>
            </a:r>
          </a:p>
          <a:p>
            <a:pPr algn="l">
              <a:defRPr sz="1400"/>
            </a:pPr>
            <a:r>
              <a:t>status</a:t>
            </a:r>
          </a:p>
          <a:p>
            <a:pPr algn="l">
              <a:defRPr sz="1400"/>
            </a:pPr>
            <a:r>
              <a:t>trained_model_path</a:t>
            </a:r>
          </a:p>
          <a:p>
            <a:pPr algn="l">
              <a:defRPr sz="1400"/>
            </a:pPr>
            <a:r>
              <a:t>trained_model_metrics</a:t>
            </a:r>
          </a:p>
          <a:p>
            <a:pPr algn="l">
              <a:defRPr sz="1400"/>
            </a:pPr>
            <a:r>
              <a:t>detail?</a:t>
            </a:r>
          </a:p>
        </p:txBody>
      </p:sp>
      <p:sp>
        <p:nvSpPr>
          <p:cNvPr id="151" name="Shape 151"/>
          <p:cNvSpPr/>
          <p:nvPr/>
        </p:nvSpPr>
        <p:spPr>
          <a:xfrm flipV="1">
            <a:off x="6154280" y="5668317"/>
            <a:ext cx="1" cy="46171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2" name="Shape 152"/>
          <p:cNvSpPr/>
          <p:nvPr/>
        </p:nvSpPr>
        <p:spPr>
          <a:xfrm flipV="1">
            <a:off x="1629383" y="1624926"/>
            <a:ext cx="1" cy="5233946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3" name="Shape 153"/>
          <p:cNvSpPr/>
          <p:nvPr/>
        </p:nvSpPr>
        <p:spPr>
          <a:xfrm>
            <a:off x="1599569" y="1631863"/>
            <a:ext cx="66065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4" name="Shape 154"/>
          <p:cNvSpPr/>
          <p:nvPr/>
        </p:nvSpPr>
        <p:spPr>
          <a:xfrm>
            <a:off x="1612900" y="6859736"/>
            <a:ext cx="74935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5" name="Shape 155"/>
          <p:cNvSpPr/>
          <p:nvPr/>
        </p:nvSpPr>
        <p:spPr>
          <a:xfrm>
            <a:off x="8836983" y="63481"/>
            <a:ext cx="5591226" cy="7391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200"/>
            </a:pPr>
          </a:p>
          <a:p>
            <a:pPr algn="l">
              <a:defRPr sz="1200"/>
            </a:pPr>
            <a:r>
              <a:t>1. System setup  </a:t>
            </a:r>
          </a:p>
          <a:p>
            <a:pPr algn="l">
              <a:defRPr sz="12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task</a:t>
            </a:r>
            <a:r>
              <a:t>: NER, Classification</a:t>
            </a:r>
          </a:p>
          <a:p>
            <a:pPr algn="l">
              <a:defRPr sz="12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model_type</a:t>
            </a:r>
            <a:r>
              <a:t>: xgboost classifier, </a:t>
            </a:r>
          </a:p>
          <a:p>
            <a:pPr algn="l">
              <a:defRPr sz="1200"/>
            </a:pPr>
            <a:r>
              <a:t>SVM classifier, BERT NER…</a:t>
            </a:r>
          </a:p>
          <a:p>
            <a:pPr algn="l">
              <a:defRPr sz="1200"/>
            </a:pPr>
          </a:p>
          <a:p>
            <a:pPr algn="l">
              <a:defRPr sz="1200"/>
            </a:pPr>
            <a:r>
              <a:t>2. Client register</a:t>
            </a: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client: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SFE, QMA…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doc_type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: SWIFT599, Email…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client_task_doc_type: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mapping client with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task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model: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insert models used for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DE0000"/>
                </a:solidFill>
                <a:latin typeface="+mn-lt"/>
                <a:ea typeface="+mn-ea"/>
                <a:cs typeface="+mn-cs"/>
                <a:sym typeface="Helvetica Light"/>
              </a:rPr>
              <a:t>prediction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process triggered by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registered client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sz="1200"/>
            </a:pPr>
            <a:r>
              <a:t>3</a:t>
            </a:r>
            <a:r>
              <a:t>. Training data collection </a:t>
            </a:r>
          </a:p>
          <a:p>
            <a:pPr algn="l">
              <a:defRPr sz="1200"/>
            </a:pPr>
            <a:r>
              <a:t>(Index API/Serv)</a:t>
            </a: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training_data: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indexing</a:t>
            </a:r>
            <a:r>
              <a:t>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data input by client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for the specific task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4. Model training (Training API/Serv)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a.Start training all </a:t>
            </a:r>
            <a:r>
              <a:t>model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based on client, task and doc_type(status in progress)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and insert a </a:t>
            </a:r>
            <a:r>
              <a:t>training_process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data create a training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process for model pending for train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b. Upload model to artifactory when training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finished.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c. Update model path, metrics and status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(completed) in </a:t>
            </a:r>
            <a:r>
              <a:t>training_process</a:t>
            </a: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d. Update modelpath, metrics and status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(completed) in </a:t>
            </a:r>
            <a:r>
              <a:t>training_process. </a:t>
            </a: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If the current metrics better than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model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.model_metrics, update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model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.model_path and </a:t>
            </a:r>
            <a:r>
              <a:t>model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.model_metrics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5. Model selection (Model API/Serv)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marL="211666" indent="-211666" algn="l">
              <a:buSzPct val="100000"/>
              <a:buAutoNum type="arabicPeriod" startAt="1"/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Get </a:t>
            </a:r>
            <a:r>
              <a:t>model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info by specific client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marL="211666" indent="-211666" algn="l">
              <a:buSzPct val="100000"/>
              <a:buAutoNum type="arabicPeriod" startAt="1"/>
              <a:defRPr sz="1200"/>
            </a:pPr>
            <a:r>
              <a:t>Client select one of the model as the model</a:t>
            </a:r>
          </a:p>
          <a:p>
            <a:pPr algn="l">
              <a:defRPr sz="1200"/>
            </a:pPr>
            <a:r>
              <a:t>used for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prediction</a:t>
            </a:r>
            <a:r>
              <a:t> under a specific task </a:t>
            </a:r>
          </a:p>
          <a:p>
            <a:pPr algn="l">
              <a:defRPr sz="1200"/>
            </a:p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6. Prediction (Prediction API/Serv)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marL="211666" indent="-211666" algn="l">
              <a:buSzPct val="100000"/>
              <a:buAutoNum type="arabicPeriod" startAt="1"/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Load selected </a:t>
            </a:r>
            <a:r>
              <a:t>model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info by specific client and</a:t>
            </a:r>
            <a:r>
              <a:t> task  to  </a:t>
            </a:r>
          </a:p>
        </p:txBody>
      </p:sp>
      <p:sp>
        <p:nvSpPr>
          <p:cNvPr id="156" name="Shape 156"/>
          <p:cNvSpPr/>
          <p:nvPr/>
        </p:nvSpPr>
        <p:spPr>
          <a:xfrm>
            <a:off x="72725" y="2485851"/>
            <a:ext cx="1488052" cy="206583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7" name="Shape 157"/>
          <p:cNvSpPr/>
          <p:nvPr/>
        </p:nvSpPr>
        <p:spPr>
          <a:xfrm>
            <a:off x="71855" y="2800523"/>
            <a:ext cx="150075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8" name="Shape 158"/>
          <p:cNvSpPr/>
          <p:nvPr/>
        </p:nvSpPr>
        <p:spPr>
          <a:xfrm>
            <a:off x="398421" y="2431008"/>
            <a:ext cx="106710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doc_type</a:t>
            </a:r>
          </a:p>
        </p:txBody>
      </p:sp>
      <p:sp>
        <p:nvSpPr>
          <p:cNvPr id="159" name="Shape 159"/>
          <p:cNvSpPr/>
          <p:nvPr/>
        </p:nvSpPr>
        <p:spPr>
          <a:xfrm>
            <a:off x="111563" y="1562099"/>
            <a:ext cx="1438377" cy="312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  <a:r>
              <a:t>doc_type_id</a:t>
            </a:r>
          </a:p>
          <a:p>
            <a:pPr algn="l">
              <a:defRPr sz="1400" u="sng"/>
            </a:pPr>
            <a:r>
              <a:t>doc_type_name</a:t>
            </a:r>
          </a:p>
          <a:p>
            <a:pPr algn="l">
              <a:defRPr sz="1400">
                <a:solidFill>
                  <a:srgbClr val="0000CB"/>
                </a:solidFill>
              </a:defRPr>
            </a:pPr>
            <a:r>
              <a:t>client_name</a:t>
            </a:r>
          </a:p>
          <a:p>
            <a:pPr algn="l">
              <a:defRPr sz="1400"/>
            </a:pPr>
            <a:r>
              <a:t>description</a:t>
            </a:r>
          </a:p>
          <a:p>
            <a:pPr algn="l">
              <a:defRPr sz="1400"/>
            </a:pPr>
            <a:r>
              <a:t>created_date</a:t>
            </a:r>
          </a:p>
          <a:p>
            <a:pPr algn="l">
              <a:defRPr sz="1400"/>
            </a:pPr>
            <a:r>
              <a:t>updated_date</a:t>
            </a:r>
          </a:p>
          <a:p>
            <a:pPr algn="l">
              <a:defRPr sz="1400"/>
            </a:pPr>
            <a:r>
              <a:t>is_deleted</a:t>
            </a:r>
          </a:p>
        </p:txBody>
      </p:sp>
      <p:sp>
        <p:nvSpPr>
          <p:cNvPr id="160" name="Shape 160"/>
          <p:cNvSpPr/>
          <p:nvPr/>
        </p:nvSpPr>
        <p:spPr>
          <a:xfrm>
            <a:off x="1562010" y="3759199"/>
            <a:ext cx="6606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1" name="Shape 161"/>
          <p:cNvSpPr/>
          <p:nvPr/>
        </p:nvSpPr>
        <p:spPr>
          <a:xfrm>
            <a:off x="808689" y="1454150"/>
            <a:ext cx="1448182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2" name="Shape 162"/>
          <p:cNvSpPr/>
          <p:nvPr/>
        </p:nvSpPr>
        <p:spPr>
          <a:xfrm flipH="1">
            <a:off x="822230" y="1438127"/>
            <a:ext cx="1" cy="1062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3" name="Shape 163"/>
          <p:cNvSpPr/>
          <p:nvPr/>
        </p:nvSpPr>
        <p:spPr>
          <a:xfrm>
            <a:off x="709349" y="5005536"/>
            <a:ext cx="462701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4" name="Shape 164"/>
          <p:cNvSpPr/>
          <p:nvPr/>
        </p:nvSpPr>
        <p:spPr>
          <a:xfrm flipV="1">
            <a:off x="720812" y="4550717"/>
            <a:ext cx="1" cy="46171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