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yikanova/Downloads/twee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yikanova/Downloads/twee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yikanova/Downloads/twee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Follower Number Increased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Month 1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Sheet1!$E$44:$G$44</c:f>
              <c:strCache>
                <c:ptCount val="3"/>
                <c:pt idx="0">
                  <c:v>Rami</c:v>
                </c:pt>
                <c:pt idx="1">
                  <c:v>War Breaking News</c:v>
                </c:pt>
                <c:pt idx="2">
                  <c:v>Mohammad Naseem</c:v>
                </c:pt>
              </c:strCache>
            </c:strRef>
          </c:cat>
          <c:val>
            <c:numRef>
              <c:f>Sheet1!$E$45:$G$45</c:f>
              <c:numCache>
                <c:formatCode>General</c:formatCode>
                <c:ptCount val="3"/>
                <c:pt idx="0">
                  <c:v>29209</c:v>
                </c:pt>
                <c:pt idx="1">
                  <c:v>7152</c:v>
                </c:pt>
                <c:pt idx="2">
                  <c:v>2121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2-2943-960E-C4C112CCD0D0}"/>
            </c:ext>
          </c:extLst>
        </c:ser>
        <c:ser>
          <c:idx val="1"/>
          <c:order val="1"/>
          <c:tx>
            <c:v>Month 5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Sheet1!$E$44:$G$44</c:f>
              <c:strCache>
                <c:ptCount val="3"/>
                <c:pt idx="0">
                  <c:v>Rami</c:v>
                </c:pt>
                <c:pt idx="1">
                  <c:v>War Breaking News</c:v>
                </c:pt>
                <c:pt idx="2">
                  <c:v>Mohammad Naseem</c:v>
                </c:pt>
              </c:strCache>
            </c:strRef>
          </c:cat>
          <c:val>
            <c:numRef>
              <c:f>Sheet1!$E$46:$G$46</c:f>
              <c:numCache>
                <c:formatCode>General</c:formatCode>
                <c:ptCount val="3"/>
                <c:pt idx="0">
                  <c:v>34692</c:v>
                </c:pt>
                <c:pt idx="1">
                  <c:v>7538</c:v>
                </c:pt>
                <c:pt idx="2">
                  <c:v>2230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32-2943-960E-C4C112CCD0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22877248"/>
        <c:axId val="1327675664"/>
      </c:barChart>
      <c:catAx>
        <c:axId val="92287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675664"/>
        <c:crosses val="autoZero"/>
        <c:auto val="1"/>
        <c:lblAlgn val="ctr"/>
        <c:lblOffset val="100"/>
        <c:noMultiLvlLbl val="0"/>
      </c:catAx>
      <c:valAx>
        <c:axId val="132767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87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Followers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Sheet1!$B$2:$B$10</c:f>
              <c:strCache>
                <c:ptCount val="9"/>
                <c:pt idx="0">
                  <c:v>Rami</c:v>
                </c:pt>
                <c:pt idx="1">
                  <c:v>War BreakingNews</c:v>
                </c:pt>
                <c:pt idx="2">
                  <c:v>Nidal</c:v>
                </c:pt>
                <c:pt idx="3">
                  <c:v>The Caravn</c:v>
                </c:pt>
                <c:pt idx="4">
                  <c:v>Conflict Reporter </c:v>
                </c:pt>
                <c:pt idx="5">
                  <c:v>Mohammad Naseem</c:v>
                </c:pt>
                <c:pt idx="6">
                  <c:v>Maghrebi</c:v>
                </c:pt>
                <c:pt idx="7">
                  <c:v>Uncle_SamCoCo</c:v>
                </c:pt>
                <c:pt idx="8">
                  <c:v>Mustafa Al Iraqi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34692</c:v>
                </c:pt>
                <c:pt idx="1">
                  <c:v>7566</c:v>
                </c:pt>
                <c:pt idx="2">
                  <c:v>4662</c:v>
                </c:pt>
                <c:pt idx="3">
                  <c:v>3233</c:v>
                </c:pt>
                <c:pt idx="4">
                  <c:v>2632</c:v>
                </c:pt>
                <c:pt idx="5">
                  <c:v>2230</c:v>
                </c:pt>
                <c:pt idx="6">
                  <c:v>2021</c:v>
                </c:pt>
                <c:pt idx="7">
                  <c:v>1809</c:v>
                </c:pt>
                <c:pt idx="8">
                  <c:v>1791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5-D740-B4CA-E3E276D6B3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95626896"/>
        <c:axId val="1198729152"/>
      </c:barChart>
      <c:catAx>
        <c:axId val="119562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729152"/>
        <c:crosses val="autoZero"/>
        <c:auto val="1"/>
        <c:lblAlgn val="ctr"/>
        <c:lblOffset val="100"/>
        <c:noMultiLvlLbl val="0"/>
      </c:catAx>
      <c:valAx>
        <c:axId val="119872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62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2015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Sheet1!$B$34:$B$37</c:f>
              <c:strCache>
                <c:ptCount val="4"/>
                <c:pt idx="0">
                  <c:v>Rami</c:v>
                </c:pt>
                <c:pt idx="1">
                  <c:v>War BreakingNews</c:v>
                </c:pt>
                <c:pt idx="2">
                  <c:v>Nidal</c:v>
                </c:pt>
                <c:pt idx="3">
                  <c:v>Mohammad Naseem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2-574B-A69E-D6E25993CA35}"/>
            </c:ext>
          </c:extLst>
        </c:ser>
        <c:ser>
          <c:idx val="1"/>
          <c:order val="1"/>
          <c:tx>
            <c:v>2016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Sheet1!$B$34:$B$37</c:f>
              <c:strCache>
                <c:ptCount val="4"/>
                <c:pt idx="0">
                  <c:v>Rami</c:v>
                </c:pt>
                <c:pt idx="1">
                  <c:v>War BreakingNews</c:v>
                </c:pt>
                <c:pt idx="2">
                  <c:v>Nidal</c:v>
                </c:pt>
                <c:pt idx="3">
                  <c:v>Mohammad Naseem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1420</c:v>
                </c:pt>
                <c:pt idx="1">
                  <c:v>1187</c:v>
                </c:pt>
                <c:pt idx="2">
                  <c:v>398</c:v>
                </c:pt>
                <c:pt idx="3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A2-574B-A69E-D6E25993CA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7906192"/>
        <c:axId val="847094720"/>
      </c:barChart>
      <c:catAx>
        <c:axId val="87790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094720"/>
        <c:crosses val="autoZero"/>
        <c:auto val="1"/>
        <c:lblAlgn val="ctr"/>
        <c:lblOffset val="100"/>
        <c:noMultiLvlLbl val="0"/>
      </c:catAx>
      <c:valAx>
        <c:axId val="84709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90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022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1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4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384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3A8A53-B89E-46FD-AD3A-86307E42763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DFF678-9784-451A-96CA-4FF607A52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1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n.com/2014/08/08/world/isis-fast-fact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fifthtribe/how-isis-uses-twitter#tweet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in uniform&#10;&#10;Description automatically generated">
            <a:extLst>
              <a:ext uri="{FF2B5EF4-FFF2-40B4-BE49-F238E27FC236}">
                <a16:creationId xmlns:a16="http://schemas.microsoft.com/office/drawing/2014/main" id="{C2143ABA-8E81-FB45-93BB-B58BA341C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3" r="-1" b="4334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7E230-10A4-484E-A6ED-302B9791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Social Network analysis of ISIS fanboys in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C838-95A8-DE46-92AA-F8CEE6170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364834"/>
            <a:ext cx="9113580" cy="99310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Hibbard</a:t>
            </a:r>
          </a:p>
          <a:p>
            <a:r>
              <a:rPr lang="en-US" dirty="0">
                <a:solidFill>
                  <a:srgbClr val="FFFFFF"/>
                </a:solidFill>
              </a:rPr>
              <a:t>Nathaniel Simon</a:t>
            </a:r>
          </a:p>
          <a:p>
            <a:r>
              <a:rPr lang="en-US" dirty="0" err="1">
                <a:solidFill>
                  <a:srgbClr val="FFFFFF"/>
                </a:solidFill>
              </a:rPr>
              <a:t>Fayika</a:t>
            </a:r>
            <a:r>
              <a:rPr lang="en-US" dirty="0">
                <a:solidFill>
                  <a:srgbClr val="FFFFFF"/>
                </a:solidFill>
              </a:rPr>
              <a:t> Farhat 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4553-FF73-46D8-AA61-4EBD8836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85F9-FD24-49C0-976D-A030C3E4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088"/>
            <a:ext cx="10178322" cy="544010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ISIS (Islamic State in Iraq and Syria)</a:t>
            </a:r>
          </a:p>
          <a:p>
            <a:pPr lvl="1"/>
            <a:r>
              <a:rPr lang="en-US" sz="1600" dirty="0"/>
              <a:t>Established in 2006, an ally of Al-Qaeda</a:t>
            </a:r>
          </a:p>
          <a:p>
            <a:pPr lvl="1"/>
            <a:r>
              <a:rPr lang="en-US" sz="1600" dirty="0"/>
              <a:t>A Sunni jihadist group with a particularly violent ideology</a:t>
            </a:r>
          </a:p>
          <a:p>
            <a:pPr lvl="1"/>
            <a:r>
              <a:rPr lang="en-US" sz="1600" dirty="0"/>
              <a:t>Wants to implement Sharia law in order to create a society resembling Iraq and Syria in the 18</a:t>
            </a:r>
            <a:r>
              <a:rPr lang="en-US" sz="1600" baseline="30000" dirty="0"/>
              <a:t>th</a:t>
            </a:r>
            <a:r>
              <a:rPr lang="en-US" sz="1600" dirty="0"/>
              <a:t> century</a:t>
            </a:r>
          </a:p>
          <a:p>
            <a:pPr lvl="1"/>
            <a:r>
              <a:rPr lang="en-US" sz="1600" dirty="0"/>
              <a:t>90 attacks in 21 countries have killed nearly 1,400 people [Source:  </a:t>
            </a:r>
            <a:r>
              <a:rPr lang="en-US" sz="1600" dirty="0">
                <a:hlinkClick r:id="rId2"/>
              </a:rPr>
              <a:t>https://www.cnn.com/2014/08/08/world/isis-fast-facts/index.html</a:t>
            </a:r>
            <a:r>
              <a:rPr lang="en-US" sz="1600" dirty="0"/>
              <a:t>]</a:t>
            </a:r>
          </a:p>
          <a:p>
            <a:r>
              <a:rPr lang="en-US" sz="1800" dirty="0"/>
              <a:t>What is a fanboy</a:t>
            </a:r>
          </a:p>
          <a:p>
            <a:pPr lvl="1"/>
            <a:r>
              <a:rPr lang="en-US" sz="1600" dirty="0"/>
              <a:t>Generally an active fan of something</a:t>
            </a:r>
          </a:p>
          <a:p>
            <a:pPr lvl="1"/>
            <a:r>
              <a:rPr lang="en-US" sz="1600" dirty="0"/>
              <a:t>Here it means someone that has interacted with ISIS twitter is such a way that they are seen as “supporting” or “being active” on the issues related to ISIS</a:t>
            </a:r>
          </a:p>
          <a:p>
            <a:r>
              <a:rPr lang="en-US" sz="1800" dirty="0"/>
              <a:t>Around 17000+ tweets from 100+ pro ISIS fanboys </a:t>
            </a:r>
          </a:p>
          <a:p>
            <a:r>
              <a:rPr lang="en-US" sz="1800" dirty="0"/>
              <a:t>Tweets taken starting from: (Jan 2015- May 2016)</a:t>
            </a:r>
          </a:p>
          <a:p>
            <a:r>
              <a:rPr lang="en-US" sz="1800" dirty="0"/>
              <a:t>This data set can help us see:</a:t>
            </a:r>
          </a:p>
          <a:p>
            <a:pPr lvl="1"/>
            <a:r>
              <a:rPr lang="en-US" sz="1600" dirty="0"/>
              <a:t>Social Network Cluster Analysis</a:t>
            </a:r>
          </a:p>
          <a:p>
            <a:pPr lvl="1"/>
            <a:r>
              <a:rPr lang="en-US" sz="1600" dirty="0"/>
              <a:t>Keyword Analysis</a:t>
            </a:r>
          </a:p>
          <a:p>
            <a:pPr lvl="1"/>
            <a:r>
              <a:rPr lang="en-US" sz="1600" dirty="0"/>
              <a:t>Timeline View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824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22BD-6CA9-422B-BAF3-C2C531D5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66" y="369764"/>
            <a:ext cx="3168650" cy="1325563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6F9B-6D6B-4A67-883E-199468EC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23"/>
            <a:ext cx="5556250" cy="5057775"/>
          </a:xfrm>
        </p:spPr>
        <p:txBody>
          <a:bodyPr>
            <a:normAutofit/>
          </a:bodyPr>
          <a:lstStyle/>
          <a:p>
            <a:r>
              <a:rPr lang="en-US" sz="1200" b="1" dirty="0">
                <a:hlinkClick r:id="rId2"/>
              </a:rPr>
              <a:t>https://www.kaggle.com/fifthtribe/how-isis-uses-twitter#tweets.csv</a:t>
            </a:r>
            <a:endParaRPr lang="en-US" sz="1200" b="1" dirty="0"/>
          </a:p>
          <a:p>
            <a:r>
              <a:rPr lang="en-US" sz="2400" b="1" dirty="0"/>
              <a:t>Name </a:t>
            </a:r>
          </a:p>
          <a:p>
            <a:r>
              <a:rPr lang="en-US" sz="2400" b="1" dirty="0"/>
              <a:t>Username </a:t>
            </a:r>
          </a:p>
          <a:p>
            <a:r>
              <a:rPr lang="en-US" sz="2400" b="1" dirty="0"/>
              <a:t>Description</a:t>
            </a:r>
          </a:p>
          <a:p>
            <a:r>
              <a:rPr lang="en-US" sz="2400" b="1" dirty="0"/>
              <a:t>Location </a:t>
            </a:r>
          </a:p>
          <a:p>
            <a:r>
              <a:rPr lang="en-US" sz="2400" b="1" dirty="0"/>
              <a:t>Followers </a:t>
            </a:r>
          </a:p>
          <a:p>
            <a:r>
              <a:rPr lang="en-US" sz="2400" b="1" dirty="0"/>
              <a:t>Number Statuses </a:t>
            </a:r>
          </a:p>
          <a:p>
            <a:r>
              <a:rPr lang="en-US" sz="2400" b="1" dirty="0"/>
              <a:t>Time </a:t>
            </a:r>
          </a:p>
          <a:p>
            <a:r>
              <a:rPr lang="en-US" sz="2400" b="1" dirty="0"/>
              <a:t>Tweet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C684D6-BF69-4104-A986-0C0BE14E716F}"/>
              </a:ext>
            </a:extLst>
          </p:cNvPr>
          <p:cNvSpPr txBox="1">
            <a:spLocks/>
          </p:cNvSpPr>
          <p:nvPr/>
        </p:nvSpPr>
        <p:spPr>
          <a:xfrm>
            <a:off x="7436735" y="741281"/>
            <a:ext cx="3168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Cleaning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663D33-99C3-46FF-9683-252E9E93188C}"/>
              </a:ext>
            </a:extLst>
          </p:cNvPr>
          <p:cNvSpPr txBox="1">
            <a:spLocks/>
          </p:cNvSpPr>
          <p:nvPr/>
        </p:nvSpPr>
        <p:spPr>
          <a:xfrm>
            <a:off x="5935201" y="4371975"/>
            <a:ext cx="5556250" cy="251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of the tweets were encrypted </a:t>
            </a:r>
          </a:p>
          <a:p>
            <a:pPr lvl="1"/>
            <a:r>
              <a:rPr lang="en-US" dirty="0"/>
              <a:t>In Arabic = limitation for us</a:t>
            </a:r>
          </a:p>
          <a:p>
            <a:pPr lvl="1"/>
            <a:r>
              <a:rPr lang="en-US" dirty="0"/>
              <a:t>Removed those and cleaned it out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53FE56-8FD3-4143-B49B-F91EC0C16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86" y="2691129"/>
            <a:ext cx="9991633" cy="168084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5AA0E27-7A8C-B642-99E4-9096BE2058C6}"/>
              </a:ext>
            </a:extLst>
          </p:cNvPr>
          <p:cNvGrpSpPr/>
          <p:nvPr/>
        </p:nvGrpSpPr>
        <p:grpSpPr>
          <a:xfrm>
            <a:off x="4634840" y="1908300"/>
            <a:ext cx="7252360" cy="2166511"/>
            <a:chOff x="4306891" y="1695327"/>
            <a:chExt cx="7557160" cy="2166511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233029D-587B-EE40-98E8-9BD5AE850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891" y="1695327"/>
              <a:ext cx="7557160" cy="216651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A2E5D8-6EC7-9746-9917-88C04A51CB29}"/>
                </a:ext>
              </a:extLst>
            </p:cNvPr>
            <p:cNvCxnSpPr/>
            <p:nvPr/>
          </p:nvCxnSpPr>
          <p:spPr>
            <a:xfrm>
              <a:off x="4664599" y="2974694"/>
              <a:ext cx="554427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70F406-0B1F-DF4D-8615-2A1E3B0320C7}"/>
                </a:ext>
              </a:extLst>
            </p:cNvPr>
            <p:cNvCxnSpPr/>
            <p:nvPr/>
          </p:nvCxnSpPr>
          <p:spPr>
            <a:xfrm>
              <a:off x="4799074" y="3196541"/>
              <a:ext cx="554427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DFF5AD-5A3E-894E-A04A-2AB6EDE46E5C}"/>
                </a:ext>
              </a:extLst>
            </p:cNvPr>
            <p:cNvCxnSpPr/>
            <p:nvPr/>
          </p:nvCxnSpPr>
          <p:spPr>
            <a:xfrm>
              <a:off x="4799073" y="3788210"/>
              <a:ext cx="554427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EAE553E-CC83-EF4B-BE30-0286CCA5D78F}"/>
              </a:ext>
            </a:extLst>
          </p:cNvPr>
          <p:cNvSpPr txBox="1"/>
          <p:nvPr/>
        </p:nvSpPr>
        <p:spPr>
          <a:xfrm>
            <a:off x="4643438" y="7029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22C4-AFEC-49CB-BCF3-38F92D45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Graphs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B7C3F4-D54E-634F-9465-7D334FA1E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032866"/>
              </p:ext>
            </p:extLst>
          </p:nvPr>
        </p:nvGraphicFramePr>
        <p:xfrm>
          <a:off x="3673475" y="4210412"/>
          <a:ext cx="4572000" cy="2242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8FF3C9-400A-444B-B3FD-5BE4DE1AD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116519"/>
              </p:ext>
            </p:extLst>
          </p:nvPr>
        </p:nvGraphicFramePr>
        <p:xfrm>
          <a:off x="1064911" y="1334190"/>
          <a:ext cx="4618340" cy="224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C4291B-E2AE-374D-91D5-4E129C0A5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067247"/>
              </p:ext>
            </p:extLst>
          </p:nvPr>
        </p:nvGraphicFramePr>
        <p:xfrm>
          <a:off x="6340839" y="1446269"/>
          <a:ext cx="4572000" cy="226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3B4E90-3FD0-0F4A-9346-59919096D7AD}"/>
              </a:ext>
            </a:extLst>
          </p:cNvPr>
          <p:cNvSpPr txBox="1"/>
          <p:nvPr/>
        </p:nvSpPr>
        <p:spPr>
          <a:xfrm>
            <a:off x="7967682" y="3576577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Tweets Shared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9DBF3-8CEC-B04A-BBA2-A7FC5EA71B3E}"/>
              </a:ext>
            </a:extLst>
          </p:cNvPr>
          <p:cNvSpPr txBox="1"/>
          <p:nvPr/>
        </p:nvSpPr>
        <p:spPr>
          <a:xfrm>
            <a:off x="2401567" y="3495585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Followers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66DD57-35C5-5541-ABA0-0A30D20AE00B}"/>
              </a:ext>
            </a:extLst>
          </p:cNvPr>
          <p:cNvGrpSpPr/>
          <p:nvPr/>
        </p:nvGrpSpPr>
        <p:grpSpPr>
          <a:xfrm>
            <a:off x="2463740" y="3412817"/>
            <a:ext cx="7962900" cy="762175"/>
            <a:chOff x="2463740" y="3412817"/>
            <a:chExt cx="7962900" cy="7621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1CF530F-90CA-1249-9203-DABAA046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006" y="3412817"/>
              <a:ext cx="6594484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73D91A-2446-CF4D-B87D-80CE01530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740" y="3654292"/>
              <a:ext cx="7962900" cy="52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2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2891-3632-42CC-907B-C9AA93C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AF01-B874-48CC-8141-040140F4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RQ1: How does the social network cluster look like based on this dataset?</a:t>
            </a:r>
          </a:p>
          <a:p>
            <a:pPr marL="0" indent="0">
              <a:buNone/>
            </a:pPr>
            <a:r>
              <a:rPr lang="en-US" dirty="0"/>
              <a:t>               RQ1a. Who are the central nodes?</a:t>
            </a:r>
          </a:p>
          <a:p>
            <a:pPr marL="0" indent="0">
              <a:buNone/>
            </a:pPr>
            <a:r>
              <a:rPr lang="en-US" dirty="0"/>
              <a:t>               RQ1b. Which are the nodes working as bridges?</a:t>
            </a:r>
          </a:p>
          <a:p>
            <a:r>
              <a:rPr lang="en-US" dirty="0"/>
              <a:t>RQ2.  What are the most prominent timelines for the ISIS related tweets?</a:t>
            </a:r>
          </a:p>
          <a:p>
            <a:pPr marL="0" indent="0">
              <a:buNone/>
            </a:pPr>
            <a:r>
              <a:rPr lang="en-US" dirty="0"/>
              <a:t>               RQ2a. What are the events related to the prominent timelines?</a:t>
            </a:r>
          </a:p>
          <a:p>
            <a:pPr marL="0" indent="0">
              <a:buNone/>
            </a:pPr>
            <a:r>
              <a:rPr lang="en-US" dirty="0"/>
              <a:t>               RQ2b. In which timelines, fanboys shared the most tweets?</a:t>
            </a:r>
          </a:p>
          <a:p>
            <a:r>
              <a:rPr lang="en-US" dirty="0"/>
              <a:t>RQ3. What hashtags were prominent within the ISIS fanboys?</a:t>
            </a:r>
          </a:p>
          <a:p>
            <a:pPr marL="0" indent="0">
              <a:buNone/>
            </a:pPr>
            <a:r>
              <a:rPr lang="en-US" dirty="0"/>
              <a:t>               RQ3a. Did the central nodes use the hashtags?</a:t>
            </a:r>
          </a:p>
          <a:p>
            <a:pPr marL="0" indent="0">
              <a:buNone/>
            </a:pPr>
            <a:r>
              <a:rPr lang="en-US" dirty="0"/>
              <a:t>               RQ3b. In which timelines the hashtags were mostly used?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1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36B0-2076-4D28-AB6C-DC53DE75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680B-61D6-43E6-A433-D30E279D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frames are corrupted</a:t>
            </a:r>
          </a:p>
          <a:p>
            <a:r>
              <a:rPr lang="en-US" dirty="0"/>
              <a:t>Dataset includes non-ISIS data</a:t>
            </a:r>
          </a:p>
          <a:p>
            <a:r>
              <a:rPr lang="en-US" dirty="0"/>
              <a:t>We can’t distinguish between old vs. new nodes</a:t>
            </a:r>
          </a:p>
          <a:p>
            <a:r>
              <a:rPr lang="en-US" dirty="0"/>
              <a:t>Not aware of the keyword used to scrap data from Twitter</a:t>
            </a:r>
          </a:p>
          <a:p>
            <a:r>
              <a:rPr lang="en-US" dirty="0"/>
              <a:t>Not sure how they defined ISIS fanboys!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474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283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Social Network analysis of ISIS fanboys in Twitter</vt:lpstr>
      <vt:lpstr>Background </vt:lpstr>
      <vt:lpstr>Data set</vt:lpstr>
      <vt:lpstr>Visual Graphs </vt:lpstr>
      <vt:lpstr>Research Questions </vt:lpstr>
      <vt:lpstr>Challenges: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of ISIS fanboys in Twitter</dc:title>
  <dc:creator>Nova, Fayika Farhat</dc:creator>
  <cp:lastModifiedBy>Nova, Fayika Farhat</cp:lastModifiedBy>
  <cp:revision>16</cp:revision>
  <dcterms:created xsi:type="dcterms:W3CDTF">2019-10-10T18:53:20Z</dcterms:created>
  <dcterms:modified xsi:type="dcterms:W3CDTF">2019-10-10T19:32:06Z</dcterms:modified>
</cp:coreProperties>
</file>