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Nunito ExtraBold"/>
      <p:bold r:id="rId12"/>
      <p:boldItalic r:id="rId13"/>
    </p:embeddedFont>
    <p:embeddedFont>
      <p:font typeface="Nunito Medium"/>
      <p:regular r:id="rId14"/>
      <p:bold r:id="rId15"/>
      <p:italic r:id="rId16"/>
      <p:boldItalic r:id="rId17"/>
    </p:embeddedFont>
    <p:embeddedFont>
      <p:font typeface="Nunito Black"/>
      <p:bold r:id="rId18"/>
      <p:boldItalic r:id="rId19"/>
    </p:embeddedFont>
    <p:embeddedFont>
      <p:font typeface="Nunito Ligh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Light-regular.fntdata"/><Relationship Id="rId11" Type="http://schemas.openxmlformats.org/officeDocument/2006/relationships/font" Target="fonts/Nunito-boldItalic.fntdata"/><Relationship Id="rId22" Type="http://schemas.openxmlformats.org/officeDocument/2006/relationships/font" Target="fonts/NunitoLight-italic.fntdata"/><Relationship Id="rId10" Type="http://schemas.openxmlformats.org/officeDocument/2006/relationships/font" Target="fonts/Nunito-italic.fntdata"/><Relationship Id="rId21" Type="http://schemas.openxmlformats.org/officeDocument/2006/relationships/font" Target="fonts/NunitoLight-bold.fntdata"/><Relationship Id="rId13" Type="http://schemas.openxmlformats.org/officeDocument/2006/relationships/font" Target="fonts/NunitoExtraBold-boldItalic.fntdata"/><Relationship Id="rId12" Type="http://schemas.openxmlformats.org/officeDocument/2006/relationships/font" Target="fonts/NunitoExtraBold-bold.fntdata"/><Relationship Id="rId23" Type="http://schemas.openxmlformats.org/officeDocument/2006/relationships/font" Target="fonts/Nuni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15" Type="http://schemas.openxmlformats.org/officeDocument/2006/relationships/font" Target="fonts/NunitoMedium-bold.fntdata"/><Relationship Id="rId14" Type="http://schemas.openxmlformats.org/officeDocument/2006/relationships/font" Target="fonts/NunitoMedium-regular.fntdata"/><Relationship Id="rId17" Type="http://schemas.openxmlformats.org/officeDocument/2006/relationships/font" Target="fonts/NunitoMedium-boldItalic.fntdata"/><Relationship Id="rId16" Type="http://schemas.openxmlformats.org/officeDocument/2006/relationships/font" Target="fonts/Nunit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Black-bold.fntdata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fe5a438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fe5a438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e5a438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fe5a438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hyperlink" Target="https://github.com/fayizfyz/BIO403-Phylogenetics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47550" y="394000"/>
            <a:ext cx="413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08563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MS21078 - Potter Wasp</a:t>
            </a:r>
            <a:endParaRPr sz="26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99350" y="0"/>
            <a:ext cx="22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Phylogenetic Tree</a:t>
            </a:r>
            <a:endParaRPr sz="1200">
              <a:solidFill>
                <a:srgbClr val="08563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194600"/>
            <a:ext cx="5964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❏"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Outgroups: Apis (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Apis dorsata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),  Crabro (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Crabro latipes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) : 2 species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❏"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Ingroups (Genus names): 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Eumenes, Phimenes,  Delta, Zeta, Katamenes, Euodynerus, Ancistrocerus, Parancistrocerus : Total 48 species</a:t>
            </a:r>
            <a:endParaRPr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❏"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All Ingroups species are from Sub family 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Eumeninae</a:t>
            </a:r>
            <a:endParaRPr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1539913"/>
            <a:ext cx="5772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"/>
              <a:buChar char="❏"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Potter wasps are a group of Solitary wasps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❏"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Belongs to the subfamily 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Eumeninae</a:t>
            </a: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within the family </a:t>
            </a:r>
            <a:r>
              <a:rPr i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Vespidae</a:t>
            </a:r>
            <a:endParaRPr i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❏"/>
            </a:pPr>
            <a:r>
              <a:rPr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known for their unique and artistic pot-shaped mud nests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8" name="Google Shape;58;p13" title="IMG_20230602_130413.jpg"/>
          <p:cNvPicPr preferRelativeResize="0"/>
          <p:nvPr/>
        </p:nvPicPr>
        <p:blipFill rotWithShape="1">
          <a:blip r:embed="rId3">
            <a:alphaModFix/>
          </a:blip>
          <a:srcRect b="13948" l="40414" r="20731" t="0"/>
          <a:stretch/>
        </p:blipFill>
        <p:spPr>
          <a:xfrm>
            <a:off x="6275625" y="0"/>
            <a:ext cx="1346250" cy="39756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9" name="Google Shape;59;p13" title="portfolio-1.jpeg"/>
          <p:cNvPicPr preferRelativeResize="0"/>
          <p:nvPr/>
        </p:nvPicPr>
        <p:blipFill rotWithShape="1">
          <a:blip r:embed="rId4">
            <a:alphaModFix/>
          </a:blip>
          <a:srcRect b="3044" l="34999" r="23722" t="0"/>
          <a:stretch/>
        </p:blipFill>
        <p:spPr>
          <a:xfrm>
            <a:off x="7679775" y="855708"/>
            <a:ext cx="1346250" cy="428779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8999"/>
              </a:srgbClr>
            </a:outerShdw>
          </a:effectLst>
        </p:spPr>
      </p:pic>
      <p:sp>
        <p:nvSpPr>
          <p:cNvPr id="60" name="Google Shape;60;p13"/>
          <p:cNvSpPr txBox="1"/>
          <p:nvPr/>
        </p:nvSpPr>
        <p:spPr>
          <a:xfrm>
            <a:off x="6621750" y="3715775"/>
            <a:ext cx="12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latin typeface="Nunito"/>
                <a:ea typeface="Nunito"/>
                <a:cs typeface="Nunito"/>
                <a:sym typeface="Nunito"/>
              </a:rPr>
              <a:t>Phimenes sp.</a:t>
            </a:r>
            <a:endParaRPr b="1" i="1"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8096425" y="4818775"/>
            <a:ext cx="126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9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Delta sp.</a:t>
            </a:r>
            <a:endParaRPr b="1" i="1" sz="9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226225" y="4054600"/>
            <a:ext cx="134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Nunito Light"/>
                <a:ea typeface="Nunito Light"/>
                <a:cs typeface="Nunito Light"/>
                <a:sym typeface="Nunito Light"/>
              </a:rPr>
              <a:t>Photographs by the author, Personal collection, Year: 2023, Location: IISc Bangalore</a:t>
            </a:r>
            <a:endParaRPr sz="700">
              <a:latin typeface="Nunito Light"/>
              <a:ea typeface="Nunito Light"/>
              <a:cs typeface="Nunito Light"/>
              <a:sym typeface="Nunito Light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0" y="4749175"/>
            <a:ext cx="627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900">
                <a:solidFill>
                  <a:schemeClr val="dk2"/>
                </a:solidFill>
              </a:rPr>
              <a:t>You can access all the data, files, materials, Tree images and results in the following GitHub repository: </a:t>
            </a:r>
            <a:r>
              <a:rPr i="1" lang="en-GB" sz="900" u="sng">
                <a:solidFill>
                  <a:schemeClr val="hlink"/>
                </a:solidFill>
                <a:hlinkClick r:id="rId5"/>
              </a:rPr>
              <a:t>GitHub Link</a:t>
            </a:r>
            <a:endParaRPr i="1" sz="9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1232425"/>
            <a:ext cx="3064200" cy="30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85630"/>
                </a:solidFill>
                <a:latin typeface="Nunito"/>
                <a:ea typeface="Nunito"/>
                <a:cs typeface="Nunito"/>
                <a:sym typeface="Nunito"/>
              </a:rPr>
              <a:t>Overview of Potter Wasps</a:t>
            </a:r>
            <a:endParaRPr b="1" sz="1300">
              <a:solidFill>
                <a:srgbClr val="0856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0" y="2845850"/>
            <a:ext cx="4960800" cy="307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85630"/>
                </a:solidFill>
                <a:latin typeface="Nunito"/>
                <a:ea typeface="Nunito"/>
                <a:cs typeface="Nunito"/>
                <a:sym typeface="Nunito"/>
              </a:rPr>
              <a:t>Taxa Included for Phylogenetic Tree Construction</a:t>
            </a:r>
            <a:endParaRPr b="1" sz="1100">
              <a:solidFill>
                <a:srgbClr val="08563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2715450" y="-80350"/>
            <a:ext cx="371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8563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pic>
        <p:nvPicPr>
          <p:cNvPr id="71" name="Google Shape;71;p14" title="Tree with pro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675" y="0"/>
            <a:ext cx="81116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0" y="4279050"/>
            <a:ext cx="4048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Red</a:t>
            </a:r>
            <a:r>
              <a:rPr lang="en-GB" sz="8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 coloured taxa: Outgroup</a:t>
            </a:r>
            <a:endParaRPr sz="8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Coloured Number: Posterior Probability</a:t>
            </a:r>
            <a:endParaRPr sz="8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 (with red indicating higher probabilities and green indicating lower probabilities)</a:t>
            </a:r>
            <a:endParaRPr sz="6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Species names and their associated accession numbers are used to label the taxa</a:t>
            </a:r>
            <a:endParaRPr sz="8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0" y="2505300"/>
            <a:ext cx="15975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Outgroups Genus Labels</a:t>
            </a: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;</a:t>
            </a:r>
            <a:endParaRPr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Apis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Crabro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</a:t>
            </a:r>
            <a:r>
              <a:rPr b="1" lang="en-GB" sz="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groups Genus Labels</a:t>
            </a: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;</a:t>
            </a:r>
            <a:endParaRPr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Eumenes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P: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Phimenes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D: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Delta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Z: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Zeta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Eu: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Euodynerus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Ancistrocerus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Pa: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Parancistrocerus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K: </a:t>
            </a:r>
            <a:r>
              <a:rPr i="1" lang="en-GB" sz="800">
                <a:solidFill>
                  <a:schemeClr val="dk1"/>
                </a:solidFill>
                <a:latin typeface="Nunito Medium"/>
                <a:ea typeface="Nunito Medium"/>
                <a:cs typeface="Nunito Medium"/>
                <a:sym typeface="Nunito Medium"/>
              </a:rPr>
              <a:t>Katamenes</a:t>
            </a:r>
            <a:endParaRPr i="1" sz="800"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14139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rgbClr val="085630"/>
                </a:solidFill>
                <a:latin typeface="Nunito Black"/>
                <a:ea typeface="Nunito Black"/>
                <a:cs typeface="Nunito Black"/>
                <a:sym typeface="Nunito Black"/>
              </a:rPr>
              <a:t>Phylogenetic Tree</a:t>
            </a:r>
            <a:endParaRPr sz="900">
              <a:solidFill>
                <a:srgbClr val="085630"/>
              </a:solidFill>
              <a:latin typeface="Nunito Black"/>
              <a:ea typeface="Nunito Black"/>
              <a:cs typeface="Nunito Black"/>
              <a:sym typeface="Nuni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