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 SemiBold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ExtraBold"/>
      <p:bold r:id="rId23"/>
      <p:boldItalic r:id="rId24"/>
    </p:embeddedFont>
    <p:embeddedFont>
      <p:font typeface="Nunito Medium"/>
      <p:regular r:id="rId25"/>
      <p:bold r:id="rId26"/>
      <p:italic r:id="rId27"/>
      <p:boldItalic r:id="rId28"/>
    </p:embeddedFont>
    <p:embeddedFont>
      <p:font typeface="Nunit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ExtraBold-boldItalic.fntdata"/><Relationship Id="rId23" Type="http://schemas.openxmlformats.org/officeDocument/2006/relationships/font" Target="fonts/Nunito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.fntdata"/><Relationship Id="rId25" Type="http://schemas.openxmlformats.org/officeDocument/2006/relationships/font" Target="fonts/NunitoMedium-regular.fntdata"/><Relationship Id="rId28" Type="http://schemas.openxmlformats.org/officeDocument/2006/relationships/font" Target="fonts/NunitoMedium-boldItalic.fntdata"/><Relationship Id="rId27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Black-boldItalic.fntdata"/><Relationship Id="rId11" Type="http://schemas.openxmlformats.org/officeDocument/2006/relationships/font" Target="fonts/Nunito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NunitoSemiBold-italic.fntdata"/><Relationship Id="rId12" Type="http://schemas.openxmlformats.org/officeDocument/2006/relationships/font" Target="fonts/NunitoSemiBold-bold.fntdata"/><Relationship Id="rId15" Type="http://schemas.openxmlformats.org/officeDocument/2006/relationships/font" Target="fonts/Roboto-regular.fntdata"/><Relationship Id="rId14" Type="http://schemas.openxmlformats.org/officeDocument/2006/relationships/font" Target="fonts/NunitoSemiBold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a45cbd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a45cbd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a095934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a095934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a09593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a09593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e59759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e59759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da45cbd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da45cbd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github.com/fayizfyz/BIO403-Phylogenetics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7550" y="567375"/>
            <a:ext cx="37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8563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MS21078 - Potter Wasp</a:t>
            </a:r>
            <a:endParaRPr sz="2400">
              <a:solidFill>
                <a:srgbClr val="08563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65600" y="105675"/>
            <a:ext cx="22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85630"/>
                </a:solidFill>
                <a:latin typeface="Nunito Black"/>
                <a:ea typeface="Nunito Black"/>
                <a:cs typeface="Nunito Black"/>
                <a:sym typeface="Nunito Black"/>
              </a:rPr>
              <a:t>Phylogenetic Tree</a:t>
            </a:r>
            <a:endParaRPr sz="1200">
              <a:solidFill>
                <a:srgbClr val="085630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4400" y="1538350"/>
            <a:ext cx="59646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emiBold"/>
              <a:buChar char="●"/>
            </a:pPr>
            <a:r>
              <a:rPr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Outgroups: </a:t>
            </a:r>
            <a:r>
              <a:rPr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Apis (</a:t>
            </a:r>
            <a:r>
              <a:rPr i="1"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Apis dorsata</a:t>
            </a:r>
            <a:r>
              <a:rPr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),  </a:t>
            </a:r>
            <a:r>
              <a:rPr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Crabro (</a:t>
            </a:r>
            <a:r>
              <a:rPr i="1"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Crabro latipes</a:t>
            </a:r>
            <a:r>
              <a:rPr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)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Nunito SemiBold"/>
              <a:buChar char="●"/>
            </a:pPr>
            <a:r>
              <a:rPr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Ingroups (Genus names): </a:t>
            </a:r>
            <a:r>
              <a:rPr i="1" lang="en-GB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Eumenes, Phimenes,  Delta, Zeta, Katamenes, Euodynerus, Ancistrocerus, Parancistrocerus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300" y="1943650"/>
            <a:ext cx="53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 title="IMG_20230602_130413.jpg"/>
          <p:cNvPicPr preferRelativeResize="0"/>
          <p:nvPr/>
        </p:nvPicPr>
        <p:blipFill rotWithShape="1">
          <a:blip r:embed="rId3">
            <a:alphaModFix/>
          </a:blip>
          <a:srcRect b="13948" l="40414" r="20731" t="0"/>
          <a:stretch/>
        </p:blipFill>
        <p:spPr>
          <a:xfrm>
            <a:off x="6275625" y="0"/>
            <a:ext cx="1346250" cy="3975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portfolio-1.jpeg"/>
          <p:cNvPicPr preferRelativeResize="0"/>
          <p:nvPr/>
        </p:nvPicPr>
        <p:blipFill rotWithShape="1">
          <a:blip r:embed="rId4">
            <a:alphaModFix/>
          </a:blip>
          <a:srcRect b="3044" l="34999" r="23722" t="0"/>
          <a:stretch/>
        </p:blipFill>
        <p:spPr>
          <a:xfrm>
            <a:off x="7679775" y="855708"/>
            <a:ext cx="1346250" cy="42877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</p:pic>
      <p:sp>
        <p:nvSpPr>
          <p:cNvPr id="60" name="Google Shape;60;p13"/>
          <p:cNvSpPr txBox="1"/>
          <p:nvPr/>
        </p:nvSpPr>
        <p:spPr>
          <a:xfrm>
            <a:off x="8004625" y="4825925"/>
            <a:ext cx="12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Phimenes sp.</a:t>
            </a:r>
            <a:endParaRPr b="1" i="1" sz="9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736525" y="3659700"/>
            <a:ext cx="12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Delta</a:t>
            </a:r>
            <a:r>
              <a:rPr b="1" i="1" lang="en-GB" sz="9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 sp.</a:t>
            </a:r>
            <a:endParaRPr b="1" i="1" sz="9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4"/>
          <p:cNvGrpSpPr/>
          <p:nvPr/>
        </p:nvGrpSpPr>
        <p:grpSpPr>
          <a:xfrm>
            <a:off x="0" y="1189989"/>
            <a:ext cx="2706020" cy="3217636"/>
            <a:chOff x="0" y="1189989"/>
            <a:chExt cx="2214600" cy="3217636"/>
          </a:xfrm>
        </p:grpSpPr>
        <p:sp>
          <p:nvSpPr>
            <p:cNvPr id="67" name="Google Shape;67;p14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File preparation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Take the Aligned sequence file containing 2 outgroup sequences and 48 Ingroup sequence (.fas Format)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Convert it in to nexus format (.nex)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2246249" y="1189775"/>
            <a:ext cx="2522002" cy="3217850"/>
            <a:chOff x="1838325" y="1189775"/>
            <a:chExt cx="2064000" cy="3217850"/>
          </a:xfrm>
        </p:grpSpPr>
        <p:sp>
          <p:nvSpPr>
            <p:cNvPr id="70" name="Google Shape;70;p14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Run MrBayes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Run MrBayes program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4297117" y="1189775"/>
            <a:ext cx="2522002" cy="3217850"/>
            <a:chOff x="3516750" y="1189775"/>
            <a:chExt cx="2064000" cy="3217850"/>
          </a:xfrm>
        </p:grpSpPr>
        <p:sp>
          <p:nvSpPr>
            <p:cNvPr id="73" name="Google Shape;73;p14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Visualize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Program used is Figtree (v1.4.4)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6348198" y="1189775"/>
            <a:ext cx="2522002" cy="3217850"/>
            <a:chOff x="5195350" y="1189775"/>
            <a:chExt cx="2064000" cy="3217850"/>
          </a:xfrm>
        </p:grpSpPr>
        <p:sp>
          <p:nvSpPr>
            <p:cNvPr id="76" name="Google Shape;76;p14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Format and Export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Format the font, taxa name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Add posterior </a:t>
              </a: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probability</a:t>
              </a: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 value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Improve </a:t>
              </a: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readability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Font typeface="Roboto"/>
                <a:buChar char="●"/>
              </a:pPr>
              <a:r>
                <a:rPr lang="en-GB" sz="1300">
                  <a:latin typeface="Roboto"/>
                  <a:ea typeface="Roboto"/>
                  <a:cs typeface="Roboto"/>
                  <a:sym typeface="Roboto"/>
                </a:rPr>
                <a:t>Export the file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2" y="364025"/>
            <a:ext cx="58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8563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Workflow</a:t>
            </a:r>
            <a:endParaRPr sz="2600">
              <a:solidFill>
                <a:srgbClr val="08563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0" y="4741000"/>
            <a:ext cx="898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E. tripunctatus</a:t>
            </a:r>
            <a:r>
              <a:rPr lang="en-GB" sz="1100"/>
              <a:t> sequence was removed from the </a:t>
            </a:r>
            <a:r>
              <a:rPr i="1" lang="en-GB" sz="1100"/>
              <a:t>Aligned.fas</a:t>
            </a:r>
            <a:r>
              <a:rPr lang="en-GB" sz="1100"/>
              <a:t> file prior to phylogenetic analysis due to extreme branch length.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0" y="0"/>
            <a:ext cx="4191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rgbClr val="085630"/>
                </a:solidFill>
                <a:latin typeface="Nunito Black"/>
                <a:ea typeface="Nunito Black"/>
                <a:cs typeface="Nunito Black"/>
                <a:sym typeface="Nunito Black"/>
              </a:rPr>
              <a:t>Mrbayes</a:t>
            </a:r>
            <a:r>
              <a:rPr lang="en-GB" sz="2800">
                <a:solidFill>
                  <a:srgbClr val="085630"/>
                </a:solidFill>
                <a:latin typeface="Nunito Black"/>
                <a:ea typeface="Nunito Black"/>
                <a:cs typeface="Nunito Black"/>
                <a:sym typeface="Nunito Black"/>
              </a:rPr>
              <a:t> Result</a:t>
            </a:r>
            <a:endParaRPr sz="2200">
              <a:solidFill>
                <a:srgbClr val="085630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0" y="1488300"/>
            <a:ext cx="52116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Nunito Medium"/>
                <a:ea typeface="Nunito Medium"/>
                <a:cs typeface="Nunito Medium"/>
                <a:sym typeface="Nunito Medium"/>
              </a:rPr>
              <a:t>Summary statistics for partitions with frequency &gt;= 0.10 in at least one run: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Nunito Medium"/>
                <a:ea typeface="Nunito Medium"/>
                <a:cs typeface="Nunito Medium"/>
                <a:sym typeface="Nunito Medium"/>
              </a:rPr>
              <a:t>Average standard deviation of split frequencies = 0.008051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Nunito Medium"/>
                <a:ea typeface="Nunito Medium"/>
                <a:cs typeface="Nunito Medium"/>
                <a:sym typeface="Nunito Medium"/>
              </a:rPr>
              <a:t>Maximum standard deviation of split frequencies = 0.042304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Nunito Medium"/>
                <a:ea typeface="Nunito Medium"/>
                <a:cs typeface="Nunito Medium"/>
                <a:sym typeface="Nunito Medium"/>
              </a:rPr>
              <a:t>Average PSRF for parameter values (excluding NA and &gt;10.0) = 1.000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Nunito Medium"/>
                <a:ea typeface="Nunito Medium"/>
                <a:cs typeface="Nunito Medium"/>
                <a:sym typeface="Nunito Medium"/>
              </a:rPr>
              <a:t>Maximum PSRF for parameter values = 1.004</a:t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87" name="Google Shape;87;p15" title="Mr Bayes Tree.png"/>
          <p:cNvPicPr preferRelativeResize="0"/>
          <p:nvPr/>
        </p:nvPicPr>
        <p:blipFill rotWithShape="1">
          <a:blip r:embed="rId3">
            <a:alphaModFix/>
          </a:blip>
          <a:srcRect b="4975" l="0" r="0" t="2552"/>
          <a:stretch/>
        </p:blipFill>
        <p:spPr>
          <a:xfrm>
            <a:off x="5211498" y="0"/>
            <a:ext cx="39325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4478400"/>
            <a:ext cx="5211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You can access all the data, files, materials, and Tree results in the following GitHub repository: </a:t>
            </a:r>
            <a:r>
              <a:rPr b="1" i="1" lang="en-GB" sz="1300" u="sng">
                <a:solidFill>
                  <a:schemeClr val="hlink"/>
                </a:solidFill>
                <a:hlinkClick r:id="rId4"/>
              </a:rPr>
              <a:t>GitHub Link</a:t>
            </a:r>
            <a:endParaRPr b="1" i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 title="the wroking with pro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813" y="955900"/>
            <a:ext cx="6624375" cy="40701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715450" y="414725"/>
            <a:ext cx="37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8563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MS21078 - Potter Wasp</a:t>
            </a:r>
            <a:endParaRPr sz="2400">
              <a:solidFill>
                <a:srgbClr val="08563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433500" y="0"/>
            <a:ext cx="22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85630"/>
                </a:solidFill>
                <a:latin typeface="Nunito Black"/>
                <a:ea typeface="Nunito Black"/>
                <a:cs typeface="Nunito Black"/>
                <a:sym typeface="Nunito Black"/>
              </a:rPr>
              <a:t>Phylogenetic Tree</a:t>
            </a:r>
            <a:endParaRPr sz="1200">
              <a:solidFill>
                <a:srgbClr val="085630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434250" y="853225"/>
            <a:ext cx="82755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Tree visualization and </a:t>
            </a:r>
            <a:r>
              <a:rPr lang="en-GB">
                <a:solidFill>
                  <a:schemeClr val="dk2"/>
                </a:solidFill>
              </a:rPr>
              <a:t>editing</a:t>
            </a:r>
            <a:r>
              <a:rPr lang="en-GB">
                <a:solidFill>
                  <a:schemeClr val="dk2"/>
                </a:solidFill>
              </a:rPr>
              <a:t> software: </a:t>
            </a:r>
            <a:r>
              <a:rPr lang="en-GB">
                <a:solidFill>
                  <a:schemeClr val="dk2"/>
                </a:solidFill>
              </a:rPr>
              <a:t>Figtree (v1.4.4)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Phylogenetic</a:t>
            </a:r>
            <a:r>
              <a:rPr lang="en-GB">
                <a:solidFill>
                  <a:schemeClr val="dk2"/>
                </a:solidFill>
              </a:rPr>
              <a:t> program for making tree: Mr Bayes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Sequence collected from NCBI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Software used for alignment: NCBI Blast and Bio Edit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Image on title slide: Photograph by the author, Personal collection, Year: 2023, </a:t>
            </a:r>
            <a:r>
              <a:rPr lang="en-GB">
                <a:solidFill>
                  <a:schemeClr val="dk2"/>
                </a:solidFill>
              </a:rPr>
              <a:t>Location: IISc Bangalore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" y="364025"/>
            <a:ext cx="287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8563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References</a:t>
            </a:r>
            <a:endParaRPr sz="2600">
              <a:solidFill>
                <a:srgbClr val="08563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