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cf12354d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cf12354d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cf12354d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2cf12354d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2d1dbce9b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2d1dbce9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2cf12354d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2cf12354d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2cf12354d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2cf12354d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2cf12354d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2cf12354d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fayizfyz/Smart-cities-and-UTCI-Trend/blob/main/Dataset/grids.xls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fayizfyz/Smart-cities-and-UTCI-Trend/blob/main/WeClimp_smart_cities_and_UTCI_Trend.ipyn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446725" y="1573650"/>
            <a:ext cx="7321500" cy="199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4180">
                <a:solidFill>
                  <a:srgbClr val="5B0F00"/>
                </a:solidFill>
              </a:rPr>
              <a:t>Annual Cycle of UTCI values (1950-2023) for Smart Cities in India</a:t>
            </a:r>
            <a:endParaRPr sz="4180">
              <a:solidFill>
                <a:srgbClr val="5B0F00"/>
              </a:solidFill>
            </a:endParaRPr>
          </a:p>
        </p:txBody>
      </p:sp>
      <p:sp>
        <p:nvSpPr>
          <p:cNvPr id="55" name="Google Shape;55;p13"/>
          <p:cNvSpPr/>
          <p:nvPr/>
        </p:nvSpPr>
        <p:spPr>
          <a:xfrm>
            <a:off x="-138575" y="-35225"/>
            <a:ext cx="1066250" cy="5213950"/>
          </a:xfrm>
          <a:prstGeom prst="flowChartProcess">
            <a:avLst/>
          </a:prstGeom>
          <a:solidFill>
            <a:srgbClr val="5B0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85200C"/>
                </a:solidFill>
              </a:rPr>
              <a:t>Introduction</a:t>
            </a:r>
            <a:endParaRPr>
              <a:solidFill>
                <a:srgbClr val="85200C"/>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goal of this project is to analyze the Universal Thermal Climate Index (UTCI) trends across approximately 100 smart cities in India from 1950 to 2023. By processing historical climate data, the project aims to understand how thermal comfort levels have changed over time in urban environments</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85200C"/>
                </a:solidFill>
              </a:rPr>
              <a:t>Data Acquisition</a:t>
            </a:r>
            <a:endParaRPr>
              <a:solidFill>
                <a:srgbClr val="85200C"/>
              </a:solidFill>
            </a:endParaRPr>
          </a:p>
        </p:txBody>
      </p:sp>
      <p:sp>
        <p:nvSpPr>
          <p:cNvPr id="67" name="Google Shape;67;p15"/>
          <p:cNvSpPr txBox="1"/>
          <p:nvPr>
            <p:ph idx="1" type="body"/>
          </p:nvPr>
        </p:nvSpPr>
        <p:spPr>
          <a:xfrm>
            <a:off x="311700" y="1152475"/>
            <a:ext cx="8520600" cy="156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UTCI Data were </a:t>
            </a:r>
            <a:r>
              <a:rPr lang="en-GB"/>
              <a:t>downloaded</a:t>
            </a:r>
            <a:r>
              <a:rPr lang="en-GB"/>
              <a:t> from Copernicus Climate Data store</a:t>
            </a:r>
            <a:endParaRPr/>
          </a:p>
          <a:p>
            <a:pPr indent="-342900" lvl="0" marL="457200" rtl="0" algn="l">
              <a:spcBef>
                <a:spcPts val="0"/>
              </a:spcBef>
              <a:spcAft>
                <a:spcPts val="0"/>
              </a:spcAft>
              <a:buSzPts val="1800"/>
              <a:buChar char="●"/>
            </a:pPr>
            <a:r>
              <a:rPr lang="en-GB"/>
              <a:t>Time period: 1950-2023</a:t>
            </a:r>
            <a:endParaRPr/>
          </a:p>
          <a:p>
            <a:pPr indent="-342900" lvl="0" marL="457200" rtl="0" algn="l">
              <a:spcBef>
                <a:spcPts val="0"/>
              </a:spcBef>
              <a:spcAft>
                <a:spcPts val="0"/>
              </a:spcAft>
              <a:buSzPts val="1800"/>
              <a:buChar char="●"/>
            </a:pPr>
            <a:r>
              <a:rPr lang="en-GB"/>
              <a:t>Using </a:t>
            </a:r>
            <a:r>
              <a:rPr i="1" lang="en-GB"/>
              <a:t>cdsapi</a:t>
            </a:r>
            <a:r>
              <a:rPr lang="en-GB"/>
              <a:t> and request</a:t>
            </a:r>
            <a:endParaRPr/>
          </a:p>
          <a:p>
            <a:pPr indent="-342900" lvl="0" marL="457200" rtl="0" algn="l">
              <a:spcBef>
                <a:spcPts val="0"/>
              </a:spcBef>
              <a:spcAft>
                <a:spcPts val="0"/>
              </a:spcAft>
              <a:buSzPts val="1800"/>
              <a:buChar char="●"/>
            </a:pPr>
            <a:r>
              <a:rPr lang="en-GB"/>
              <a:t>Number of smart cities under study: 100</a:t>
            </a:r>
            <a:endParaRPr/>
          </a:p>
        </p:txBody>
      </p:sp>
      <p:sp>
        <p:nvSpPr>
          <p:cNvPr id="68" name="Google Shape;68;p15"/>
          <p:cNvSpPr txBox="1"/>
          <p:nvPr/>
        </p:nvSpPr>
        <p:spPr>
          <a:xfrm>
            <a:off x="248950" y="3257550"/>
            <a:ext cx="8349300" cy="83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i="1" lang="en-GB" sz="1500">
                <a:solidFill>
                  <a:schemeClr val="dk2"/>
                </a:solidFill>
              </a:rPr>
              <a:t>T</a:t>
            </a:r>
            <a:r>
              <a:rPr i="1" lang="en-GB" sz="1500">
                <a:solidFill>
                  <a:schemeClr val="dk2"/>
                </a:solidFill>
              </a:rPr>
              <a:t>he list of smart cities included in this study can be accessed by below given link;</a:t>
            </a:r>
            <a:br>
              <a:rPr i="1" lang="en-GB" sz="1500">
                <a:solidFill>
                  <a:schemeClr val="dk2"/>
                </a:solidFill>
              </a:rPr>
            </a:br>
            <a:r>
              <a:rPr i="1" lang="en-GB" sz="1500" u="sng">
                <a:solidFill>
                  <a:schemeClr val="hlink"/>
                </a:solidFill>
                <a:hlinkClick r:id="rId3"/>
              </a:rPr>
              <a:t>Smart cities list</a:t>
            </a:r>
            <a:endParaRPr i="1" sz="15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1157175" y="298275"/>
            <a:ext cx="2238900" cy="586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solidFill>
                  <a:srgbClr val="85200C"/>
                </a:solidFill>
              </a:rPr>
              <a:t>Smart Cities</a:t>
            </a:r>
            <a:endParaRPr>
              <a:solidFill>
                <a:srgbClr val="85200C"/>
              </a:solidFill>
            </a:endParaRPr>
          </a:p>
        </p:txBody>
      </p:sp>
      <p:pic>
        <p:nvPicPr>
          <p:cNvPr id="74" name="Google Shape;74;p16"/>
          <p:cNvPicPr preferRelativeResize="0"/>
          <p:nvPr/>
        </p:nvPicPr>
        <p:blipFill rotWithShape="1">
          <a:blip r:embed="rId3">
            <a:alphaModFix/>
          </a:blip>
          <a:srcRect b="11089" l="8918" r="3897" t="6646"/>
          <a:stretch/>
        </p:blipFill>
        <p:spPr>
          <a:xfrm>
            <a:off x="4318825" y="0"/>
            <a:ext cx="4825176" cy="5143501"/>
          </a:xfrm>
          <a:prstGeom prst="rect">
            <a:avLst/>
          </a:prstGeom>
          <a:noFill/>
          <a:ln>
            <a:noFill/>
          </a:ln>
        </p:spPr>
      </p:pic>
      <p:sp>
        <p:nvSpPr>
          <p:cNvPr id="75" name="Google Shape;75;p16"/>
          <p:cNvSpPr txBox="1"/>
          <p:nvPr/>
        </p:nvSpPr>
        <p:spPr>
          <a:xfrm>
            <a:off x="389275" y="1167850"/>
            <a:ext cx="3796200" cy="3423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GB" sz="1800">
                <a:solidFill>
                  <a:schemeClr val="dk2"/>
                </a:solidFill>
              </a:rPr>
              <a:t>100 smart cities in India were part of this study</a:t>
            </a:r>
            <a:endParaRPr sz="1800">
              <a:solidFill>
                <a:schemeClr val="dk2"/>
              </a:solidFill>
            </a:endParaRPr>
          </a:p>
          <a:p>
            <a:pPr indent="-342900" lvl="0" marL="457200" rtl="0" algn="l">
              <a:spcBef>
                <a:spcPts val="0"/>
              </a:spcBef>
              <a:spcAft>
                <a:spcPts val="0"/>
              </a:spcAft>
              <a:buClr>
                <a:schemeClr val="dk2"/>
              </a:buClr>
              <a:buSzPts val="1800"/>
              <a:buChar char="●"/>
            </a:pPr>
            <a:r>
              <a:rPr lang="en-GB" sz="1800">
                <a:solidFill>
                  <a:schemeClr val="dk2"/>
                </a:solidFill>
              </a:rPr>
              <a:t>The smart cities are well-distributed across all regions of India</a:t>
            </a:r>
            <a:endParaRPr sz="1800">
              <a:solidFill>
                <a:schemeClr val="dk2"/>
              </a:solidFill>
            </a:endParaRPr>
          </a:p>
          <a:p>
            <a:pPr indent="-387350" lvl="0" marL="457200" rtl="0" algn="l">
              <a:spcBef>
                <a:spcPts val="0"/>
              </a:spcBef>
              <a:spcAft>
                <a:spcPts val="0"/>
              </a:spcAft>
              <a:buClr>
                <a:schemeClr val="dk2"/>
              </a:buClr>
              <a:buSzPts val="2500"/>
              <a:buChar char="●"/>
            </a:pPr>
            <a:r>
              <a:rPr lang="en-GB" sz="1800">
                <a:solidFill>
                  <a:schemeClr val="dk2"/>
                </a:solidFill>
              </a:rPr>
              <a:t>distribution is fairly comprehensive but not completely uniform</a:t>
            </a:r>
            <a:endParaRPr sz="25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85200C"/>
                </a:solidFill>
              </a:rPr>
              <a:t>Methodology</a:t>
            </a:r>
            <a:endParaRPr>
              <a:solidFill>
                <a:srgbClr val="85200C"/>
              </a:solidFill>
            </a:endParaRPr>
          </a:p>
        </p:txBody>
      </p:sp>
      <p:sp>
        <p:nvSpPr>
          <p:cNvPr id="81" name="Google Shape;81;p17"/>
          <p:cNvSpPr txBox="1"/>
          <p:nvPr>
            <p:ph idx="1" type="body"/>
          </p:nvPr>
        </p:nvSpPr>
        <p:spPr>
          <a:xfrm>
            <a:off x="311700" y="1152475"/>
            <a:ext cx="8520600" cy="2234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Download UTCI data (1950-2023) (Bounding box covering India)</a:t>
            </a:r>
            <a:endParaRPr/>
          </a:p>
          <a:p>
            <a:pPr indent="-342900" lvl="0" marL="457200" rtl="0" algn="l">
              <a:spcBef>
                <a:spcPts val="0"/>
              </a:spcBef>
              <a:spcAft>
                <a:spcPts val="0"/>
              </a:spcAft>
              <a:buSzPts val="1800"/>
              <a:buChar char="●"/>
            </a:pPr>
            <a:r>
              <a:rPr lang="en-GB"/>
              <a:t>Unzip and extract data</a:t>
            </a:r>
            <a:endParaRPr/>
          </a:p>
          <a:p>
            <a:pPr indent="-342900" lvl="0" marL="457200" rtl="0" algn="l">
              <a:spcBef>
                <a:spcPts val="0"/>
              </a:spcBef>
              <a:spcAft>
                <a:spcPts val="0"/>
              </a:spcAft>
              <a:buSzPts val="1800"/>
              <a:buChar char="●"/>
            </a:pPr>
            <a:r>
              <a:rPr lang="en-GB"/>
              <a:t>Processing the data: Calculate monthly average</a:t>
            </a:r>
            <a:endParaRPr/>
          </a:p>
          <a:p>
            <a:pPr indent="-342900" lvl="0" marL="457200" rtl="0" algn="l">
              <a:spcBef>
                <a:spcPts val="0"/>
              </a:spcBef>
              <a:spcAft>
                <a:spcPts val="0"/>
              </a:spcAft>
              <a:buSzPts val="1800"/>
              <a:buChar char="●"/>
            </a:pPr>
            <a:r>
              <a:rPr lang="en-GB"/>
              <a:t>Smart city specific UTCI Extraction: Used Lat and Lon coordinates of smart cities to </a:t>
            </a:r>
            <a:r>
              <a:rPr lang="en-GB"/>
              <a:t>extract</a:t>
            </a:r>
            <a:r>
              <a:rPr lang="en-GB"/>
              <a:t> UTCI data for each city</a:t>
            </a:r>
            <a:endParaRPr/>
          </a:p>
          <a:p>
            <a:pPr indent="-342900" lvl="0" marL="457200" rtl="0" algn="l">
              <a:spcBef>
                <a:spcPts val="0"/>
              </a:spcBef>
              <a:spcAft>
                <a:spcPts val="0"/>
              </a:spcAft>
              <a:buSzPts val="1800"/>
              <a:buChar char="●"/>
            </a:pPr>
            <a:r>
              <a:rPr lang="en-GB"/>
              <a:t>Trend ANalysis and </a:t>
            </a:r>
            <a:r>
              <a:rPr lang="en-GB"/>
              <a:t>visualization</a:t>
            </a:r>
            <a:endParaRPr/>
          </a:p>
        </p:txBody>
      </p:sp>
      <p:sp>
        <p:nvSpPr>
          <p:cNvPr id="82" name="Google Shape;82;p17"/>
          <p:cNvSpPr txBox="1"/>
          <p:nvPr/>
        </p:nvSpPr>
        <p:spPr>
          <a:xfrm>
            <a:off x="260700" y="3703775"/>
            <a:ext cx="8349300" cy="83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GB" sz="1500">
                <a:solidFill>
                  <a:schemeClr val="dk2"/>
                </a:solidFill>
              </a:rPr>
              <a:t>T</a:t>
            </a:r>
            <a:r>
              <a:rPr i="1" lang="en-GB" sz="1500">
                <a:solidFill>
                  <a:schemeClr val="dk2"/>
                </a:solidFill>
              </a:rPr>
              <a:t>he link provided below contain the Python code used for this analysis;</a:t>
            </a:r>
            <a:endParaRPr i="1" sz="1500">
              <a:solidFill>
                <a:schemeClr val="dk2"/>
              </a:solidFill>
            </a:endParaRPr>
          </a:p>
          <a:p>
            <a:pPr indent="0" lvl="0" marL="0" rtl="0" algn="l">
              <a:lnSpc>
                <a:spcPct val="115000"/>
              </a:lnSpc>
              <a:spcBef>
                <a:spcPts val="1200"/>
              </a:spcBef>
              <a:spcAft>
                <a:spcPts val="1200"/>
              </a:spcAft>
              <a:buNone/>
            </a:pPr>
            <a:r>
              <a:rPr i="1" lang="en-GB" sz="1500" u="sng">
                <a:solidFill>
                  <a:schemeClr val="hlink"/>
                </a:solidFill>
                <a:hlinkClick r:id="rId3"/>
              </a:rPr>
              <a:t>Code</a:t>
            </a:r>
            <a:endParaRPr i="1" sz="15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2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85200C"/>
                </a:solidFill>
              </a:rPr>
              <a:t>Visualization</a:t>
            </a:r>
            <a:endParaRPr>
              <a:solidFill>
                <a:srgbClr val="85200C"/>
              </a:solidFill>
            </a:endParaRPr>
          </a:p>
        </p:txBody>
      </p:sp>
      <p:pic>
        <p:nvPicPr>
          <p:cNvPr id="88" name="Google Shape;88;p18"/>
          <p:cNvPicPr preferRelativeResize="0"/>
          <p:nvPr/>
        </p:nvPicPr>
        <p:blipFill>
          <a:blip r:embed="rId3">
            <a:alphaModFix/>
          </a:blip>
          <a:stretch>
            <a:fillRect/>
          </a:stretch>
        </p:blipFill>
        <p:spPr>
          <a:xfrm>
            <a:off x="1464688" y="994225"/>
            <a:ext cx="6214624" cy="4129150"/>
          </a:xfrm>
          <a:prstGeom prst="rect">
            <a:avLst/>
          </a:prstGeom>
          <a:noFill/>
          <a:ln>
            <a:noFill/>
          </a:ln>
        </p:spPr>
      </p:pic>
      <p:sp>
        <p:nvSpPr>
          <p:cNvPr id="89" name="Google Shape;89;p18"/>
          <p:cNvSpPr/>
          <p:nvPr/>
        </p:nvSpPr>
        <p:spPr>
          <a:xfrm>
            <a:off x="1411525" y="991125"/>
            <a:ext cx="6423500" cy="4129150"/>
          </a:xfrm>
          <a:prstGeom prst="flowChartProcess">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85200C"/>
                </a:solidFill>
              </a:rPr>
              <a:t>Interpretation</a:t>
            </a:r>
            <a:endParaRPr>
              <a:solidFill>
                <a:srgbClr val="85200C"/>
              </a:solidFill>
            </a:endParaRPr>
          </a:p>
        </p:txBody>
      </p:sp>
      <p:sp>
        <p:nvSpPr>
          <p:cNvPr id="95" name="Google Shape;95;p19"/>
          <p:cNvSpPr txBox="1"/>
          <p:nvPr>
            <p:ph idx="1" type="body"/>
          </p:nvPr>
        </p:nvSpPr>
        <p:spPr>
          <a:xfrm>
            <a:off x="311700" y="1152475"/>
            <a:ext cx="8520600" cy="332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Highest: May (30.3°C)</a:t>
            </a:r>
            <a:endParaRPr sz="1600"/>
          </a:p>
          <a:p>
            <a:pPr indent="-330200" lvl="0" marL="457200" rtl="0" algn="l">
              <a:spcBef>
                <a:spcPts val="0"/>
              </a:spcBef>
              <a:spcAft>
                <a:spcPts val="0"/>
              </a:spcAft>
              <a:buSzPts val="1600"/>
              <a:buChar char="●"/>
            </a:pPr>
            <a:r>
              <a:rPr lang="en-GB" sz="1600"/>
              <a:t>Lowest: January (17.2°C)</a:t>
            </a:r>
            <a:endParaRPr sz="1600"/>
          </a:p>
          <a:p>
            <a:pPr indent="-330200" lvl="0" marL="457200" rtl="0" algn="l">
              <a:spcBef>
                <a:spcPts val="0"/>
              </a:spcBef>
              <a:spcAft>
                <a:spcPts val="0"/>
              </a:spcAft>
              <a:buSzPts val="1600"/>
              <a:buChar char="●"/>
            </a:pPr>
            <a:r>
              <a:rPr lang="en-GB" sz="1600"/>
              <a:t>Rising Trend (Jan–May): Starts at 17.2°C in January, gradually increasing to a peak of 30.3°C in May. </a:t>
            </a:r>
            <a:endParaRPr sz="1600"/>
          </a:p>
          <a:p>
            <a:pPr indent="-330200" lvl="0" marL="457200" rtl="0" algn="l">
              <a:spcBef>
                <a:spcPts val="0"/>
              </a:spcBef>
              <a:spcAft>
                <a:spcPts val="0"/>
              </a:spcAft>
              <a:buSzPts val="1600"/>
              <a:buChar char="●"/>
            </a:pPr>
            <a:r>
              <a:rPr lang="en-GB" sz="1600"/>
              <a:t>Decline After May: Post-May, UTCI decreases slightly during June–July, This might indicate the onset of the monsoon, which brings cooling effects.</a:t>
            </a:r>
            <a:endParaRPr sz="1600"/>
          </a:p>
          <a:p>
            <a:pPr indent="-330200" lvl="0" marL="457200" rtl="0" algn="l">
              <a:spcBef>
                <a:spcPts val="0"/>
              </a:spcBef>
              <a:spcAft>
                <a:spcPts val="0"/>
              </a:spcAft>
              <a:buSzPts val="1600"/>
              <a:buChar char="●"/>
            </a:pPr>
            <a:r>
              <a:rPr lang="en-GB" sz="1600"/>
              <a:t>Post-Monsoon Decline (Oct–Dec): UTCI drops from 25.7°C in October to 18.0°C in December. This indicate the shift to winter.</a:t>
            </a:r>
            <a:endParaRPr sz="1600"/>
          </a:p>
          <a:p>
            <a:pPr indent="-330200" lvl="0" marL="457200" rtl="0" algn="l">
              <a:spcBef>
                <a:spcPts val="0"/>
              </a:spcBef>
              <a:spcAft>
                <a:spcPts val="0"/>
              </a:spcAft>
              <a:buSzPts val="1600"/>
              <a:buChar char="●"/>
            </a:pPr>
            <a:r>
              <a:rPr lang="en-GB" sz="1600"/>
              <a:t>Months like April–June show UTCI &gt; 29°C, indicating heat stress conditions, which could impact health, productivity, and urban planning in smart cities.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