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Lexen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6DBF9DC-99A3-42F2-883C-BDAF941B706B}">
  <a:tblStyle styleId="{96DBF9DC-99A3-42F2-883C-BDAF941B706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exend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Lexen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38784caa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38784caa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38784caa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38784caa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73380def2c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73380def2c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e38784caaa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e38784caa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73380def2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73380def2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73380def2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73380def2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3380def2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73380def2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72e1e5f5e8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72e1e5f5e8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72e1e5f5e8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72e1e5f5e8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72e1e5f5e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72e1e5f5e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3380def2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3380def2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38784caa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e38784caa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38784c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38784c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38784c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38784c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38784caa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38784caa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Lexend"/>
                <a:ea typeface="Lexend"/>
                <a:cs typeface="Lexend"/>
                <a:sym typeface="Lexend"/>
              </a:rPr>
              <a:t>Annual Cycle of UTCI Values (1950-2023) for Punjab State</a:t>
            </a:r>
            <a:endParaRPr sz="3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599" y="374225"/>
            <a:ext cx="7710800" cy="4395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2"/>
          <p:cNvSpPr txBox="1"/>
          <p:nvPr/>
        </p:nvSpPr>
        <p:spPr>
          <a:xfrm>
            <a:off x="263150" y="0"/>
            <a:ext cx="245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Month: August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49" y="377413"/>
            <a:ext cx="7716301" cy="438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3"/>
          <p:cNvSpPr txBox="1"/>
          <p:nvPr/>
        </p:nvSpPr>
        <p:spPr>
          <a:xfrm>
            <a:off x="263150" y="0"/>
            <a:ext cx="245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Month: September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/>
        </p:nvSpPr>
        <p:spPr>
          <a:xfrm>
            <a:off x="2768250" y="2169750"/>
            <a:ext cx="36075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Histograms for Average of Months</a:t>
            </a:r>
            <a:endParaRPr b="1" sz="21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50" y="388287"/>
            <a:ext cx="7715700" cy="4366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263" y="440800"/>
            <a:ext cx="8069475" cy="426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Google Shape;21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438" y="339350"/>
            <a:ext cx="7953126" cy="446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5188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563" y="979375"/>
            <a:ext cx="7670875" cy="3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4" name="Google Shape;144;p15"/>
          <p:cNvGraphicFramePr/>
          <p:nvPr/>
        </p:nvGraphicFramePr>
        <p:xfrm>
          <a:off x="-9525" y="101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{96DBF9DC-99A3-42F2-883C-BDAF941B706B}</a:tableStyleId>
              </a:tblPr>
              <a:tblGrid>
                <a:gridCol w="704850"/>
                <a:gridCol w="704850"/>
                <a:gridCol w="775300"/>
                <a:gridCol w="634400"/>
                <a:gridCol w="575675"/>
                <a:gridCol w="669625"/>
                <a:gridCol w="622650"/>
                <a:gridCol w="575675"/>
                <a:gridCol w="622650"/>
                <a:gridCol w="869225"/>
                <a:gridCol w="716625"/>
                <a:gridCol w="845775"/>
                <a:gridCol w="845750"/>
              </a:tblGrid>
              <a:tr h="77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Month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January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February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March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April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May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June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July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August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September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October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November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December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79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UTCI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8.359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11.068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16.482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22.840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28.020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31.627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30.974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30.269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28.012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21.809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15.113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>
                          <a:solidFill>
                            <a:schemeClr val="lt1"/>
                          </a:solidFill>
                        </a:rPr>
                        <a:t>9.911</a:t>
                      </a:r>
                      <a:endParaRPr sz="1300">
                        <a:solidFill>
                          <a:schemeClr val="lt1"/>
                        </a:solidFill>
                      </a:endParaRPr>
                    </a:p>
                  </a:txBody>
                  <a:tcPr marT="19050" marB="19050" marR="28575" marL="28575" anchor="b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5" name="Google Shape;145;p15"/>
          <p:cNvSpPr txBox="1"/>
          <p:nvPr/>
        </p:nvSpPr>
        <p:spPr>
          <a:xfrm>
            <a:off x="2652000" y="86900"/>
            <a:ext cx="3840000" cy="5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Chart</a:t>
            </a:r>
            <a:endParaRPr b="1"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15"/>
          <p:cNvSpPr txBox="1"/>
          <p:nvPr/>
        </p:nvSpPr>
        <p:spPr>
          <a:xfrm>
            <a:off x="2857500" y="3362975"/>
            <a:ext cx="3429000" cy="116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 Scale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1950-2023 (Daily Data)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/>
        </p:nvSpPr>
        <p:spPr>
          <a:xfrm>
            <a:off x="342900" y="897200"/>
            <a:ext cx="3429000" cy="116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Regional Averaged Coordinates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31.0°N, 75.5°E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936025" y="897200"/>
            <a:ext cx="3429000" cy="116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Region of Interest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Punjab State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6"/>
          <p:cNvSpPr txBox="1"/>
          <p:nvPr/>
        </p:nvSpPr>
        <p:spPr>
          <a:xfrm>
            <a:off x="2729100" y="2740625"/>
            <a:ext cx="3685800" cy="1162500"/>
          </a:xfrm>
          <a:prstGeom prst="rect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Universal Thermal Climate Index</a:t>
            </a:r>
            <a:endParaRPr b="1" sz="1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/>
        </p:nvSpPr>
        <p:spPr>
          <a:xfrm>
            <a:off x="252275" y="1745550"/>
            <a:ext cx="5458800" cy="16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Histogram of </a:t>
            </a:r>
            <a:r>
              <a:rPr b="1" lang="en-GB" sz="29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Very strong heat stress</a:t>
            </a:r>
            <a:r>
              <a:rPr b="1" lang="en-GB" sz="2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days [utci celsius: 38-46] over punjab </a:t>
            </a:r>
            <a:r>
              <a:rPr lang="en-GB" sz="2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/>
        </p:nvSpPr>
        <p:spPr>
          <a:xfrm>
            <a:off x="556750" y="874275"/>
            <a:ext cx="8025300" cy="10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April month did not show any Very strong heat stress days 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throughout</a:t>
            </a:r>
            <a:r>
              <a:rPr lang="en-GB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the years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252275" y="167475"/>
            <a:ext cx="245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Month: April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0936" y="505075"/>
            <a:ext cx="7262124" cy="413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9"/>
          <p:cNvSpPr txBox="1"/>
          <p:nvPr/>
        </p:nvSpPr>
        <p:spPr>
          <a:xfrm>
            <a:off x="252275" y="167475"/>
            <a:ext cx="245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Month: May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513" y="343200"/>
            <a:ext cx="7830975" cy="44570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263150" y="0"/>
            <a:ext cx="245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Month: June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4611" y="347800"/>
            <a:ext cx="7814777" cy="4447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263150" y="0"/>
            <a:ext cx="2457600" cy="3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3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Month: July</a:t>
            </a:r>
            <a:endParaRPr b="1" sz="13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