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75" r:id="rId6"/>
    <p:sldId id="276" r:id="rId7"/>
    <p:sldId id="278" r:id="rId8"/>
    <p:sldId id="259" r:id="rId9"/>
    <p:sldId id="260" r:id="rId10"/>
    <p:sldId id="277" r:id="rId11"/>
    <p:sldId id="267" r:id="rId12"/>
    <p:sldId id="279" r:id="rId13"/>
    <p:sldId id="269" r:id="rId14"/>
    <p:sldId id="261" r:id="rId15"/>
    <p:sldId id="280" r:id="rId16"/>
    <p:sldId id="272" r:id="rId17"/>
    <p:sldId id="271" r:id="rId18"/>
    <p:sldId id="26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493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FFFB-6FEF-8042-954D-45C66849F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2EC9E-F1C8-4246-A762-2EBC1049E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CFCB8-7634-3D49-830E-C054465A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A54-3B46-9F4B-B1F9-4B2C147B69AA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4D2E6-5510-A846-9ED9-060C9515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28902-8573-5649-B6E8-82605427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4F7E-1A1A-8242-858A-C4754318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6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60BE-88D0-6149-A8A9-2300D246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38B58-633F-E549-AAE5-F0C3178EC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D7DEB-AC09-3640-A643-F2FAC36B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A54-3B46-9F4B-B1F9-4B2C147B69AA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55D88-4FE0-1044-8865-CB8ABC0C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275A-08AF-FB4C-BF3E-0FA10579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4F7E-1A1A-8242-858A-C4754318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9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EBD7A-93B1-0E4A-BB19-E884B7F30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497AC-EF2A-FF40-911F-5AE5F40FE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0D218-93DF-F449-AD38-C7805AB0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A54-3B46-9F4B-B1F9-4B2C147B69AA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7326F-389E-584A-9D71-DE750DAF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45409-4851-9F4B-9DB2-1A17A1B5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4F7E-1A1A-8242-858A-C4754318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19DB-0091-D849-9360-7A7C7135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E0A1-4113-7A4E-8BC4-699254495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E7922-2FE4-4246-97C9-F695B2A0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A54-3B46-9F4B-B1F9-4B2C147B69AA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B929A-91A7-C54E-939B-31D934D6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82B7E-CB5C-F147-BF39-1F4A9307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4F7E-1A1A-8242-858A-C47543181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9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C9F2-437B-1146-85EE-EF4F443A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A8E4B-BB7F-E540-85A0-D71EF9E56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62316-7FB0-8942-8866-D8D7471A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A54-3B46-9F4B-B1F9-4B2C147B69AA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5131-DA3E-CF4F-9190-A17E40B1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88C0B-44F4-BA45-9D0D-617C0337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4F7E-1A1A-8242-858A-C4754318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9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1054-E1A7-6B40-A6BD-97EC8F97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3EAFF-D692-0B4D-B5ED-51F704527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5CA5C-02EC-9445-B617-527986D04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48D0B-3511-AB4A-813F-B7D159C8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A54-3B46-9F4B-B1F9-4B2C147B69AA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AD823-5674-3542-9386-BE49BB8A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C465E-3064-8B4D-98C5-F76315CF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4F7E-1A1A-8242-858A-C4754318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9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EC5A-B3FB-8849-89F0-99BF0CBDA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573CE-BBE9-7C43-B56A-D3164691A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FD3E6-C20B-314E-A46F-29E3BAA4A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19DAB-5666-E945-B796-157BAA9FF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23E67-2A33-E647-B547-D602A81E3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553718-A151-2946-9641-BBE0A09D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A54-3B46-9F4B-B1F9-4B2C147B69AA}" type="datetimeFigureOut">
              <a:rPr lang="en-US" smtClean="0"/>
              <a:t>4/8/18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BFB7E-883B-4642-9FB2-A9D5D3D1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338C9-F4B3-D541-B99D-FB040BAD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4F7E-1A1A-8242-858A-C4754318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2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2F3A-DDA6-9942-A2E6-75119B3B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E962F-19D0-F348-93F7-27F24692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A54-3B46-9F4B-B1F9-4B2C147B69AA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041BF-2C56-344E-8A8B-0C357D4E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630F7-1E19-0F40-94CA-C3758DFD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4F7E-1A1A-8242-858A-C4754318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3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F0345-BB62-EA49-B2DC-AF805844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A54-3B46-9F4B-B1F9-4B2C147B69AA}" type="datetimeFigureOut">
              <a:rPr lang="en-US" smtClean="0"/>
              <a:t>4/8/18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5C7FF-DD6B-A34E-95A8-D0464723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08C5C-2223-F945-A122-4E9DB35B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4F7E-1A1A-8242-858A-C4754318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7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0C2A-C441-9449-AC30-2CA64B25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C4133-4111-3B49-9347-C42747786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6BFC0-3CAC-8644-97B4-28C010F6E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A6EBD-8BBA-794E-A4B5-C7161C0B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A54-3B46-9F4B-B1F9-4B2C147B69AA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EE615-ACCB-0A49-8D68-561043FB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60EE6-F1CA-E048-97EB-13E96E44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4F7E-1A1A-8242-858A-C4754318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FE7C-2B48-6C4B-B26D-2ECF9B36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0A3A8-4358-9A43-B3EF-C455A9B7A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AC363-5885-9841-B00B-394CFA034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AFFBB-62AB-8548-B53D-5A337F36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5A54-3B46-9F4B-B1F9-4B2C147B69AA}" type="datetimeFigureOut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8F756-21D0-FF4A-8902-0657C0B6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4F781-622D-7E40-9CAC-E6782169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4F7E-1A1A-8242-858A-C47543181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2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6C89D9-AEC2-8A44-ACD8-158F75F3BBCF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B6C0F-361C-164A-897D-3A138A38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CDF10-C4BB-2A40-8182-A160D4E71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1C1EB-E2C0-3B40-BE84-ED78F9725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29992" y="6356350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MATH-600: Optimization and Simulation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129AF-4F29-5E47-9A58-4EE9B14B3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10868" y="6356350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l-GR" dirty="0"/>
              <a:t>10</a:t>
            </a:r>
            <a:r>
              <a:rPr lang="en-US" dirty="0"/>
              <a:t>/04/2018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E24AA-0207-B847-87E1-77A83044B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48DA4F7E-1A1A-8242-858A-C47543181066}" type="slidenum">
              <a:rPr lang="en-US" smtClean="0"/>
              <a:pPr/>
              <a:t>‹#›</a:t>
            </a:fld>
            <a:r>
              <a:rPr lang="en-US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073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6D4BD5F-3787-6C4F-BBA8-9AE99F46C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546" y="142503"/>
            <a:ext cx="1551460" cy="979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400879-93A2-4C47-9854-3A25F4E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5247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/>
              <a:t>Optimization and Simulation</a:t>
            </a:r>
            <a:br>
              <a:rPr lang="en-US" sz="5400" dirty="0"/>
            </a:br>
            <a:r>
              <a:rPr lang="en-US" sz="4000" dirty="0"/>
              <a:t>Simulation project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54847-29E8-6441-B704-10FEFC747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4209" y="3933079"/>
            <a:ext cx="4466074" cy="1828041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+mj-lt"/>
              </a:rPr>
              <a:t>Group 4:  </a:t>
            </a:r>
          </a:p>
          <a:p>
            <a:r>
              <a:rPr lang="en-US" b="1" dirty="0">
                <a:latin typeface="+mj-lt"/>
              </a:rPr>
              <a:t>Florian </a:t>
            </a:r>
            <a:r>
              <a:rPr lang="en-US" b="1" dirty="0" err="1">
                <a:latin typeface="+mj-lt"/>
              </a:rPr>
              <a:t>Aymanns</a:t>
            </a:r>
            <a:r>
              <a:rPr lang="en-US" b="1" dirty="0">
                <a:latin typeface="+mj-lt"/>
              </a:rPr>
              <a:t> </a:t>
            </a:r>
          </a:p>
          <a:p>
            <a:r>
              <a:rPr lang="en-US" b="1" dirty="0" err="1">
                <a:latin typeface="+mj-lt"/>
              </a:rPr>
              <a:t>Vasiliki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Bikia</a:t>
            </a:r>
            <a:r>
              <a:rPr lang="en-US" b="1" dirty="0">
                <a:latin typeface="+mj-lt"/>
              </a:rPr>
              <a:t> </a:t>
            </a:r>
          </a:p>
          <a:p>
            <a:r>
              <a:rPr lang="en-US" b="1" dirty="0" err="1">
                <a:latin typeface="+mj-lt"/>
              </a:rPr>
              <a:t>Dimitrios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Tsitsokas</a:t>
            </a:r>
            <a:endParaRPr lang="en-US" b="1" dirty="0">
              <a:latin typeface="+mj-lt"/>
            </a:endParaRPr>
          </a:p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8DC27-738A-4941-9271-37DB47148DE1}"/>
              </a:ext>
            </a:extLst>
          </p:cNvPr>
          <p:cNvSpPr txBox="1">
            <a:spLocks/>
          </p:cNvSpPr>
          <p:nvPr/>
        </p:nvSpPr>
        <p:spPr>
          <a:xfrm>
            <a:off x="1137782" y="6351822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MATH-600: Optimization and Simulation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4775B-F9B3-924B-A934-99D6F2A1E0D1}"/>
              </a:ext>
            </a:extLst>
          </p:cNvPr>
          <p:cNvSpPr txBox="1">
            <a:spLocks/>
          </p:cNvSpPr>
          <p:nvPr/>
        </p:nvSpPr>
        <p:spPr>
          <a:xfrm>
            <a:off x="4804582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/>
              <a:t>10</a:t>
            </a:r>
            <a:r>
              <a:rPr lang="en-US" sz="1600" dirty="0"/>
              <a:t>/04/2018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ED8F-E2AF-5F4F-9E68-499DBD60F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4" y="6301269"/>
            <a:ext cx="990178" cy="4752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C63EB0-A7BF-A849-8B08-3B0DD83D03A8}"/>
              </a:ext>
            </a:extLst>
          </p:cNvPr>
          <p:cNvSpPr txBox="1">
            <a:spLocks/>
          </p:cNvSpPr>
          <p:nvPr/>
        </p:nvSpPr>
        <p:spPr>
          <a:xfrm>
            <a:off x="10348379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1/333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7087890-0813-AA4A-8773-8C461C84CF51}"/>
              </a:ext>
            </a:extLst>
          </p:cNvPr>
          <p:cNvSpPr txBox="1">
            <a:spLocks/>
          </p:cNvSpPr>
          <p:nvPr/>
        </p:nvSpPr>
        <p:spPr>
          <a:xfrm>
            <a:off x="3563625" y="2805587"/>
            <a:ext cx="4827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“Airline Yield Management”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71130E-B84C-664A-BA64-A9B39A70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2573" y="2805587"/>
            <a:ext cx="4879532" cy="325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11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0879-93A2-4C47-9854-3A25F4E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842" y="249382"/>
            <a:ext cx="9144000" cy="7225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Scenario (1) - Results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8DC27-738A-4941-9271-37DB47148DE1}"/>
              </a:ext>
            </a:extLst>
          </p:cNvPr>
          <p:cNvSpPr txBox="1">
            <a:spLocks/>
          </p:cNvSpPr>
          <p:nvPr/>
        </p:nvSpPr>
        <p:spPr>
          <a:xfrm>
            <a:off x="1137782" y="6351822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MATH-600: Optimization and Simulation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4775B-F9B3-924B-A934-99D6F2A1E0D1}"/>
              </a:ext>
            </a:extLst>
          </p:cNvPr>
          <p:cNvSpPr txBox="1">
            <a:spLocks/>
          </p:cNvSpPr>
          <p:nvPr/>
        </p:nvSpPr>
        <p:spPr>
          <a:xfrm>
            <a:off x="4804582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/>
              <a:t>10</a:t>
            </a:r>
            <a:r>
              <a:rPr lang="en-US" sz="1600" dirty="0"/>
              <a:t>/04/2018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ED8F-E2AF-5F4F-9E68-499DBD60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4" y="6301269"/>
            <a:ext cx="990178" cy="4752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C63EB0-A7BF-A849-8B08-3B0DD83D03A8}"/>
              </a:ext>
            </a:extLst>
          </p:cNvPr>
          <p:cNvSpPr txBox="1">
            <a:spLocks/>
          </p:cNvSpPr>
          <p:nvPr/>
        </p:nvSpPr>
        <p:spPr>
          <a:xfrm>
            <a:off x="10348379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1/333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8FF6F9-13D1-A64B-ADD3-EC35ECF8F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814" y="971919"/>
            <a:ext cx="6842402" cy="513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6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0879-93A2-4C47-9854-3A25F4E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842" y="249382"/>
            <a:ext cx="10313620" cy="7225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Scenario (1) - Variance Reduction | Control Variates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8DC27-738A-4941-9271-37DB47148DE1}"/>
              </a:ext>
            </a:extLst>
          </p:cNvPr>
          <p:cNvSpPr txBox="1">
            <a:spLocks/>
          </p:cNvSpPr>
          <p:nvPr/>
        </p:nvSpPr>
        <p:spPr>
          <a:xfrm>
            <a:off x="1137782" y="6351822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MATH-600: Optimization and Simulation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4775B-F9B3-924B-A934-99D6F2A1E0D1}"/>
              </a:ext>
            </a:extLst>
          </p:cNvPr>
          <p:cNvSpPr txBox="1">
            <a:spLocks/>
          </p:cNvSpPr>
          <p:nvPr/>
        </p:nvSpPr>
        <p:spPr>
          <a:xfrm>
            <a:off x="4804582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/>
              <a:t>10</a:t>
            </a:r>
            <a:r>
              <a:rPr lang="en-US" sz="1600" dirty="0"/>
              <a:t>/04/2018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ED8F-E2AF-5F4F-9E68-499DBD60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4" y="6301269"/>
            <a:ext cx="990178" cy="4752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C63EB0-A7BF-A849-8B08-3B0DD83D03A8}"/>
              </a:ext>
            </a:extLst>
          </p:cNvPr>
          <p:cNvSpPr txBox="1">
            <a:spLocks/>
          </p:cNvSpPr>
          <p:nvPr/>
        </p:nvSpPr>
        <p:spPr>
          <a:xfrm>
            <a:off x="10348379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1/333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46298A-BA51-CC43-A15D-6FC9A6885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773" y="1568741"/>
            <a:ext cx="4978033" cy="124906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EED8CC-42B3-B147-9426-049B2FB84111}"/>
              </a:ext>
            </a:extLst>
          </p:cNvPr>
          <p:cNvSpPr/>
          <p:nvPr/>
        </p:nvSpPr>
        <p:spPr>
          <a:xfrm>
            <a:off x="999150" y="375381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+mj-lt"/>
              </a:rPr>
              <a:t>Theoretical value of E[Y] </a:t>
            </a:r>
            <a:r>
              <a:rPr lang="en-US" sz="2400" dirty="0" err="1">
                <a:latin typeface="+mj-lt"/>
              </a:rPr>
              <a:t>bla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bla</a:t>
            </a:r>
            <a:r>
              <a:rPr lang="en-US" sz="2400" dirty="0">
                <a:latin typeface="+mj-lt"/>
              </a:rPr>
              <a:t> 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7682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0879-93A2-4C47-9854-3A25F4E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842" y="249382"/>
            <a:ext cx="10313620" cy="7225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Scenario (1) - Variance Reduction | Control Variates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8DC27-738A-4941-9271-37DB47148DE1}"/>
              </a:ext>
            </a:extLst>
          </p:cNvPr>
          <p:cNvSpPr txBox="1">
            <a:spLocks/>
          </p:cNvSpPr>
          <p:nvPr/>
        </p:nvSpPr>
        <p:spPr>
          <a:xfrm>
            <a:off x="1137782" y="6351822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MATH-600: Optimization and Simulation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4775B-F9B3-924B-A934-99D6F2A1E0D1}"/>
              </a:ext>
            </a:extLst>
          </p:cNvPr>
          <p:cNvSpPr txBox="1">
            <a:spLocks/>
          </p:cNvSpPr>
          <p:nvPr/>
        </p:nvSpPr>
        <p:spPr>
          <a:xfrm>
            <a:off x="4804582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/>
              <a:t>10</a:t>
            </a:r>
            <a:r>
              <a:rPr lang="en-US" sz="1600" dirty="0"/>
              <a:t>/04/2018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ED8F-E2AF-5F4F-9E68-499DBD60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4" y="6301269"/>
            <a:ext cx="990178" cy="4752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C63EB0-A7BF-A849-8B08-3B0DD83D03A8}"/>
              </a:ext>
            </a:extLst>
          </p:cNvPr>
          <p:cNvSpPr txBox="1">
            <a:spLocks/>
          </p:cNvSpPr>
          <p:nvPr/>
        </p:nvSpPr>
        <p:spPr>
          <a:xfrm>
            <a:off x="10348379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1/333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0FB65C-CBE9-3D48-BE18-1F826FC9F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75" b="2836"/>
          <a:stretch/>
        </p:blipFill>
        <p:spPr>
          <a:xfrm>
            <a:off x="323450" y="1239221"/>
            <a:ext cx="4247273" cy="2984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3D6B38-36D2-A64F-94E9-D1E711258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201" y="1721721"/>
            <a:ext cx="5173731" cy="388029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DF29FAD-AFA6-9042-BE09-67B953C4CA98}"/>
              </a:ext>
            </a:extLst>
          </p:cNvPr>
          <p:cNvSpPr/>
          <p:nvPr/>
        </p:nvSpPr>
        <p:spPr>
          <a:xfrm>
            <a:off x="4132344" y="4744474"/>
            <a:ext cx="4525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Means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Difference of variance</a:t>
            </a:r>
          </a:p>
        </p:txBody>
      </p:sp>
    </p:spTree>
    <p:extLst>
      <p:ext uri="{BB962C8B-B14F-4D97-AF65-F5344CB8AC3E}">
        <p14:creationId xmlns:p14="http://schemas.microsoft.com/office/powerpoint/2010/main" val="3795172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0879-93A2-4C47-9854-3A25F4E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841" y="249382"/>
            <a:ext cx="9350805" cy="7225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Scenario (1) - Total revenue 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8DC27-738A-4941-9271-37DB47148DE1}"/>
              </a:ext>
            </a:extLst>
          </p:cNvPr>
          <p:cNvSpPr txBox="1">
            <a:spLocks/>
          </p:cNvSpPr>
          <p:nvPr/>
        </p:nvSpPr>
        <p:spPr>
          <a:xfrm>
            <a:off x="1137782" y="6351822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MATH-600: Optimization and Simulation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4775B-F9B3-924B-A934-99D6F2A1E0D1}"/>
              </a:ext>
            </a:extLst>
          </p:cNvPr>
          <p:cNvSpPr txBox="1">
            <a:spLocks/>
          </p:cNvSpPr>
          <p:nvPr/>
        </p:nvSpPr>
        <p:spPr>
          <a:xfrm>
            <a:off x="4804582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/>
              <a:t>10</a:t>
            </a:r>
            <a:r>
              <a:rPr lang="en-US" sz="1600" dirty="0"/>
              <a:t>/04/2018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ED8F-E2AF-5F4F-9E68-499DBD60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4" y="6301269"/>
            <a:ext cx="990178" cy="4752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C63EB0-A7BF-A849-8B08-3B0DD83D03A8}"/>
              </a:ext>
            </a:extLst>
          </p:cNvPr>
          <p:cNvSpPr txBox="1">
            <a:spLocks/>
          </p:cNvSpPr>
          <p:nvPr/>
        </p:nvSpPr>
        <p:spPr>
          <a:xfrm>
            <a:off x="10348379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1/333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C10C41-FA25-AE47-903C-10D43619E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1" y="971919"/>
            <a:ext cx="6497553" cy="48731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F1BE37-E07A-8349-8D14-B556EC99BEBD}"/>
              </a:ext>
            </a:extLst>
          </p:cNvPr>
          <p:cNvSpPr/>
          <p:nvPr/>
        </p:nvSpPr>
        <p:spPr>
          <a:xfrm>
            <a:off x="6734065" y="1449368"/>
            <a:ext cx="42504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Statistics of mean-of-total-revenue: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Mean = 11.857 (MSE = 0.241, </a:t>
            </a:r>
            <a:r>
              <a:rPr lang="en-US" dirty="0" err="1">
                <a:latin typeface="+mj-lt"/>
              </a:rPr>
              <a:t>BootstrapMSE</a:t>
            </a:r>
            <a:r>
              <a:rPr lang="en-US" dirty="0">
                <a:latin typeface="+mj-lt"/>
              </a:rPr>
              <a:t> = 0.201)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95 percentile = 21.550 (</a:t>
            </a:r>
            <a:r>
              <a:rPr lang="en-US" dirty="0" err="1">
                <a:latin typeface="+mj-lt"/>
              </a:rPr>
              <a:t>BootstrapMSE</a:t>
            </a:r>
            <a:r>
              <a:rPr lang="en-US" dirty="0">
                <a:latin typeface="+mj-lt"/>
              </a:rPr>
              <a:t> = 2.7627)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Worst = 30 (</a:t>
            </a:r>
            <a:r>
              <a:rPr lang="en-US" dirty="0" err="1">
                <a:latin typeface="+mj-lt"/>
              </a:rPr>
              <a:t>BootstrapMSE</a:t>
            </a:r>
            <a:r>
              <a:rPr lang="en-US" dirty="0">
                <a:latin typeface="+mj-lt"/>
              </a:rPr>
              <a:t> = 6.020)</a:t>
            </a:r>
          </a:p>
        </p:txBody>
      </p:sp>
    </p:spTree>
    <p:extLst>
      <p:ext uri="{BB962C8B-B14F-4D97-AF65-F5344CB8AC3E}">
        <p14:creationId xmlns:p14="http://schemas.microsoft.com/office/powerpoint/2010/main" val="2429932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0879-93A2-4C47-9854-3A25F4E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842" y="249382"/>
            <a:ext cx="9144000" cy="7225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Scenario (2) - Results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8DC27-738A-4941-9271-37DB47148DE1}"/>
              </a:ext>
            </a:extLst>
          </p:cNvPr>
          <p:cNvSpPr txBox="1">
            <a:spLocks/>
          </p:cNvSpPr>
          <p:nvPr/>
        </p:nvSpPr>
        <p:spPr>
          <a:xfrm>
            <a:off x="1137782" y="6351822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MATH-600: Optimization and Simulation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4775B-F9B3-924B-A934-99D6F2A1E0D1}"/>
              </a:ext>
            </a:extLst>
          </p:cNvPr>
          <p:cNvSpPr txBox="1">
            <a:spLocks/>
          </p:cNvSpPr>
          <p:nvPr/>
        </p:nvSpPr>
        <p:spPr>
          <a:xfrm>
            <a:off x="4804582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/>
              <a:t>10</a:t>
            </a:r>
            <a:r>
              <a:rPr lang="en-US" sz="1600" dirty="0"/>
              <a:t>/04/2018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ED8F-E2AF-5F4F-9E68-499DBD60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4" y="6301269"/>
            <a:ext cx="990178" cy="4752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C63EB0-A7BF-A849-8B08-3B0DD83D03A8}"/>
              </a:ext>
            </a:extLst>
          </p:cNvPr>
          <p:cNvSpPr txBox="1">
            <a:spLocks/>
          </p:cNvSpPr>
          <p:nvPr/>
        </p:nvSpPr>
        <p:spPr>
          <a:xfrm>
            <a:off x="10348379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1/333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267B1-7EC5-D241-8C92-AC9B1E7827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1" t="2221" r="7923" b="4091"/>
          <a:stretch/>
        </p:blipFill>
        <p:spPr>
          <a:xfrm>
            <a:off x="34726" y="1188490"/>
            <a:ext cx="5870048" cy="47807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0871D35-75BE-8442-8194-D301AB973014}"/>
              </a:ext>
            </a:extLst>
          </p:cNvPr>
          <p:cNvSpPr/>
          <p:nvPr/>
        </p:nvSpPr>
        <p:spPr>
          <a:xfrm>
            <a:off x="6734065" y="1449368"/>
            <a:ext cx="42504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Statistics of mean-of-number-of-no purchase: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Mean = 11.857 (MSE = 0.241, </a:t>
            </a:r>
            <a:r>
              <a:rPr lang="en-US" dirty="0" err="1">
                <a:latin typeface="+mj-lt"/>
              </a:rPr>
              <a:t>BootstrapMSE</a:t>
            </a:r>
            <a:r>
              <a:rPr lang="en-US" dirty="0">
                <a:latin typeface="+mj-lt"/>
              </a:rPr>
              <a:t> = 0.201)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95 percentile = 21.550 (</a:t>
            </a:r>
            <a:r>
              <a:rPr lang="en-US" dirty="0" err="1">
                <a:latin typeface="+mj-lt"/>
              </a:rPr>
              <a:t>BootstrapMSE</a:t>
            </a:r>
            <a:r>
              <a:rPr lang="en-US" dirty="0">
                <a:latin typeface="+mj-lt"/>
              </a:rPr>
              <a:t> = 2.7627)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Worst = 30 (</a:t>
            </a:r>
            <a:r>
              <a:rPr lang="en-US" dirty="0" err="1">
                <a:latin typeface="+mj-lt"/>
              </a:rPr>
              <a:t>BootstrapMSE</a:t>
            </a:r>
            <a:r>
              <a:rPr lang="en-US" dirty="0">
                <a:latin typeface="+mj-lt"/>
              </a:rPr>
              <a:t> = 6.020)</a:t>
            </a:r>
          </a:p>
        </p:txBody>
      </p:sp>
    </p:spTree>
    <p:extLst>
      <p:ext uri="{BB962C8B-B14F-4D97-AF65-F5344CB8AC3E}">
        <p14:creationId xmlns:p14="http://schemas.microsoft.com/office/powerpoint/2010/main" val="2910151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0879-93A2-4C47-9854-3A25F4E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842" y="249382"/>
            <a:ext cx="9144000" cy="7225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Scenario (2) - Results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8DC27-738A-4941-9271-37DB47148DE1}"/>
              </a:ext>
            </a:extLst>
          </p:cNvPr>
          <p:cNvSpPr txBox="1">
            <a:spLocks/>
          </p:cNvSpPr>
          <p:nvPr/>
        </p:nvSpPr>
        <p:spPr>
          <a:xfrm>
            <a:off x="1137782" y="6351822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MATH-600: Optimization and Simulation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4775B-F9B3-924B-A934-99D6F2A1E0D1}"/>
              </a:ext>
            </a:extLst>
          </p:cNvPr>
          <p:cNvSpPr txBox="1">
            <a:spLocks/>
          </p:cNvSpPr>
          <p:nvPr/>
        </p:nvSpPr>
        <p:spPr>
          <a:xfrm>
            <a:off x="4804582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/>
              <a:t>10</a:t>
            </a:r>
            <a:r>
              <a:rPr lang="en-US" sz="1600" dirty="0"/>
              <a:t>/04/2018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ED8F-E2AF-5F4F-9E68-499DBD60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4" y="6301269"/>
            <a:ext cx="990178" cy="4752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C63EB0-A7BF-A849-8B08-3B0DD83D03A8}"/>
              </a:ext>
            </a:extLst>
          </p:cNvPr>
          <p:cNvSpPr txBox="1">
            <a:spLocks/>
          </p:cNvSpPr>
          <p:nvPr/>
        </p:nvSpPr>
        <p:spPr>
          <a:xfrm>
            <a:off x="10348379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1/333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077AB5-3191-5449-A8DF-91BB028673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52" t="2992" r="7545" b="1751"/>
          <a:stretch/>
        </p:blipFill>
        <p:spPr>
          <a:xfrm>
            <a:off x="2414955" y="971919"/>
            <a:ext cx="5947570" cy="492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33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0879-93A2-4C47-9854-3A25F4E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841" y="249382"/>
            <a:ext cx="10290173" cy="7225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Scenario (2) - Variance Reduction | Control Variates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8DC27-738A-4941-9271-37DB47148DE1}"/>
              </a:ext>
            </a:extLst>
          </p:cNvPr>
          <p:cNvSpPr txBox="1">
            <a:spLocks/>
          </p:cNvSpPr>
          <p:nvPr/>
        </p:nvSpPr>
        <p:spPr>
          <a:xfrm>
            <a:off x="1137782" y="6351822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MATH-600: Optimization and Simulation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4775B-F9B3-924B-A934-99D6F2A1E0D1}"/>
              </a:ext>
            </a:extLst>
          </p:cNvPr>
          <p:cNvSpPr txBox="1">
            <a:spLocks/>
          </p:cNvSpPr>
          <p:nvPr/>
        </p:nvSpPr>
        <p:spPr>
          <a:xfrm>
            <a:off x="4804582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/>
              <a:t>10</a:t>
            </a:r>
            <a:r>
              <a:rPr lang="en-US" sz="1600" dirty="0"/>
              <a:t>/04/2018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ED8F-E2AF-5F4F-9E68-499DBD60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4" y="6301269"/>
            <a:ext cx="990178" cy="4752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C63EB0-A7BF-A849-8B08-3B0DD83D03A8}"/>
              </a:ext>
            </a:extLst>
          </p:cNvPr>
          <p:cNvSpPr txBox="1">
            <a:spLocks/>
          </p:cNvSpPr>
          <p:nvPr/>
        </p:nvSpPr>
        <p:spPr>
          <a:xfrm>
            <a:off x="10348379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1/333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92400D-C386-344D-80D5-B69718859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195" y="1110881"/>
            <a:ext cx="5009662" cy="37572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EA80D9-2A76-284D-AEE8-F61A87DCD8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44" b="2577"/>
          <a:stretch/>
        </p:blipFill>
        <p:spPr>
          <a:xfrm>
            <a:off x="358986" y="1204294"/>
            <a:ext cx="4944209" cy="347003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583D865-F1B5-C647-878D-70557B9896BF}"/>
              </a:ext>
            </a:extLst>
          </p:cNvPr>
          <p:cNvSpPr/>
          <p:nvPr/>
        </p:nvSpPr>
        <p:spPr>
          <a:xfrm>
            <a:off x="4132344" y="4744474"/>
            <a:ext cx="4525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Means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Difference of variance</a:t>
            </a:r>
          </a:p>
        </p:txBody>
      </p:sp>
    </p:spTree>
    <p:extLst>
      <p:ext uri="{BB962C8B-B14F-4D97-AF65-F5344CB8AC3E}">
        <p14:creationId xmlns:p14="http://schemas.microsoft.com/office/powerpoint/2010/main" val="959064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0879-93A2-4C47-9854-3A25F4E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841" y="249382"/>
            <a:ext cx="9350805" cy="7225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Scenario (2) - Total revenue 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8DC27-738A-4941-9271-37DB47148DE1}"/>
              </a:ext>
            </a:extLst>
          </p:cNvPr>
          <p:cNvSpPr txBox="1">
            <a:spLocks/>
          </p:cNvSpPr>
          <p:nvPr/>
        </p:nvSpPr>
        <p:spPr>
          <a:xfrm>
            <a:off x="1137782" y="6351822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MATH-600: Optimization and Simulation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4775B-F9B3-924B-A934-99D6F2A1E0D1}"/>
              </a:ext>
            </a:extLst>
          </p:cNvPr>
          <p:cNvSpPr txBox="1">
            <a:spLocks/>
          </p:cNvSpPr>
          <p:nvPr/>
        </p:nvSpPr>
        <p:spPr>
          <a:xfrm>
            <a:off x="4804582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/>
              <a:t>10</a:t>
            </a:r>
            <a:r>
              <a:rPr lang="en-US" sz="1600" dirty="0"/>
              <a:t>/04/2018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ED8F-E2AF-5F4F-9E68-499DBD60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4" y="6301269"/>
            <a:ext cx="990178" cy="4752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C63EB0-A7BF-A849-8B08-3B0DD83D03A8}"/>
              </a:ext>
            </a:extLst>
          </p:cNvPr>
          <p:cNvSpPr txBox="1">
            <a:spLocks/>
          </p:cNvSpPr>
          <p:nvPr/>
        </p:nvSpPr>
        <p:spPr>
          <a:xfrm>
            <a:off x="10348379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1/333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34D27D-1D51-7640-8A58-7F94ADDC4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790" y="843514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40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0879-93A2-4C47-9854-3A25F4E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842" y="249382"/>
            <a:ext cx="9144000" cy="7225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Discussion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8DC27-738A-4941-9271-37DB47148DE1}"/>
              </a:ext>
            </a:extLst>
          </p:cNvPr>
          <p:cNvSpPr txBox="1">
            <a:spLocks/>
          </p:cNvSpPr>
          <p:nvPr/>
        </p:nvSpPr>
        <p:spPr>
          <a:xfrm>
            <a:off x="1137782" y="6351822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MATH-600: Optimization and Simulation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4775B-F9B3-924B-A934-99D6F2A1E0D1}"/>
              </a:ext>
            </a:extLst>
          </p:cNvPr>
          <p:cNvSpPr txBox="1">
            <a:spLocks/>
          </p:cNvSpPr>
          <p:nvPr/>
        </p:nvSpPr>
        <p:spPr>
          <a:xfrm>
            <a:off x="4804582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/>
              <a:t>10</a:t>
            </a:r>
            <a:r>
              <a:rPr lang="en-US" sz="1600" dirty="0"/>
              <a:t>/04/2018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ED8F-E2AF-5F4F-9E68-499DBD60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4" y="6301269"/>
            <a:ext cx="990178" cy="4752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C63EB0-A7BF-A849-8B08-3B0DD83D03A8}"/>
              </a:ext>
            </a:extLst>
          </p:cNvPr>
          <p:cNvSpPr txBox="1">
            <a:spLocks/>
          </p:cNvSpPr>
          <p:nvPr/>
        </p:nvSpPr>
        <p:spPr>
          <a:xfrm>
            <a:off x="10348379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1/333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C71A8F-96D7-2A4F-B802-EFB1CE23DAF2}"/>
              </a:ext>
            </a:extLst>
          </p:cNvPr>
          <p:cNvSpPr txBox="1">
            <a:spLocks/>
          </p:cNvSpPr>
          <p:nvPr/>
        </p:nvSpPr>
        <p:spPr>
          <a:xfrm>
            <a:off x="588842" y="1069973"/>
            <a:ext cx="9144000" cy="44401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Tx/>
              <a:buChar char="-"/>
            </a:pPr>
            <a:r>
              <a:rPr lang="en-US" sz="2800" dirty="0"/>
              <a:t>1st scenario almost always sold out</a:t>
            </a:r>
          </a:p>
          <a:p>
            <a:pPr marL="457200" indent="-457200" algn="l">
              <a:buFontTx/>
              <a:buChar char="-"/>
            </a:pPr>
            <a:endParaRPr lang="en-US" sz="2800" dirty="0"/>
          </a:p>
          <a:p>
            <a:pPr marL="457200" indent="-457200" algn="l">
              <a:buFontTx/>
              <a:buChar char="-"/>
            </a:pPr>
            <a:r>
              <a:rPr lang="en-US" sz="2800" dirty="0"/>
              <a:t>There are always costumers that couldn’t purchase (not enough for recruiting a new plane)</a:t>
            </a:r>
          </a:p>
          <a:p>
            <a:pPr marL="457200" indent="-457200" algn="l">
              <a:buFontTx/>
              <a:buChar char="-"/>
            </a:pPr>
            <a:endParaRPr lang="en-US" sz="2800" dirty="0"/>
          </a:p>
          <a:p>
            <a:pPr marL="457200" indent="-457200" algn="l">
              <a:buFontTx/>
              <a:buChar char="-"/>
            </a:pPr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 scenario vs 2</a:t>
            </a:r>
            <a:r>
              <a:rPr lang="en-US" sz="2800" baseline="30000" dirty="0"/>
              <a:t>nd</a:t>
            </a:r>
            <a:r>
              <a:rPr lang="en-US" sz="2800" dirty="0"/>
              <a:t> scenario: mean values of no purchase etc.</a:t>
            </a:r>
          </a:p>
          <a:p>
            <a:pPr marL="457200" indent="-457200" algn="l">
              <a:buFontTx/>
              <a:buChar char="-"/>
            </a:pPr>
            <a:r>
              <a:rPr lang="en-US" sz="2800" dirty="0"/>
              <a:t>Probability of low revenue for the 2</a:t>
            </a:r>
            <a:r>
              <a:rPr lang="en-US" sz="2800" baseline="30000" dirty="0"/>
              <a:t>nd</a:t>
            </a:r>
            <a:r>
              <a:rPr lang="en-US" sz="2800" dirty="0"/>
              <a:t> scenario </a:t>
            </a:r>
          </a:p>
          <a:p>
            <a:pPr marL="457200" indent="-457200" algn="l">
              <a:buFontTx/>
              <a:buChar char="-"/>
            </a:pPr>
            <a:endParaRPr lang="en-US" sz="2800" dirty="0"/>
          </a:p>
          <a:p>
            <a:pPr marL="457200" indent="-457200" algn="l">
              <a:buFontTx/>
              <a:buChar char="-"/>
            </a:pPr>
            <a:endParaRPr lang="en-US" sz="2800" dirty="0"/>
          </a:p>
          <a:p>
            <a:pPr marL="457200" indent="-457200" algn="l">
              <a:buFontTx/>
              <a:buChar char="-"/>
            </a:pPr>
            <a:endParaRPr lang="en-US" sz="2800" dirty="0"/>
          </a:p>
          <a:p>
            <a:pPr marL="457200" indent="-457200" algn="l">
              <a:buFontTx/>
              <a:buChar char="-"/>
            </a:pPr>
            <a:endParaRPr lang="en-US" sz="2800" dirty="0"/>
          </a:p>
          <a:p>
            <a:pPr marL="457200" indent="-457200" algn="l">
              <a:buFontTx/>
              <a:buChar char="-"/>
            </a:pPr>
            <a:endParaRPr lang="en-US" sz="2800" dirty="0"/>
          </a:p>
          <a:p>
            <a:pPr marL="457200" indent="-457200" algn="l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2369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8DC27-738A-4941-9271-37DB47148DE1}"/>
              </a:ext>
            </a:extLst>
          </p:cNvPr>
          <p:cNvSpPr txBox="1">
            <a:spLocks/>
          </p:cNvSpPr>
          <p:nvPr/>
        </p:nvSpPr>
        <p:spPr>
          <a:xfrm>
            <a:off x="1137782" y="6351822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MATH-600: Optimization and Simulation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4775B-F9B3-924B-A934-99D6F2A1E0D1}"/>
              </a:ext>
            </a:extLst>
          </p:cNvPr>
          <p:cNvSpPr txBox="1">
            <a:spLocks/>
          </p:cNvSpPr>
          <p:nvPr/>
        </p:nvSpPr>
        <p:spPr>
          <a:xfrm>
            <a:off x="4804582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/>
              <a:t>10</a:t>
            </a:r>
            <a:r>
              <a:rPr lang="en-US" sz="1600" dirty="0"/>
              <a:t>/04/2018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ED8F-E2AF-5F4F-9E68-499DBD60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4" y="6301269"/>
            <a:ext cx="990178" cy="4752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C63EB0-A7BF-A849-8B08-3B0DD83D03A8}"/>
              </a:ext>
            </a:extLst>
          </p:cNvPr>
          <p:cNvSpPr txBox="1">
            <a:spLocks/>
          </p:cNvSpPr>
          <p:nvPr/>
        </p:nvSpPr>
        <p:spPr>
          <a:xfrm>
            <a:off x="10348379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1/333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A1ACFE-2BCE-3F43-9D6C-224AC0A40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6424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0879-93A2-4C47-9854-3A25F4E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848" y="2173184"/>
            <a:ext cx="9144000" cy="1472540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/>
              <a:t>Yield management</a:t>
            </a:r>
            <a:r>
              <a:rPr lang="en-US" sz="3200" dirty="0"/>
              <a:t>: a variable pricing strategy based on understanding and anticipating consumer behavior in order to maximize revenue or profits.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8DC27-738A-4941-9271-37DB47148DE1}"/>
              </a:ext>
            </a:extLst>
          </p:cNvPr>
          <p:cNvSpPr txBox="1">
            <a:spLocks/>
          </p:cNvSpPr>
          <p:nvPr/>
        </p:nvSpPr>
        <p:spPr>
          <a:xfrm>
            <a:off x="1137782" y="6351822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MATH-600: Optimization and Simulation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4775B-F9B3-924B-A934-99D6F2A1E0D1}"/>
              </a:ext>
            </a:extLst>
          </p:cNvPr>
          <p:cNvSpPr txBox="1">
            <a:spLocks/>
          </p:cNvSpPr>
          <p:nvPr/>
        </p:nvSpPr>
        <p:spPr>
          <a:xfrm>
            <a:off x="4804582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/>
              <a:t>10</a:t>
            </a:r>
            <a:r>
              <a:rPr lang="en-US" sz="1600" dirty="0"/>
              <a:t>/04/2018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ED8F-E2AF-5F4F-9E68-499DBD60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4" y="6301269"/>
            <a:ext cx="990178" cy="4752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C63EB0-A7BF-A849-8B08-3B0DD83D03A8}"/>
              </a:ext>
            </a:extLst>
          </p:cNvPr>
          <p:cNvSpPr txBox="1">
            <a:spLocks/>
          </p:cNvSpPr>
          <p:nvPr/>
        </p:nvSpPr>
        <p:spPr>
          <a:xfrm>
            <a:off x="10348379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1/333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7F730C-5529-C14E-B001-D84A71BFB3B6}"/>
              </a:ext>
            </a:extLst>
          </p:cNvPr>
          <p:cNvSpPr txBox="1"/>
          <p:nvPr/>
        </p:nvSpPr>
        <p:spPr>
          <a:xfrm>
            <a:off x="1253848" y="5562253"/>
            <a:ext cx="644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*Source: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Yield_management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0879-93A2-4C47-9854-3A25F4E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842" y="249382"/>
            <a:ext cx="9144000" cy="7225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Project Description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8DC27-738A-4941-9271-37DB47148DE1}"/>
              </a:ext>
            </a:extLst>
          </p:cNvPr>
          <p:cNvSpPr txBox="1">
            <a:spLocks/>
          </p:cNvSpPr>
          <p:nvPr/>
        </p:nvSpPr>
        <p:spPr>
          <a:xfrm>
            <a:off x="1137782" y="6351822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MATH-600: Optimization and Simulation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4775B-F9B3-924B-A934-99D6F2A1E0D1}"/>
              </a:ext>
            </a:extLst>
          </p:cNvPr>
          <p:cNvSpPr txBox="1">
            <a:spLocks/>
          </p:cNvSpPr>
          <p:nvPr/>
        </p:nvSpPr>
        <p:spPr>
          <a:xfrm>
            <a:off x="4804582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/>
              <a:t>10</a:t>
            </a:r>
            <a:r>
              <a:rPr lang="en-US" sz="1600" dirty="0"/>
              <a:t>/04/2018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ED8F-E2AF-5F4F-9E68-499DBD60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4" y="6301269"/>
            <a:ext cx="990178" cy="4752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C63EB0-A7BF-A849-8B08-3B0DD83D03A8}"/>
              </a:ext>
            </a:extLst>
          </p:cNvPr>
          <p:cNvSpPr txBox="1">
            <a:spLocks/>
          </p:cNvSpPr>
          <p:nvPr/>
        </p:nvSpPr>
        <p:spPr>
          <a:xfrm>
            <a:off x="10348379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1/333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A3E1A11-07BC-B04E-A70C-CA2556936253}"/>
              </a:ext>
            </a:extLst>
          </p:cNvPr>
          <p:cNvSpPr txBox="1">
            <a:spLocks/>
          </p:cNvSpPr>
          <p:nvPr/>
        </p:nvSpPr>
        <p:spPr>
          <a:xfrm>
            <a:off x="588842" y="1236228"/>
            <a:ext cx="9144000" cy="44401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single flight </a:t>
            </a:r>
            <a:r>
              <a:rPr lang="en-US" sz="2400" dirty="0"/>
              <a:t>scheduled from Geneva to Washington, DC.</a:t>
            </a:r>
          </a:p>
          <a:p>
            <a:pPr algn="l"/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The airline company: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00" dirty="0"/>
          </a:p>
          <a:p>
            <a:pPr algn="l"/>
            <a:r>
              <a:rPr lang="en-US" sz="2400" dirty="0"/>
              <a:t>   	-  offers </a:t>
            </a:r>
            <a:r>
              <a:rPr lang="en-US" sz="2400" b="1" dirty="0"/>
              <a:t>nine fare products</a:t>
            </a:r>
            <a:r>
              <a:rPr lang="en-US" sz="2400" dirty="0"/>
              <a:t>;</a:t>
            </a:r>
          </a:p>
          <a:p>
            <a:pPr algn="l"/>
            <a:r>
              <a:rPr lang="en-US" sz="2400" dirty="0"/>
              <a:t>	-  classifies the passengers into </a:t>
            </a:r>
            <a:r>
              <a:rPr lang="en-US" sz="2400" b="1" dirty="0"/>
              <a:t>three segments </a:t>
            </a:r>
            <a:r>
              <a:rPr lang="en-US" sz="2400" dirty="0"/>
              <a:t>		   	   (Business, Leisure, Economy).</a:t>
            </a:r>
          </a:p>
          <a:p>
            <a:pPr algn="l"/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Each passenger segment has a different arrival rate.</a:t>
            </a:r>
          </a:p>
          <a:p>
            <a:pPr algn="l"/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Passengers from each segment have similar behavior represented by </a:t>
            </a:r>
            <a:r>
              <a:rPr lang="en-US" sz="2400" b="1" dirty="0"/>
              <a:t>preference weights </a:t>
            </a:r>
            <a:r>
              <a:rPr lang="en-US" sz="2400" dirty="0"/>
              <a:t>for each fare.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The plane has a capacity of </a:t>
            </a:r>
            <a:r>
              <a:rPr lang="en-US" sz="2400" b="1" dirty="0"/>
              <a:t>180 seats</a:t>
            </a:r>
            <a:r>
              <a:rPr lang="en-US" sz="2400" dirty="0"/>
              <a:t>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l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072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0879-93A2-4C47-9854-3A25F4E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842" y="249382"/>
            <a:ext cx="9144000" cy="7225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Discrete event simulation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8DC27-738A-4941-9271-37DB47148DE1}"/>
              </a:ext>
            </a:extLst>
          </p:cNvPr>
          <p:cNvSpPr txBox="1">
            <a:spLocks/>
          </p:cNvSpPr>
          <p:nvPr/>
        </p:nvSpPr>
        <p:spPr>
          <a:xfrm>
            <a:off x="1137782" y="6351822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MATH-600: Optimization and Simulation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4775B-F9B3-924B-A934-99D6F2A1E0D1}"/>
              </a:ext>
            </a:extLst>
          </p:cNvPr>
          <p:cNvSpPr txBox="1">
            <a:spLocks/>
          </p:cNvSpPr>
          <p:nvPr/>
        </p:nvSpPr>
        <p:spPr>
          <a:xfrm>
            <a:off x="4804582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/>
              <a:t>10</a:t>
            </a:r>
            <a:r>
              <a:rPr lang="en-US" sz="1600" dirty="0"/>
              <a:t>/04/2018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ED8F-E2AF-5F4F-9E68-499DBD60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4" y="6301269"/>
            <a:ext cx="990178" cy="4752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C63EB0-A7BF-A849-8B08-3B0DD83D03A8}"/>
              </a:ext>
            </a:extLst>
          </p:cNvPr>
          <p:cNvSpPr txBox="1">
            <a:spLocks/>
          </p:cNvSpPr>
          <p:nvPr/>
        </p:nvSpPr>
        <p:spPr>
          <a:xfrm>
            <a:off x="10348379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1/333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C71A8F-96D7-2A4F-B802-EFB1CE23DAF2}"/>
              </a:ext>
            </a:extLst>
          </p:cNvPr>
          <p:cNvSpPr txBox="1">
            <a:spLocks/>
          </p:cNvSpPr>
          <p:nvPr/>
        </p:nvSpPr>
        <p:spPr>
          <a:xfrm>
            <a:off x="588842" y="1129350"/>
            <a:ext cx="9144000" cy="44401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State variables: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 dirty="0"/>
              <a:t>t: </a:t>
            </a:r>
            <a:r>
              <a:rPr lang="en-US" sz="2400" dirty="0"/>
              <a:t>		   Time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 dirty="0"/>
              <a:t>r: </a:t>
            </a:r>
            <a:r>
              <a:rPr lang="en-US" sz="2400" dirty="0"/>
              <a:t>		   Revenue at time events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 dirty="0"/>
              <a:t>s: 	</a:t>
            </a:r>
            <a:r>
              <a:rPr lang="en-US" sz="2400" dirty="0"/>
              <a:t>                Segment type at time events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Parameters (scenario):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 dirty="0"/>
              <a:t>T: 	</a:t>
            </a:r>
            <a:r>
              <a:rPr lang="en-US" sz="2400" dirty="0"/>
              <a:t>                Planning horizon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 dirty="0"/>
              <a:t>N: </a:t>
            </a:r>
            <a:r>
              <a:rPr lang="en-US" sz="2400" dirty="0"/>
              <a:t>	                Number of fare products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l-GR" sz="2400" b="1" dirty="0"/>
              <a:t>λ1,</a:t>
            </a:r>
            <a:r>
              <a:rPr lang="en-US" sz="2400" b="1" dirty="0"/>
              <a:t> </a:t>
            </a:r>
            <a:r>
              <a:rPr lang="el-GR" sz="2400" b="1" dirty="0"/>
              <a:t>λ2,</a:t>
            </a:r>
            <a:r>
              <a:rPr lang="en-US" sz="2400" b="1" dirty="0"/>
              <a:t> </a:t>
            </a:r>
            <a:r>
              <a:rPr lang="el-GR" sz="2400" b="1" dirty="0"/>
              <a:t>λ3</a:t>
            </a:r>
            <a:r>
              <a:rPr lang="en-US" sz="2400" b="1" dirty="0"/>
              <a:t>:    </a:t>
            </a:r>
            <a:r>
              <a:rPr lang="en-US" sz="2400" dirty="0"/>
              <a:t>Rates for passenger segments generation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 dirty="0"/>
              <a:t>w:                  </a:t>
            </a:r>
            <a:r>
              <a:rPr lang="en-US" sz="2400" dirty="0"/>
              <a:t>Preference weights for each passenger segment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 dirty="0"/>
              <a:t>R:                   </a:t>
            </a:r>
            <a:r>
              <a:rPr lang="en-US" sz="2400" dirty="0"/>
              <a:t>Revenue for each fare product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CA41A3-FF06-2A48-BD3E-A32F042293D4}"/>
              </a:ext>
            </a:extLst>
          </p:cNvPr>
          <p:cNvSpPr/>
          <p:nvPr/>
        </p:nvSpPr>
        <p:spPr>
          <a:xfrm>
            <a:off x="6588370" y="112935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Control variables: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 err="1"/>
              <a:t>available_seats_for_fare</a:t>
            </a:r>
            <a:endParaRPr lang="en-US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: </a:t>
            </a:r>
            <a:r>
              <a:rPr lang="en-US" sz="2400" dirty="0">
                <a:latin typeface="+mj-lt"/>
              </a:rPr>
              <a:t>		   Booking limit for each fare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A: </a:t>
            </a:r>
            <a:r>
              <a:rPr lang="en-US" sz="2400" dirty="0">
                <a:latin typeface="+mj-lt"/>
              </a:rPr>
              <a:t>	   	   Available products at time 			   events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8164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0879-93A2-4C47-9854-3A25F4E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842" y="249382"/>
            <a:ext cx="9144000" cy="7225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Discrete event simulation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8DC27-738A-4941-9271-37DB47148DE1}"/>
              </a:ext>
            </a:extLst>
          </p:cNvPr>
          <p:cNvSpPr txBox="1">
            <a:spLocks/>
          </p:cNvSpPr>
          <p:nvPr/>
        </p:nvSpPr>
        <p:spPr>
          <a:xfrm>
            <a:off x="1137782" y="6351822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MATH-600: Optimization and Simulation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4775B-F9B3-924B-A934-99D6F2A1E0D1}"/>
              </a:ext>
            </a:extLst>
          </p:cNvPr>
          <p:cNvSpPr txBox="1">
            <a:spLocks/>
          </p:cNvSpPr>
          <p:nvPr/>
        </p:nvSpPr>
        <p:spPr>
          <a:xfrm>
            <a:off x="4804582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/>
              <a:t>10</a:t>
            </a:r>
            <a:r>
              <a:rPr lang="en-US" sz="1600" dirty="0"/>
              <a:t>/04/2018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ED8F-E2AF-5F4F-9E68-499DBD60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4" y="6301269"/>
            <a:ext cx="990178" cy="4752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C63EB0-A7BF-A849-8B08-3B0DD83D03A8}"/>
              </a:ext>
            </a:extLst>
          </p:cNvPr>
          <p:cNvSpPr txBox="1">
            <a:spLocks/>
          </p:cNvSpPr>
          <p:nvPr/>
        </p:nvSpPr>
        <p:spPr>
          <a:xfrm>
            <a:off x="10348379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1/333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891986-EAD8-9E41-A541-1D20BEC559D0}"/>
              </a:ext>
            </a:extLst>
          </p:cNvPr>
          <p:cNvSpPr/>
          <p:nvPr/>
        </p:nvSpPr>
        <p:spPr>
          <a:xfrm>
            <a:off x="588842" y="129347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+mj-lt"/>
              </a:rPr>
              <a:t>Flow chart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197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0879-93A2-4C47-9854-3A25F4E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842" y="249382"/>
            <a:ext cx="9144000" cy="7225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Discrete event simulation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8DC27-738A-4941-9271-37DB47148DE1}"/>
              </a:ext>
            </a:extLst>
          </p:cNvPr>
          <p:cNvSpPr txBox="1">
            <a:spLocks/>
          </p:cNvSpPr>
          <p:nvPr/>
        </p:nvSpPr>
        <p:spPr>
          <a:xfrm>
            <a:off x="1137782" y="6351822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MATH-600: Optimization and Simulation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4775B-F9B3-924B-A934-99D6F2A1E0D1}"/>
              </a:ext>
            </a:extLst>
          </p:cNvPr>
          <p:cNvSpPr txBox="1">
            <a:spLocks/>
          </p:cNvSpPr>
          <p:nvPr/>
        </p:nvSpPr>
        <p:spPr>
          <a:xfrm>
            <a:off x="4804582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/>
              <a:t>10</a:t>
            </a:r>
            <a:r>
              <a:rPr lang="en-US" sz="1600" dirty="0"/>
              <a:t>/04/2018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ED8F-E2AF-5F4F-9E68-499DBD60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4" y="6301269"/>
            <a:ext cx="990178" cy="4752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C63EB0-A7BF-A849-8B08-3B0DD83D03A8}"/>
              </a:ext>
            </a:extLst>
          </p:cNvPr>
          <p:cNvSpPr txBox="1">
            <a:spLocks/>
          </p:cNvSpPr>
          <p:nvPr/>
        </p:nvSpPr>
        <p:spPr>
          <a:xfrm>
            <a:off x="10348379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1/333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E73E6-4F05-4440-8092-ADEFD6724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27" y="1303732"/>
            <a:ext cx="9732842" cy="148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7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0879-93A2-4C47-9854-3A25F4E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842" y="249382"/>
            <a:ext cx="9144000" cy="7225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Two scenarios to be investigated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8DC27-738A-4941-9271-37DB47148DE1}"/>
              </a:ext>
            </a:extLst>
          </p:cNvPr>
          <p:cNvSpPr txBox="1">
            <a:spLocks/>
          </p:cNvSpPr>
          <p:nvPr/>
        </p:nvSpPr>
        <p:spPr>
          <a:xfrm>
            <a:off x="1137782" y="6351822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MATH-600: Optimization and Simulation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4775B-F9B3-924B-A934-99D6F2A1E0D1}"/>
              </a:ext>
            </a:extLst>
          </p:cNvPr>
          <p:cNvSpPr txBox="1">
            <a:spLocks/>
          </p:cNvSpPr>
          <p:nvPr/>
        </p:nvSpPr>
        <p:spPr>
          <a:xfrm>
            <a:off x="4804582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/>
              <a:t>10</a:t>
            </a:r>
            <a:r>
              <a:rPr lang="en-US" sz="1600" dirty="0"/>
              <a:t>/04/2018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ED8F-E2AF-5F4F-9E68-499DBD60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4" y="6301269"/>
            <a:ext cx="990178" cy="4752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C63EB0-A7BF-A849-8B08-3B0DD83D03A8}"/>
              </a:ext>
            </a:extLst>
          </p:cNvPr>
          <p:cNvSpPr txBox="1">
            <a:spLocks/>
          </p:cNvSpPr>
          <p:nvPr/>
        </p:nvSpPr>
        <p:spPr>
          <a:xfrm>
            <a:off x="10348379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1/333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C71A8F-96D7-2A4F-B802-EFB1CE23DAF2}"/>
              </a:ext>
            </a:extLst>
          </p:cNvPr>
          <p:cNvSpPr txBox="1">
            <a:spLocks/>
          </p:cNvSpPr>
          <p:nvPr/>
        </p:nvSpPr>
        <p:spPr>
          <a:xfrm>
            <a:off x="588842" y="1129350"/>
            <a:ext cx="9144000" cy="44401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arenBoth"/>
            </a:pPr>
            <a:r>
              <a:rPr lang="en-US" sz="2800" dirty="0"/>
              <a:t>All fares available from t = 179.</a:t>
            </a:r>
          </a:p>
          <a:p>
            <a:pPr marL="514350" indent="-514350" algn="l">
              <a:buAutoNum type="arabicParenBoth"/>
            </a:pPr>
            <a:endParaRPr lang="en-US" sz="2800" dirty="0"/>
          </a:p>
          <a:p>
            <a:pPr marL="514350" indent="-514350" algn="l">
              <a:buAutoNum type="arabicParenBoth"/>
            </a:pPr>
            <a:endParaRPr lang="en-US" sz="2800" dirty="0"/>
          </a:p>
          <a:p>
            <a:pPr marL="514350" indent="-514350" algn="l">
              <a:buAutoNum type="arabicParenBoth"/>
            </a:pPr>
            <a:r>
              <a:rPr lang="en-US" sz="2800" dirty="0"/>
              <a:t>Only one product offered at a time. Starting with the most cost-effective product to the most expensive one. Continues till all fare products are sold out or plane departure.</a:t>
            </a:r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marL="457200" indent="-457200" algn="l">
              <a:buFontTx/>
              <a:buChar char="-"/>
            </a:pPr>
            <a:r>
              <a:rPr lang="en-US" sz="2800" dirty="0"/>
              <a:t>Booking limit of 20 seats for both scenarios.</a:t>
            </a:r>
          </a:p>
          <a:p>
            <a:pPr marL="457200" indent="-457200" algn="l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754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0879-93A2-4C47-9854-3A25F4E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842" y="249382"/>
            <a:ext cx="9144000" cy="7225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Metrics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8DC27-738A-4941-9271-37DB47148DE1}"/>
              </a:ext>
            </a:extLst>
          </p:cNvPr>
          <p:cNvSpPr txBox="1">
            <a:spLocks/>
          </p:cNvSpPr>
          <p:nvPr/>
        </p:nvSpPr>
        <p:spPr>
          <a:xfrm>
            <a:off x="1137782" y="6351822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MATH-600: Optimization and Simulation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4775B-F9B3-924B-A934-99D6F2A1E0D1}"/>
              </a:ext>
            </a:extLst>
          </p:cNvPr>
          <p:cNvSpPr txBox="1">
            <a:spLocks/>
          </p:cNvSpPr>
          <p:nvPr/>
        </p:nvSpPr>
        <p:spPr>
          <a:xfrm>
            <a:off x="4804582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/>
              <a:t>10</a:t>
            </a:r>
            <a:r>
              <a:rPr lang="en-US" sz="1600" dirty="0"/>
              <a:t>/04/2018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ED8F-E2AF-5F4F-9E68-499DBD60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4" y="6301269"/>
            <a:ext cx="990178" cy="4752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C63EB0-A7BF-A849-8B08-3B0DD83D03A8}"/>
              </a:ext>
            </a:extLst>
          </p:cNvPr>
          <p:cNvSpPr txBox="1">
            <a:spLocks/>
          </p:cNvSpPr>
          <p:nvPr/>
        </p:nvSpPr>
        <p:spPr>
          <a:xfrm>
            <a:off x="10348379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1/333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C71A8F-96D7-2A4F-B802-EFB1CE23DAF2}"/>
              </a:ext>
            </a:extLst>
          </p:cNvPr>
          <p:cNvSpPr txBox="1">
            <a:spLocks/>
          </p:cNvSpPr>
          <p:nvPr/>
        </p:nvSpPr>
        <p:spPr>
          <a:xfrm>
            <a:off x="588842" y="1129350"/>
            <a:ext cx="4381743" cy="44401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Number of “No purchases”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Number of passengers that couldn’t purchase (flight fully-booked)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AD0CE1-9E54-B946-B011-73D5A87BA3C1}"/>
              </a:ext>
            </a:extLst>
          </p:cNvPr>
          <p:cNvSpPr/>
          <p:nvPr/>
        </p:nvSpPr>
        <p:spPr>
          <a:xfrm>
            <a:off x="1315895" y="1384882"/>
            <a:ext cx="1869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Quality of Service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6DC7C6B-B75A-2D4A-AFBD-A4F56A2805A7}"/>
              </a:ext>
            </a:extLst>
          </p:cNvPr>
          <p:cNvSpPr txBox="1">
            <a:spLocks/>
          </p:cNvSpPr>
          <p:nvPr/>
        </p:nvSpPr>
        <p:spPr>
          <a:xfrm>
            <a:off x="6051796" y="1384882"/>
            <a:ext cx="4381743" cy="44401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Total revenue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43CDA4-2D44-8C4B-8815-4090C7CBAAD0}"/>
              </a:ext>
            </a:extLst>
          </p:cNvPr>
          <p:cNvSpPr/>
          <p:nvPr/>
        </p:nvSpPr>
        <p:spPr>
          <a:xfrm>
            <a:off x="6855926" y="1397389"/>
            <a:ext cx="1816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Company’s profit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7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0879-93A2-4C47-9854-3A25F4E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842" y="249382"/>
            <a:ext cx="9144000" cy="72253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Scenario (1) - Results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8DC27-738A-4941-9271-37DB47148DE1}"/>
              </a:ext>
            </a:extLst>
          </p:cNvPr>
          <p:cNvSpPr txBox="1">
            <a:spLocks/>
          </p:cNvSpPr>
          <p:nvPr/>
        </p:nvSpPr>
        <p:spPr>
          <a:xfrm>
            <a:off x="1137782" y="6351822"/>
            <a:ext cx="4366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MATH-600: Optimization and Simulation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A4775B-F9B3-924B-A934-99D6F2A1E0D1}"/>
              </a:ext>
            </a:extLst>
          </p:cNvPr>
          <p:cNvSpPr txBox="1">
            <a:spLocks/>
          </p:cNvSpPr>
          <p:nvPr/>
        </p:nvSpPr>
        <p:spPr>
          <a:xfrm>
            <a:off x="4804582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600" dirty="0"/>
              <a:t>10</a:t>
            </a:r>
            <a:r>
              <a:rPr lang="en-US" sz="1600" dirty="0"/>
              <a:t>/04/2018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ED8F-E2AF-5F4F-9E68-499DBD60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4" y="6301269"/>
            <a:ext cx="990178" cy="47528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C63EB0-A7BF-A849-8B08-3B0DD83D03A8}"/>
              </a:ext>
            </a:extLst>
          </p:cNvPr>
          <p:cNvSpPr txBox="1">
            <a:spLocks/>
          </p:cNvSpPr>
          <p:nvPr/>
        </p:nvSpPr>
        <p:spPr>
          <a:xfrm>
            <a:off x="10348379" y="6351822"/>
            <a:ext cx="204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1/333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67EDB-2CC1-DE48-9A6B-5E2B89082F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01" r="7468"/>
          <a:stretch/>
        </p:blipFill>
        <p:spPr>
          <a:xfrm>
            <a:off x="537968" y="1022472"/>
            <a:ext cx="5565635" cy="48519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CFAEF74-E1FE-1849-B3A6-5B1569728398}"/>
              </a:ext>
            </a:extLst>
          </p:cNvPr>
          <p:cNvSpPr/>
          <p:nvPr/>
        </p:nvSpPr>
        <p:spPr>
          <a:xfrm>
            <a:off x="6734065" y="1449368"/>
            <a:ext cx="42504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Statistics of mean-of-number-of-no purchase: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Mean = 11.857 (MSE = 0.241, </a:t>
            </a:r>
            <a:r>
              <a:rPr lang="en-US" dirty="0" err="1">
                <a:latin typeface="+mj-lt"/>
              </a:rPr>
              <a:t>BootstrapMSE</a:t>
            </a:r>
            <a:r>
              <a:rPr lang="en-US" dirty="0">
                <a:latin typeface="+mj-lt"/>
              </a:rPr>
              <a:t> = 0.201)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95 percentile = 21.550 (</a:t>
            </a:r>
            <a:r>
              <a:rPr lang="en-US" dirty="0" err="1">
                <a:latin typeface="+mj-lt"/>
              </a:rPr>
              <a:t>BootstrapMSE</a:t>
            </a:r>
            <a:r>
              <a:rPr lang="en-US" dirty="0">
                <a:latin typeface="+mj-lt"/>
              </a:rPr>
              <a:t> = 2.7627)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Worst = 30 (</a:t>
            </a:r>
            <a:r>
              <a:rPr lang="en-US" dirty="0" err="1">
                <a:latin typeface="+mj-lt"/>
              </a:rPr>
              <a:t>BootstrapMSE</a:t>
            </a:r>
            <a:r>
              <a:rPr lang="en-US" dirty="0">
                <a:latin typeface="+mj-lt"/>
              </a:rPr>
              <a:t> = 6.020)</a:t>
            </a:r>
          </a:p>
        </p:txBody>
      </p:sp>
    </p:spTree>
    <p:extLst>
      <p:ext uri="{BB962C8B-B14F-4D97-AF65-F5344CB8AC3E}">
        <p14:creationId xmlns:p14="http://schemas.microsoft.com/office/powerpoint/2010/main" val="257062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563</Words>
  <Application>Microsoft Macintosh PowerPoint</Application>
  <PresentationFormat>Widescreen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Optimization and Simulation Simulation project</vt:lpstr>
      <vt:lpstr>Yield management: a variable pricing strategy based on understanding and anticipating consumer behavior in order to maximize revenue or profits.</vt:lpstr>
      <vt:lpstr>Project Description</vt:lpstr>
      <vt:lpstr>Discrete event simulation</vt:lpstr>
      <vt:lpstr>Discrete event simulation</vt:lpstr>
      <vt:lpstr>Discrete event simulation</vt:lpstr>
      <vt:lpstr>Two scenarios to be investigated</vt:lpstr>
      <vt:lpstr>Metrics</vt:lpstr>
      <vt:lpstr>Scenario (1) - Results</vt:lpstr>
      <vt:lpstr>Scenario (1) - Results</vt:lpstr>
      <vt:lpstr>Scenario (1) - Variance Reduction | Control Variates</vt:lpstr>
      <vt:lpstr>Scenario (1) - Variance Reduction | Control Variates</vt:lpstr>
      <vt:lpstr>Scenario (1) - Total revenue </vt:lpstr>
      <vt:lpstr>Scenario (2) - Results</vt:lpstr>
      <vt:lpstr>Scenario (2) - Results</vt:lpstr>
      <vt:lpstr>Scenario (2) - Variance Reduction | Control Variates</vt:lpstr>
      <vt:lpstr>Scenario (2) - Total revenue </vt:lpstr>
      <vt:lpstr>Discussion</vt:lpstr>
      <vt:lpstr>Thank you!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project</dc:title>
  <dc:creator>Microsoft Office User</dc:creator>
  <cp:lastModifiedBy>Microsoft Office User</cp:lastModifiedBy>
  <cp:revision>28</cp:revision>
  <dcterms:created xsi:type="dcterms:W3CDTF">2018-04-06T12:12:11Z</dcterms:created>
  <dcterms:modified xsi:type="dcterms:W3CDTF">2018-04-08T12:31:18Z</dcterms:modified>
</cp:coreProperties>
</file>