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7" r:id="rId8"/>
    <p:sldId id="268" r:id="rId9"/>
    <p:sldId id="264" r:id="rId10"/>
    <p:sldId id="265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FFB-6FEF-8042-954D-45C66849F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2EC9E-F1C8-4246-A762-2EBC1049E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FCB8-7634-3D49-830E-C054465A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D2E6-5510-A846-9ED9-060C9515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8902-8573-5649-B6E8-82605427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0BE-88D0-6149-A8A9-2300D246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38B58-633F-E549-AAE5-F0C3178E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7DEB-AC09-3640-A643-F2FAC36B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5D88-4FE0-1044-8865-CB8ABC0C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275A-08AF-FB4C-BF3E-0FA10579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EBD7A-93B1-0E4A-BB19-E884B7F30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497AC-EF2A-FF40-911F-5AE5F40FE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D218-93DF-F449-AD38-C7805AB0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326F-389E-584A-9D71-DE750DAF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5409-4851-9F4B-9DB2-1A17A1B5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19DB-0091-D849-9360-7A7C7135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E0A1-4113-7A4E-8BC4-69925449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7922-2FE4-4246-97C9-F695B2A0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929A-91A7-C54E-939B-31D934D6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2B7E-CB5C-F147-BF39-1F4A9307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9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C9F2-437B-1146-85EE-EF4F443A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A8E4B-BB7F-E540-85A0-D71EF9E56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2316-7FB0-8942-8866-D8D7471A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5131-DA3E-CF4F-9190-A17E40B1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8C0B-44F4-BA45-9D0D-617C0337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1054-E1A7-6B40-A6BD-97EC8F97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EAFF-D692-0B4D-B5ED-51F704527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5CA5C-02EC-9445-B617-527986D0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48D0B-3511-AB4A-813F-B7D159C8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D823-5674-3542-9386-BE49BB8A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C465E-3064-8B4D-98C5-F76315CF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EC5A-B3FB-8849-89F0-99BF0CBD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573CE-BBE9-7C43-B56A-D3164691A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FD3E6-C20B-314E-A46F-29E3BAA4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19DAB-5666-E945-B796-157BAA9FF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23E67-2A33-E647-B547-D602A81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53718-A151-2946-9641-BBE0A09D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BFB7E-883B-4642-9FB2-A9D5D3D1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338C9-F4B3-D541-B99D-FB040BAD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2F3A-DDA6-9942-A2E6-75119B3B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E962F-19D0-F348-93F7-27F24692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41BF-2C56-344E-8A8B-0C357D4E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630F7-1E19-0F40-94CA-C3758DFD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F0345-BB62-EA49-B2DC-AF805844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5C7FF-DD6B-A34E-95A8-D0464723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08C5C-2223-F945-A122-4E9DB35B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7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0C2A-C441-9449-AC30-2CA64B25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4133-4111-3B49-9347-C4274778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6BFC0-3CAC-8644-97B4-28C010F6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6EBD-8BBA-794E-A4B5-C7161C0B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EE615-ACCB-0A49-8D68-561043FB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60EE6-F1CA-E048-97EB-13E96E44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FE7C-2B48-6C4B-B26D-2ECF9B36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0A3A8-4358-9A43-B3EF-C455A9B7A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AC363-5885-9841-B00B-394CFA03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AFFBB-62AB-8548-B53D-5A337F36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8F756-21D0-FF4A-8902-0657C0B6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F781-622D-7E40-9CAC-E6782169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6C89D9-AEC2-8A44-ACD8-158F75F3BBCF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B6C0F-361C-164A-897D-3A138A38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DF10-C4BB-2A40-8182-A160D4E7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C1EB-E2C0-3B40-BE84-ED78F972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29992" y="6356350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MATH-600: Optimization and Simulation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29AF-4F29-5E47-9A58-4EE9B14B3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10868" y="6356350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l-GR" dirty="0"/>
              <a:t>10</a:t>
            </a:r>
            <a:r>
              <a:rPr lang="en-US" dirty="0"/>
              <a:t>/04/2018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24AA-0207-B847-87E1-77A83044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48DA4F7E-1A1A-8242-858A-C47543181066}" type="slidenum">
              <a:rPr lang="en-US" smtClean="0"/>
              <a:pPr/>
              <a:t>‹#›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7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D4BD5F-3787-6C4F-BBA8-9AE99F46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546" y="142503"/>
            <a:ext cx="1551460" cy="97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47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Optimization and Simulation</a:t>
            </a:r>
            <a:br>
              <a:rPr lang="en-US" sz="5400" dirty="0"/>
            </a:br>
            <a:r>
              <a:rPr lang="en-US" sz="4000" dirty="0"/>
              <a:t>Simulation project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4847-29E8-6441-B704-10FEFC747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209" y="3933079"/>
            <a:ext cx="4466074" cy="1828041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+mj-lt"/>
              </a:rPr>
              <a:t>Group 4:  </a:t>
            </a:r>
          </a:p>
          <a:p>
            <a:r>
              <a:rPr lang="en-US" b="1" dirty="0">
                <a:latin typeface="+mj-lt"/>
              </a:rPr>
              <a:t>Florian </a:t>
            </a:r>
            <a:r>
              <a:rPr lang="en-US" b="1" dirty="0" err="1">
                <a:latin typeface="+mj-lt"/>
              </a:rPr>
              <a:t>Aymanns</a:t>
            </a:r>
            <a:r>
              <a:rPr lang="en-US" b="1" dirty="0">
                <a:latin typeface="+mj-lt"/>
              </a:rPr>
              <a:t> </a:t>
            </a:r>
          </a:p>
          <a:p>
            <a:r>
              <a:rPr lang="en-US" b="1" dirty="0" err="1">
                <a:latin typeface="+mj-lt"/>
              </a:rPr>
              <a:t>Vasiliki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Bikia</a:t>
            </a:r>
            <a:r>
              <a:rPr lang="en-US" b="1" dirty="0">
                <a:latin typeface="+mj-lt"/>
              </a:rPr>
              <a:t> </a:t>
            </a:r>
          </a:p>
          <a:p>
            <a:r>
              <a:rPr lang="en-US" b="1" dirty="0" err="1">
                <a:latin typeface="+mj-lt"/>
              </a:rPr>
              <a:t>Dimitrios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Tsitsokas</a:t>
            </a:r>
            <a:endParaRPr lang="en-US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7087890-0813-AA4A-8773-8C461C84CF51}"/>
              </a:ext>
            </a:extLst>
          </p:cNvPr>
          <p:cNvSpPr txBox="1">
            <a:spLocks/>
          </p:cNvSpPr>
          <p:nvPr/>
        </p:nvSpPr>
        <p:spPr>
          <a:xfrm>
            <a:off x="3563625" y="2805587"/>
            <a:ext cx="482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“Airline Yield Management”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71130E-B84C-664A-BA64-A9B39A70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573" y="2805587"/>
            <a:ext cx="4879532" cy="32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1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1" y="249382"/>
            <a:ext cx="9350805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Variance Reduction | Control Variables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Both"/>
            </a:pPr>
            <a:r>
              <a:rPr lang="en-US" sz="2800" dirty="0"/>
              <a:t>All fares available from t = 179.</a:t>
            </a:r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r>
              <a:rPr lang="en-US" sz="2800" dirty="0"/>
              <a:t>Only one product offered at a time. Starting with the most cost-effective product to the most expensive one. Continues till all fare products are sold out or plane departure.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Booking limit of 20 seats for both scenarios.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341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(2) - Results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Both"/>
            </a:pPr>
            <a:r>
              <a:rPr lang="en-US" sz="2800" dirty="0"/>
              <a:t>All fares available from t = 179.</a:t>
            </a:r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r>
              <a:rPr lang="en-US" sz="2800" dirty="0"/>
              <a:t>Only one product offered at a time. Starting with the most cost-effective product to the most expensive one. Continues till all fare products are sold out or plane departure.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Booking limit of 20 seats for both scenarios.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015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Discussion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069973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Both"/>
            </a:pPr>
            <a:r>
              <a:rPr lang="en-US" sz="2800" dirty="0"/>
              <a:t>All fares available from the first day of sales ( t = 179 ).</a:t>
            </a:r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r>
              <a:rPr lang="en-US" sz="2800" dirty="0"/>
              <a:t>Only one product offered at a time. Starting with the most cost-effective product to the most expensive one. Continues till all fare products are sold out or plane departure.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Booking limit of 20 seats for both scenarios.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236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848" y="2173184"/>
            <a:ext cx="9144000" cy="147254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Yield management</a:t>
            </a:r>
            <a:r>
              <a:rPr lang="en-US" sz="3200" dirty="0"/>
              <a:t>: a variable pricing strategy based on understanding and anticipating consumer behavior in order to maximize revenue or profits.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F730C-5529-C14E-B001-D84A71BFB3B6}"/>
              </a:ext>
            </a:extLst>
          </p:cNvPr>
          <p:cNvSpPr txBox="1"/>
          <p:nvPr/>
        </p:nvSpPr>
        <p:spPr>
          <a:xfrm>
            <a:off x="1253848" y="5562253"/>
            <a:ext cx="644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Yield_management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Project Description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3E1A11-07BC-B04E-A70C-CA2556936253}"/>
              </a:ext>
            </a:extLst>
          </p:cNvPr>
          <p:cNvSpPr txBox="1">
            <a:spLocks/>
          </p:cNvSpPr>
          <p:nvPr/>
        </p:nvSpPr>
        <p:spPr>
          <a:xfrm>
            <a:off x="588842" y="1236228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single flight </a:t>
            </a:r>
            <a:r>
              <a:rPr lang="en-US" sz="2400" dirty="0"/>
              <a:t>scheduled from Geneva to Washington, DC.</a:t>
            </a:r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The airline company: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algn="l"/>
            <a:r>
              <a:rPr lang="en-US" sz="2400" dirty="0"/>
              <a:t>   	-  offers </a:t>
            </a:r>
            <a:r>
              <a:rPr lang="en-US" sz="2400" b="1" dirty="0"/>
              <a:t>nine fare products</a:t>
            </a:r>
            <a:r>
              <a:rPr lang="en-US" sz="2400" dirty="0"/>
              <a:t>;</a:t>
            </a:r>
          </a:p>
          <a:p>
            <a:pPr algn="l"/>
            <a:r>
              <a:rPr lang="en-US" sz="2400" dirty="0"/>
              <a:t>	-  classifies the passengers into </a:t>
            </a:r>
            <a:r>
              <a:rPr lang="en-US" sz="2400" b="1" dirty="0"/>
              <a:t>three segments </a:t>
            </a:r>
            <a:r>
              <a:rPr lang="en-US" sz="2400" dirty="0"/>
              <a:t>		   	   (Business, Leisure, Economy).</a:t>
            </a:r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Each passenger segment has a different arrival rate.</a:t>
            </a:r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Passengers from each segment have similar behavior represented by </a:t>
            </a:r>
            <a:r>
              <a:rPr lang="en-US" sz="2400" b="1" dirty="0"/>
              <a:t>preference weights </a:t>
            </a:r>
            <a:r>
              <a:rPr lang="en-US" sz="2400" dirty="0"/>
              <a:t>for each fare.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The plane has a capacity of </a:t>
            </a:r>
            <a:r>
              <a:rPr lang="en-US" sz="2400" b="1" dirty="0"/>
              <a:t>180 seats</a:t>
            </a:r>
            <a:r>
              <a:rPr lang="en-US" sz="2400" dirty="0"/>
              <a:t>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72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Discrete event simulation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State variables: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t: </a:t>
            </a:r>
            <a:r>
              <a:rPr lang="en-US" sz="2400" dirty="0"/>
              <a:t>		  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r: </a:t>
            </a:r>
            <a:r>
              <a:rPr lang="en-US" sz="2400" dirty="0"/>
              <a:t>		   Revenue at time events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s: 	</a:t>
            </a:r>
            <a:r>
              <a:rPr lang="en-US" sz="2400" dirty="0"/>
              <a:t>                Segment type at time events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Parameters (scenario):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T: 	</a:t>
            </a:r>
            <a:r>
              <a:rPr lang="en-US" sz="2400" dirty="0"/>
              <a:t>                Planning horizon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N: </a:t>
            </a:r>
            <a:r>
              <a:rPr lang="en-US" sz="2400" dirty="0"/>
              <a:t>	                Number of fare products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sz="2400" b="1" dirty="0"/>
              <a:t>λ1,</a:t>
            </a:r>
            <a:r>
              <a:rPr lang="en-US" sz="2400" b="1" dirty="0"/>
              <a:t> </a:t>
            </a:r>
            <a:r>
              <a:rPr lang="el-GR" sz="2400" b="1" dirty="0"/>
              <a:t>λ2,</a:t>
            </a:r>
            <a:r>
              <a:rPr lang="en-US" sz="2400" b="1" dirty="0"/>
              <a:t> </a:t>
            </a:r>
            <a:r>
              <a:rPr lang="el-GR" sz="2400" b="1" dirty="0"/>
              <a:t>λ3</a:t>
            </a:r>
            <a:r>
              <a:rPr lang="en-US" sz="2400" b="1" dirty="0"/>
              <a:t>:    </a:t>
            </a:r>
            <a:r>
              <a:rPr lang="en-US" sz="2400" dirty="0"/>
              <a:t>Rates for passenger segments generation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w:                  </a:t>
            </a:r>
            <a:r>
              <a:rPr lang="en-US" sz="2400" dirty="0"/>
              <a:t>Preference weights for each passenger segment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R:                   </a:t>
            </a:r>
            <a:r>
              <a:rPr lang="en-US" sz="2400" dirty="0"/>
              <a:t>Revenue for each fare product</a:t>
            </a:r>
          </a:p>
        </p:txBody>
      </p:sp>
    </p:spTree>
    <p:extLst>
      <p:ext uri="{BB962C8B-B14F-4D97-AF65-F5344CB8AC3E}">
        <p14:creationId xmlns:p14="http://schemas.microsoft.com/office/powerpoint/2010/main" val="19816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Two scenarios to be investigated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Both"/>
            </a:pPr>
            <a:r>
              <a:rPr lang="en-US" sz="2800" dirty="0"/>
              <a:t>All fares available from t = 179.</a:t>
            </a:r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r>
              <a:rPr lang="en-US" sz="2800" dirty="0"/>
              <a:t>Only one product offered at a time. Starting with the most cost-effective product to the most expensive one. Continues till all fare products are sold out or plane departure.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Booking limit of 20 seats for both scenarios.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467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(1) - Results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Both"/>
            </a:pPr>
            <a:r>
              <a:rPr lang="en-US" sz="2800" dirty="0"/>
              <a:t>All fares available from t = 179.</a:t>
            </a:r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r>
              <a:rPr lang="en-US" sz="2800" dirty="0"/>
              <a:t>Only one product offered at a time. Starting with the most cost-effective product to the most expensive one. Continues till all fare products are sold out or plane departure.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Booking limit of 20 seats for both scenarios.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06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(1) - Results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Both"/>
            </a:pPr>
            <a:r>
              <a:rPr lang="en-US" sz="2800" dirty="0"/>
              <a:t>All fares available from t = 179.</a:t>
            </a:r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r>
              <a:rPr lang="en-US" sz="2800" dirty="0"/>
              <a:t>Only one product offered at a time. Starting with the most cost-effective product to the most expensive one. Continues till all fare products are sold out or plane departure.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Booking limit of 20 seats for both scenarios.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768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(1) - Results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Both"/>
            </a:pPr>
            <a:r>
              <a:rPr lang="en-US" sz="2800" dirty="0"/>
              <a:t>All fares available from t = 179.</a:t>
            </a:r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r>
              <a:rPr lang="en-US" sz="2800" dirty="0"/>
              <a:t>Only one product offered at a time. Starting with the most cost-effective product to the most expensive one. Continues till all fare products are sold out or plane departure.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Booking limit of 20 seats for both scenarios.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074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1" y="249382"/>
            <a:ext cx="9350805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MSE using Bootstrap for number of no purchases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285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569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Optimization and Simulation Simulation project</vt:lpstr>
      <vt:lpstr>Yield management: a variable pricing strategy based on understanding and anticipating consumer behavior in order to maximize revenue or profits.</vt:lpstr>
      <vt:lpstr>Project Description</vt:lpstr>
      <vt:lpstr>Discrete event simulation</vt:lpstr>
      <vt:lpstr>Two scenarios to be investigated</vt:lpstr>
      <vt:lpstr>Scenario (1) - Results</vt:lpstr>
      <vt:lpstr>Scenario (1) - Results</vt:lpstr>
      <vt:lpstr>Scenario (1) - Results</vt:lpstr>
      <vt:lpstr>MSE using Bootstrap for number of no purchases</vt:lpstr>
      <vt:lpstr>Variance Reduction | Control Variables</vt:lpstr>
      <vt:lpstr>Scenario (2) - Results</vt:lpstr>
      <vt:lpstr>Discussion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project</dc:title>
  <dc:creator>Microsoft Office User</dc:creator>
  <cp:lastModifiedBy>Microsoft Office User</cp:lastModifiedBy>
  <cp:revision>17</cp:revision>
  <dcterms:created xsi:type="dcterms:W3CDTF">2018-04-06T12:12:11Z</dcterms:created>
  <dcterms:modified xsi:type="dcterms:W3CDTF">2018-04-06T20:19:28Z</dcterms:modified>
</cp:coreProperties>
</file>