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70" d="100"/>
          <a:sy n="70" d="100"/>
        </p:scale>
        <p:origin x="71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9E584-F65F-4AF1-8300-EE84E9C1B83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4C54ED-DF06-4C77-B160-EC7258F9EF43}">
      <dgm:prSet/>
      <dgm:spPr/>
      <dgm:t>
        <a:bodyPr/>
        <a:lstStyle/>
        <a:p>
          <a:r>
            <a:rPr lang="en-US" dirty="0"/>
            <a:t>Google COVID-19 Mobility Dataset</a:t>
          </a:r>
        </a:p>
      </dgm:t>
    </dgm:pt>
    <dgm:pt modelId="{5DB354BF-F02B-4C75-81BD-B03B7B367AE8}" type="parTrans" cxnId="{F4F6E1D9-24D5-465C-9678-0E9FBE1146C3}">
      <dgm:prSet/>
      <dgm:spPr/>
      <dgm:t>
        <a:bodyPr/>
        <a:lstStyle/>
        <a:p>
          <a:endParaRPr lang="en-US"/>
        </a:p>
      </dgm:t>
    </dgm:pt>
    <dgm:pt modelId="{6138F7EE-CE0E-4D10-9F00-C31D1A309205}" type="sibTrans" cxnId="{F4F6E1D9-24D5-465C-9678-0E9FBE1146C3}">
      <dgm:prSet/>
      <dgm:spPr/>
      <dgm:t>
        <a:bodyPr/>
        <a:lstStyle/>
        <a:p>
          <a:endParaRPr lang="en-US"/>
        </a:p>
      </dgm:t>
    </dgm:pt>
    <dgm:pt modelId="{3F648A88-4E61-40C4-A592-82F6DA1FB31F}">
      <dgm:prSet/>
      <dgm:spPr/>
      <dgm:t>
        <a:bodyPr/>
        <a:lstStyle/>
        <a:p>
          <a:r>
            <a:rPr lang="en-US" dirty="0"/>
            <a:t>Amount of time spent in 6 different “community sectors” by Google Maps users:</a:t>
          </a:r>
        </a:p>
      </dgm:t>
    </dgm:pt>
    <dgm:pt modelId="{17A37F08-589B-4822-B935-26D6D75CE7BB}" type="parTrans" cxnId="{0A28E629-5C95-43E1-9C3B-8094CD21B915}">
      <dgm:prSet/>
      <dgm:spPr/>
      <dgm:t>
        <a:bodyPr/>
        <a:lstStyle/>
        <a:p>
          <a:endParaRPr lang="en-US"/>
        </a:p>
      </dgm:t>
    </dgm:pt>
    <dgm:pt modelId="{2FAB0760-F2B7-46A9-80C6-B816137EF657}" type="sibTrans" cxnId="{0A28E629-5C95-43E1-9C3B-8094CD21B915}">
      <dgm:prSet/>
      <dgm:spPr/>
      <dgm:t>
        <a:bodyPr/>
        <a:lstStyle/>
        <a:p>
          <a:endParaRPr lang="en-US"/>
        </a:p>
      </dgm:t>
    </dgm:pt>
    <dgm:pt modelId="{CBBAD8BE-D6E9-44BF-9A89-3523376CB722}">
      <dgm:prSet/>
      <dgm:spPr/>
      <dgm:t>
        <a:bodyPr/>
        <a:lstStyle/>
        <a:p>
          <a:r>
            <a:rPr lang="en-US" dirty="0"/>
            <a:t>Workplace</a:t>
          </a:r>
        </a:p>
      </dgm:t>
    </dgm:pt>
    <dgm:pt modelId="{89D65909-6DB3-4D42-ABD9-5352AD132129}" type="parTrans" cxnId="{7EFE4D09-442A-4C6D-9656-05CA94A363F2}">
      <dgm:prSet/>
      <dgm:spPr/>
      <dgm:t>
        <a:bodyPr/>
        <a:lstStyle/>
        <a:p>
          <a:endParaRPr lang="en-US"/>
        </a:p>
      </dgm:t>
    </dgm:pt>
    <dgm:pt modelId="{EAC7517F-5625-4496-A44E-A89DC0B5AAA7}" type="sibTrans" cxnId="{7EFE4D09-442A-4C6D-9656-05CA94A363F2}">
      <dgm:prSet/>
      <dgm:spPr/>
      <dgm:t>
        <a:bodyPr/>
        <a:lstStyle/>
        <a:p>
          <a:endParaRPr lang="en-US"/>
        </a:p>
      </dgm:t>
    </dgm:pt>
    <dgm:pt modelId="{163BA822-9F61-4E13-ADD1-29044CF006AB}">
      <dgm:prSet/>
      <dgm:spPr/>
      <dgm:t>
        <a:bodyPr/>
        <a:lstStyle/>
        <a:p>
          <a:r>
            <a:rPr lang="en-US" dirty="0"/>
            <a:t>Residential</a:t>
          </a:r>
        </a:p>
      </dgm:t>
    </dgm:pt>
    <dgm:pt modelId="{88C974BB-21CF-47FA-AA3F-DBF60A59454C}" type="parTrans" cxnId="{C2408CEF-C270-48FF-BB98-BEB741D42237}">
      <dgm:prSet/>
      <dgm:spPr/>
      <dgm:t>
        <a:bodyPr/>
        <a:lstStyle/>
        <a:p>
          <a:endParaRPr lang="en-US"/>
        </a:p>
      </dgm:t>
    </dgm:pt>
    <dgm:pt modelId="{26DF10AD-7FAB-49C2-A9D7-651E498D22A6}" type="sibTrans" cxnId="{C2408CEF-C270-48FF-BB98-BEB741D42237}">
      <dgm:prSet/>
      <dgm:spPr/>
      <dgm:t>
        <a:bodyPr/>
        <a:lstStyle/>
        <a:p>
          <a:endParaRPr lang="en-US"/>
        </a:p>
      </dgm:t>
    </dgm:pt>
    <dgm:pt modelId="{4E64BF78-ED9F-4B24-A75A-5B69C879018C}">
      <dgm:prSet/>
      <dgm:spPr/>
      <dgm:t>
        <a:bodyPr/>
        <a:lstStyle/>
        <a:p>
          <a:r>
            <a:rPr lang="en-US" dirty="0"/>
            <a:t>Apple COVID-19 Mobility Dataset</a:t>
          </a:r>
        </a:p>
      </dgm:t>
    </dgm:pt>
    <dgm:pt modelId="{FD37AABA-81C3-429A-A557-B70F59C12472}" type="parTrans" cxnId="{D0F8ED79-D575-4EEA-A5BB-9CCD2BC42205}">
      <dgm:prSet/>
      <dgm:spPr/>
      <dgm:t>
        <a:bodyPr/>
        <a:lstStyle/>
        <a:p>
          <a:endParaRPr lang="en-US"/>
        </a:p>
      </dgm:t>
    </dgm:pt>
    <dgm:pt modelId="{E9703C32-F27F-42F7-94FE-2913050469DB}" type="sibTrans" cxnId="{D0F8ED79-D575-4EEA-A5BB-9CCD2BC42205}">
      <dgm:prSet/>
      <dgm:spPr/>
      <dgm:t>
        <a:bodyPr/>
        <a:lstStyle/>
        <a:p>
          <a:endParaRPr lang="en-US"/>
        </a:p>
      </dgm:t>
    </dgm:pt>
    <dgm:pt modelId="{0CB19DCC-5FDC-4575-8B7F-D6E00B2E472D}">
      <dgm:prSet/>
      <dgm:spPr/>
      <dgm:t>
        <a:bodyPr/>
        <a:lstStyle/>
        <a:p>
          <a:r>
            <a:rPr lang="en-US"/>
            <a:t>US Census Datasets</a:t>
          </a:r>
        </a:p>
      </dgm:t>
    </dgm:pt>
    <dgm:pt modelId="{CEA31F9D-5590-4FFC-A6F5-09FE1B811CAD}" type="parTrans" cxnId="{AA4D2B5D-2F90-4AAA-8E13-B450832C573B}">
      <dgm:prSet/>
      <dgm:spPr/>
      <dgm:t>
        <a:bodyPr/>
        <a:lstStyle/>
        <a:p>
          <a:endParaRPr lang="en-US"/>
        </a:p>
      </dgm:t>
    </dgm:pt>
    <dgm:pt modelId="{2F514636-866F-4AC2-9BD9-AE9AD1361B60}" type="sibTrans" cxnId="{AA4D2B5D-2F90-4AAA-8E13-B450832C573B}">
      <dgm:prSet/>
      <dgm:spPr/>
      <dgm:t>
        <a:bodyPr/>
        <a:lstStyle/>
        <a:p>
          <a:endParaRPr lang="en-US"/>
        </a:p>
      </dgm:t>
    </dgm:pt>
    <dgm:pt modelId="{1423DBF9-BA80-4482-8833-FA274E204E56}">
      <dgm:prSet/>
      <dgm:spPr/>
      <dgm:t>
        <a:bodyPr/>
        <a:lstStyle/>
        <a:p>
          <a:r>
            <a:rPr lang="en-US" dirty="0"/>
            <a:t>Population and land area</a:t>
          </a:r>
        </a:p>
      </dgm:t>
    </dgm:pt>
    <dgm:pt modelId="{98934882-1D8F-4071-8F9D-EAD66B38C4F2}" type="parTrans" cxnId="{75A71EB1-DECB-44F2-A65B-FE01BD5BA2ED}">
      <dgm:prSet/>
      <dgm:spPr/>
      <dgm:t>
        <a:bodyPr/>
        <a:lstStyle/>
        <a:p>
          <a:endParaRPr lang="en-US"/>
        </a:p>
      </dgm:t>
    </dgm:pt>
    <dgm:pt modelId="{18175E2F-BD86-445D-B72F-B051D24D7813}" type="sibTrans" cxnId="{75A71EB1-DECB-44F2-A65B-FE01BD5BA2ED}">
      <dgm:prSet/>
      <dgm:spPr/>
      <dgm:t>
        <a:bodyPr/>
        <a:lstStyle/>
        <a:p>
          <a:endParaRPr lang="en-US"/>
        </a:p>
      </dgm:t>
    </dgm:pt>
    <dgm:pt modelId="{F49953AF-5B5C-4493-A571-7D334F1C2382}">
      <dgm:prSet/>
      <dgm:spPr/>
      <dgm:t>
        <a:bodyPr/>
        <a:lstStyle/>
        <a:p>
          <a:r>
            <a:rPr lang="en-US" dirty="0"/>
            <a:t>Grocery/pharmacy</a:t>
          </a:r>
        </a:p>
      </dgm:t>
    </dgm:pt>
    <dgm:pt modelId="{BAB51155-18D7-499F-9327-BDFC01E231B3}" type="parTrans" cxnId="{9462D686-F34D-4357-9B9A-C2A9DDEFDE97}">
      <dgm:prSet/>
      <dgm:spPr/>
      <dgm:t>
        <a:bodyPr/>
        <a:lstStyle/>
        <a:p>
          <a:endParaRPr lang="en-US"/>
        </a:p>
      </dgm:t>
    </dgm:pt>
    <dgm:pt modelId="{876522A1-4EBB-493C-82A7-4DC01D4ACD65}" type="sibTrans" cxnId="{9462D686-F34D-4357-9B9A-C2A9DDEFDE97}">
      <dgm:prSet/>
      <dgm:spPr/>
      <dgm:t>
        <a:bodyPr/>
        <a:lstStyle/>
        <a:p>
          <a:endParaRPr lang="en-US"/>
        </a:p>
      </dgm:t>
    </dgm:pt>
    <dgm:pt modelId="{AB37BED4-C339-4872-99A2-4DD9B88A0E32}">
      <dgm:prSet/>
      <dgm:spPr/>
      <dgm:t>
        <a:bodyPr/>
        <a:lstStyle/>
        <a:p>
          <a:r>
            <a:rPr lang="en-US" dirty="0"/>
            <a:t>Retail/recreation</a:t>
          </a:r>
        </a:p>
      </dgm:t>
    </dgm:pt>
    <dgm:pt modelId="{D1EE3968-3AD0-4204-8EB5-1D7797268AAB}" type="parTrans" cxnId="{27BBD047-A869-439C-8078-EA5382CDBD86}">
      <dgm:prSet/>
      <dgm:spPr/>
      <dgm:t>
        <a:bodyPr/>
        <a:lstStyle/>
        <a:p>
          <a:endParaRPr lang="en-US"/>
        </a:p>
      </dgm:t>
    </dgm:pt>
    <dgm:pt modelId="{CCD19B82-33E9-45B0-AF0B-F3B95055C1AF}" type="sibTrans" cxnId="{27BBD047-A869-439C-8078-EA5382CDBD86}">
      <dgm:prSet/>
      <dgm:spPr/>
      <dgm:t>
        <a:bodyPr/>
        <a:lstStyle/>
        <a:p>
          <a:endParaRPr lang="en-US"/>
        </a:p>
      </dgm:t>
    </dgm:pt>
    <dgm:pt modelId="{D7774992-0FDC-49AE-98FD-4164D73723A1}">
      <dgm:prSet/>
      <dgm:spPr/>
      <dgm:t>
        <a:bodyPr/>
        <a:lstStyle/>
        <a:p>
          <a:r>
            <a:rPr lang="en-US" dirty="0"/>
            <a:t>Parks</a:t>
          </a:r>
        </a:p>
      </dgm:t>
    </dgm:pt>
    <dgm:pt modelId="{5596EA82-ABB0-4F8B-A83A-9E7E3C5D0020}" type="parTrans" cxnId="{7D3D862B-65A2-4A3B-9CB7-C1B1B522CC73}">
      <dgm:prSet/>
      <dgm:spPr/>
      <dgm:t>
        <a:bodyPr/>
        <a:lstStyle/>
        <a:p>
          <a:endParaRPr lang="en-US"/>
        </a:p>
      </dgm:t>
    </dgm:pt>
    <dgm:pt modelId="{7A3D68BA-388F-4251-A20F-D39B915229B6}" type="sibTrans" cxnId="{7D3D862B-65A2-4A3B-9CB7-C1B1B522CC73}">
      <dgm:prSet/>
      <dgm:spPr/>
      <dgm:t>
        <a:bodyPr/>
        <a:lstStyle/>
        <a:p>
          <a:endParaRPr lang="en-US"/>
        </a:p>
      </dgm:t>
    </dgm:pt>
    <dgm:pt modelId="{86AD9439-0AF4-4B49-ABC2-4630E3FA0A3B}">
      <dgm:prSet/>
      <dgm:spPr/>
      <dgm:t>
        <a:bodyPr/>
        <a:lstStyle/>
        <a:p>
          <a:r>
            <a:rPr lang="en-US" dirty="0"/>
            <a:t>Transit stations</a:t>
          </a:r>
        </a:p>
      </dgm:t>
    </dgm:pt>
    <dgm:pt modelId="{E477D79D-66D4-44D7-A78F-3F46821FF25B}" type="parTrans" cxnId="{2E0EFEDB-27B1-474B-A50B-7BD97622C36F}">
      <dgm:prSet/>
      <dgm:spPr/>
      <dgm:t>
        <a:bodyPr/>
        <a:lstStyle/>
        <a:p>
          <a:endParaRPr lang="en-US"/>
        </a:p>
      </dgm:t>
    </dgm:pt>
    <dgm:pt modelId="{1285192A-D29A-41F0-8EEF-41392BF89654}" type="sibTrans" cxnId="{2E0EFEDB-27B1-474B-A50B-7BD97622C36F}">
      <dgm:prSet/>
      <dgm:spPr/>
      <dgm:t>
        <a:bodyPr/>
        <a:lstStyle/>
        <a:p>
          <a:endParaRPr lang="en-US"/>
        </a:p>
      </dgm:t>
    </dgm:pt>
    <dgm:pt modelId="{BF528ED4-FD46-4737-A2EC-FACBA77970AB}">
      <dgm:prSet/>
      <dgm:spPr/>
      <dgm:t>
        <a:bodyPr/>
        <a:lstStyle/>
        <a:p>
          <a:r>
            <a:rPr lang="en-US" dirty="0"/>
            <a:t>Volume of Apple Maps requests by transportation mode:</a:t>
          </a:r>
        </a:p>
      </dgm:t>
    </dgm:pt>
    <dgm:pt modelId="{32EA6911-479F-43F9-BA81-9AE3F9C20FFB}" type="parTrans" cxnId="{C6BAD547-0727-4C0E-91C4-9DDF4FEB29CC}">
      <dgm:prSet/>
      <dgm:spPr/>
      <dgm:t>
        <a:bodyPr/>
        <a:lstStyle/>
        <a:p>
          <a:endParaRPr lang="en-US"/>
        </a:p>
      </dgm:t>
    </dgm:pt>
    <dgm:pt modelId="{B56ABE0C-72D3-4C5F-9EEF-9E1A4258CEB0}" type="sibTrans" cxnId="{C6BAD547-0727-4C0E-91C4-9DDF4FEB29CC}">
      <dgm:prSet/>
      <dgm:spPr/>
      <dgm:t>
        <a:bodyPr/>
        <a:lstStyle/>
        <a:p>
          <a:endParaRPr lang="en-US"/>
        </a:p>
      </dgm:t>
    </dgm:pt>
    <dgm:pt modelId="{7ED3BD00-D769-4CC0-B602-C3B37A5B3C4E}">
      <dgm:prSet/>
      <dgm:spPr/>
      <dgm:t>
        <a:bodyPr/>
        <a:lstStyle/>
        <a:p>
          <a:r>
            <a:rPr lang="en-US" dirty="0"/>
            <a:t>Driving</a:t>
          </a:r>
        </a:p>
      </dgm:t>
    </dgm:pt>
    <dgm:pt modelId="{9F74BBA0-8B9C-4E0E-9F7F-637893EC42E7}" type="parTrans" cxnId="{834CB5F7-7446-4018-8817-95746FBCA9E1}">
      <dgm:prSet/>
      <dgm:spPr/>
      <dgm:t>
        <a:bodyPr/>
        <a:lstStyle/>
        <a:p>
          <a:endParaRPr lang="en-US"/>
        </a:p>
      </dgm:t>
    </dgm:pt>
    <dgm:pt modelId="{469A330C-E511-47A0-AF82-4F491A71C45D}" type="sibTrans" cxnId="{834CB5F7-7446-4018-8817-95746FBCA9E1}">
      <dgm:prSet/>
      <dgm:spPr/>
      <dgm:t>
        <a:bodyPr/>
        <a:lstStyle/>
        <a:p>
          <a:endParaRPr lang="en-US"/>
        </a:p>
      </dgm:t>
    </dgm:pt>
    <dgm:pt modelId="{E85C7033-0C63-4143-B9DA-587FFC55556B}">
      <dgm:prSet/>
      <dgm:spPr/>
      <dgm:t>
        <a:bodyPr/>
        <a:lstStyle/>
        <a:p>
          <a:r>
            <a:rPr lang="en-US" dirty="0"/>
            <a:t>Walking</a:t>
          </a:r>
        </a:p>
      </dgm:t>
    </dgm:pt>
    <dgm:pt modelId="{8E919AF3-162E-4035-853E-1BD4F3F2A68F}" type="parTrans" cxnId="{C2C4821C-C0EE-477B-BBAF-AEA6A8E53999}">
      <dgm:prSet/>
      <dgm:spPr/>
      <dgm:t>
        <a:bodyPr/>
        <a:lstStyle/>
        <a:p>
          <a:endParaRPr lang="en-US"/>
        </a:p>
      </dgm:t>
    </dgm:pt>
    <dgm:pt modelId="{81C6AD35-31DC-405B-9F43-B5413953B7DB}" type="sibTrans" cxnId="{C2C4821C-C0EE-477B-BBAF-AEA6A8E53999}">
      <dgm:prSet/>
      <dgm:spPr/>
      <dgm:t>
        <a:bodyPr/>
        <a:lstStyle/>
        <a:p>
          <a:endParaRPr lang="en-US"/>
        </a:p>
      </dgm:t>
    </dgm:pt>
    <dgm:pt modelId="{72BC0F19-85E6-4EC2-B0D6-7529B4EC4FA9}">
      <dgm:prSet/>
      <dgm:spPr/>
      <dgm:t>
        <a:bodyPr/>
        <a:lstStyle/>
        <a:p>
          <a:r>
            <a:rPr lang="en-US" dirty="0"/>
            <a:t>Public transportation</a:t>
          </a:r>
        </a:p>
      </dgm:t>
    </dgm:pt>
    <dgm:pt modelId="{29B2EC4F-9530-465E-8F35-37F334CE1758}" type="parTrans" cxnId="{CDD50E63-C787-4991-8510-1F0FD1B5E329}">
      <dgm:prSet/>
      <dgm:spPr/>
      <dgm:t>
        <a:bodyPr/>
        <a:lstStyle/>
        <a:p>
          <a:endParaRPr lang="en-US"/>
        </a:p>
      </dgm:t>
    </dgm:pt>
    <dgm:pt modelId="{6A921C91-D49E-48DA-8810-D34703B6E681}" type="sibTrans" cxnId="{CDD50E63-C787-4991-8510-1F0FD1B5E329}">
      <dgm:prSet/>
      <dgm:spPr/>
      <dgm:t>
        <a:bodyPr/>
        <a:lstStyle/>
        <a:p>
          <a:endParaRPr lang="en-US"/>
        </a:p>
      </dgm:t>
    </dgm:pt>
    <dgm:pt modelId="{069E0382-EF84-48C6-8DB6-CF39E1A26FB9}">
      <dgm:prSet/>
      <dgm:spPr/>
      <dgm:t>
        <a:bodyPr/>
        <a:lstStyle/>
        <a:p>
          <a:r>
            <a:rPr lang="en-US" dirty="0"/>
            <a:t>Google and Apple data are daily time-series, normalized to Jan 2020, not seasonally adjusted. Data not published for pre-Jan 2020.</a:t>
          </a:r>
        </a:p>
      </dgm:t>
    </dgm:pt>
    <dgm:pt modelId="{B4DC12F3-AE25-4540-BD6B-0FCD1F4AF644}" type="parTrans" cxnId="{57A80BFD-2838-425F-9583-4B7BB363625E}">
      <dgm:prSet/>
      <dgm:spPr/>
      <dgm:t>
        <a:bodyPr/>
        <a:lstStyle/>
        <a:p>
          <a:endParaRPr lang="en-US"/>
        </a:p>
      </dgm:t>
    </dgm:pt>
    <dgm:pt modelId="{5579B8A4-B51A-4394-9CB3-D6AC5CE1F3F1}" type="sibTrans" cxnId="{57A80BFD-2838-425F-9583-4B7BB363625E}">
      <dgm:prSet/>
      <dgm:spPr/>
      <dgm:t>
        <a:bodyPr/>
        <a:lstStyle/>
        <a:p>
          <a:endParaRPr lang="en-US"/>
        </a:p>
      </dgm:t>
    </dgm:pt>
    <dgm:pt modelId="{05A9B549-B5E7-488E-A377-EB40B4C33DFD}">
      <dgm:prSet/>
      <dgm:spPr/>
      <dgm:t>
        <a:bodyPr/>
        <a:lstStyle/>
        <a:p>
          <a:endParaRPr lang="en-US" dirty="0"/>
        </a:p>
      </dgm:t>
    </dgm:pt>
    <dgm:pt modelId="{3FD65A4A-7DB6-45E3-B9D7-C5E1B13BBD27}" type="parTrans" cxnId="{E1DC5950-2EE1-4992-B3D2-5CD63584322E}">
      <dgm:prSet/>
      <dgm:spPr/>
      <dgm:t>
        <a:bodyPr/>
        <a:lstStyle/>
        <a:p>
          <a:endParaRPr lang="en-US"/>
        </a:p>
      </dgm:t>
    </dgm:pt>
    <dgm:pt modelId="{DD48C028-9E23-4C0C-9DA6-D082B0E861D3}" type="sibTrans" cxnId="{E1DC5950-2EE1-4992-B3D2-5CD63584322E}">
      <dgm:prSet/>
      <dgm:spPr/>
      <dgm:t>
        <a:bodyPr/>
        <a:lstStyle/>
        <a:p>
          <a:endParaRPr lang="en-US"/>
        </a:p>
      </dgm:t>
    </dgm:pt>
    <dgm:pt modelId="{D4B8EB0D-E27E-4139-B7D1-68B193418910}">
      <dgm:prSet/>
      <dgm:spPr/>
      <dgm:t>
        <a:bodyPr/>
        <a:lstStyle/>
        <a:p>
          <a:endParaRPr lang="en-US" dirty="0"/>
        </a:p>
      </dgm:t>
    </dgm:pt>
    <dgm:pt modelId="{F073D1A4-4C5B-439E-A79C-7C2CAF93165D}" type="parTrans" cxnId="{269E0AEF-FEED-4F70-9D46-3A8C6FA12218}">
      <dgm:prSet/>
      <dgm:spPr/>
      <dgm:t>
        <a:bodyPr/>
        <a:lstStyle/>
        <a:p>
          <a:endParaRPr lang="en-US"/>
        </a:p>
      </dgm:t>
    </dgm:pt>
    <dgm:pt modelId="{0EAEC15C-E7C7-439A-A76F-62A66D0FFC39}" type="sibTrans" cxnId="{269E0AEF-FEED-4F70-9D46-3A8C6FA12218}">
      <dgm:prSet/>
      <dgm:spPr/>
      <dgm:t>
        <a:bodyPr/>
        <a:lstStyle/>
        <a:p>
          <a:endParaRPr lang="en-US"/>
        </a:p>
      </dgm:t>
    </dgm:pt>
    <dgm:pt modelId="{F5538F72-3247-45D8-8C82-76BDC8D7A0F2}">
      <dgm:prSet/>
      <dgm:spPr/>
      <dgm:t>
        <a:bodyPr/>
        <a:lstStyle/>
        <a:p>
          <a:r>
            <a:rPr lang="en-US" dirty="0"/>
            <a:t>Zillow Home Value Indices</a:t>
          </a:r>
        </a:p>
      </dgm:t>
    </dgm:pt>
    <dgm:pt modelId="{1C0BDF6F-A809-4A8E-A9FA-DB4AF16BBE98}" type="parTrans" cxnId="{5B5BA386-15A5-43A2-8076-667AABFF5A38}">
      <dgm:prSet/>
      <dgm:spPr/>
      <dgm:t>
        <a:bodyPr/>
        <a:lstStyle/>
        <a:p>
          <a:endParaRPr lang="en-US"/>
        </a:p>
      </dgm:t>
    </dgm:pt>
    <dgm:pt modelId="{1E7DCE0F-6A35-4E75-9E0C-8194151513A8}" type="sibTrans" cxnId="{5B5BA386-15A5-43A2-8076-667AABFF5A38}">
      <dgm:prSet/>
      <dgm:spPr/>
      <dgm:t>
        <a:bodyPr/>
        <a:lstStyle/>
        <a:p>
          <a:endParaRPr lang="en-US"/>
        </a:p>
      </dgm:t>
    </dgm:pt>
    <dgm:pt modelId="{9E524E76-3C8F-4C2B-ADBD-608F613C893A}">
      <dgm:prSet/>
      <dgm:spPr/>
      <dgm:t>
        <a:bodyPr/>
        <a:lstStyle/>
        <a:p>
          <a:r>
            <a:rPr lang="en-US" dirty="0"/>
            <a:t>High, mid, and low-tier home value indices</a:t>
          </a:r>
        </a:p>
      </dgm:t>
    </dgm:pt>
    <dgm:pt modelId="{760A1B87-546C-40CC-8C7D-A74096D64D29}" type="parTrans" cxnId="{18508868-F498-4D73-BDEA-65C9F6ADBB09}">
      <dgm:prSet/>
      <dgm:spPr/>
      <dgm:t>
        <a:bodyPr/>
        <a:lstStyle/>
        <a:p>
          <a:endParaRPr lang="en-US"/>
        </a:p>
      </dgm:t>
    </dgm:pt>
    <dgm:pt modelId="{A2779B93-8084-42DF-9FCC-0565E8E4F5CF}" type="sibTrans" cxnId="{18508868-F498-4D73-BDEA-65C9F6ADBB09}">
      <dgm:prSet/>
      <dgm:spPr/>
      <dgm:t>
        <a:bodyPr/>
        <a:lstStyle/>
        <a:p>
          <a:endParaRPr lang="en-US"/>
        </a:p>
      </dgm:t>
    </dgm:pt>
    <dgm:pt modelId="{CFFBA730-9A94-4E11-8632-C10FF20F94EA}">
      <dgm:prSet/>
      <dgm:spPr/>
      <dgm:t>
        <a:bodyPr/>
        <a:lstStyle/>
        <a:p>
          <a:r>
            <a:rPr lang="en-US" dirty="0"/>
            <a:t>Monthly time-series</a:t>
          </a:r>
        </a:p>
      </dgm:t>
    </dgm:pt>
    <dgm:pt modelId="{7D75C8E2-9948-4619-B961-D564EF98403A}" type="parTrans" cxnId="{314C685C-9053-40A2-8EBF-DDDE44192A01}">
      <dgm:prSet/>
      <dgm:spPr/>
      <dgm:t>
        <a:bodyPr/>
        <a:lstStyle/>
        <a:p>
          <a:endParaRPr lang="en-US"/>
        </a:p>
      </dgm:t>
    </dgm:pt>
    <dgm:pt modelId="{5BCF5C97-26F4-408D-952D-23C35B0C94F6}" type="sibTrans" cxnId="{314C685C-9053-40A2-8EBF-DDDE44192A01}">
      <dgm:prSet/>
      <dgm:spPr/>
      <dgm:t>
        <a:bodyPr/>
        <a:lstStyle/>
        <a:p>
          <a:endParaRPr lang="en-US"/>
        </a:p>
      </dgm:t>
    </dgm:pt>
    <dgm:pt modelId="{F76197F8-D17C-40BB-9BE9-7FC5BD803943}">
      <dgm:prSet/>
      <dgm:spPr/>
      <dgm:t>
        <a:bodyPr/>
        <a:lstStyle/>
        <a:p>
          <a:endParaRPr lang="en-US" dirty="0"/>
        </a:p>
      </dgm:t>
    </dgm:pt>
    <dgm:pt modelId="{25F2E1B7-E2D2-436D-A22F-AF811B41D983}" type="parTrans" cxnId="{4CA0D3E0-DF1D-43BB-AB8A-F8283DC1A40C}">
      <dgm:prSet/>
      <dgm:spPr/>
      <dgm:t>
        <a:bodyPr/>
        <a:lstStyle/>
        <a:p>
          <a:endParaRPr lang="en-US"/>
        </a:p>
      </dgm:t>
    </dgm:pt>
    <dgm:pt modelId="{609019F8-1565-45EB-8FFD-F209A290D505}" type="sibTrans" cxnId="{4CA0D3E0-DF1D-43BB-AB8A-F8283DC1A40C}">
      <dgm:prSet/>
      <dgm:spPr/>
      <dgm:t>
        <a:bodyPr/>
        <a:lstStyle/>
        <a:p>
          <a:endParaRPr lang="en-US"/>
        </a:p>
      </dgm:t>
    </dgm:pt>
    <dgm:pt modelId="{BE52B9E1-FBD7-483D-889A-DC8072E0DBAA}" type="pres">
      <dgm:prSet presAssocID="{2A89E584-F65F-4AF1-8300-EE84E9C1B836}" presName="linear" presStyleCnt="0">
        <dgm:presLayoutVars>
          <dgm:animLvl val="lvl"/>
          <dgm:resizeHandles val="exact"/>
        </dgm:presLayoutVars>
      </dgm:prSet>
      <dgm:spPr/>
    </dgm:pt>
    <dgm:pt modelId="{78CA863D-B677-4F94-B96C-FEE6A5DD1CC2}" type="pres">
      <dgm:prSet presAssocID="{744C54ED-DF06-4C77-B160-EC7258F9EF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BF9B58-BE6A-4E7E-BFC2-DAD21CF26772}" type="pres">
      <dgm:prSet presAssocID="{744C54ED-DF06-4C77-B160-EC7258F9EF43}" presName="childText" presStyleLbl="revTx" presStyleIdx="0" presStyleCnt="4">
        <dgm:presLayoutVars>
          <dgm:bulletEnabled val="1"/>
        </dgm:presLayoutVars>
      </dgm:prSet>
      <dgm:spPr/>
    </dgm:pt>
    <dgm:pt modelId="{3EA8BA17-39CD-4E8C-8868-C8FD4447798B}" type="pres">
      <dgm:prSet presAssocID="{4E64BF78-ED9F-4B24-A75A-5B69C87901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F285A7-5C48-4473-8D8C-F3790841189B}" type="pres">
      <dgm:prSet presAssocID="{4E64BF78-ED9F-4B24-A75A-5B69C879018C}" presName="childText" presStyleLbl="revTx" presStyleIdx="1" presStyleCnt="4">
        <dgm:presLayoutVars>
          <dgm:bulletEnabled val="1"/>
        </dgm:presLayoutVars>
      </dgm:prSet>
      <dgm:spPr/>
    </dgm:pt>
    <dgm:pt modelId="{B2C77DAA-40FF-496C-9727-8D3A36D41B8C}" type="pres">
      <dgm:prSet presAssocID="{F5538F72-3247-45D8-8C82-76BDC8D7A0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DD0CA1-A3E5-4078-864A-12C57AB545E8}" type="pres">
      <dgm:prSet presAssocID="{F5538F72-3247-45D8-8C82-76BDC8D7A0F2}" presName="childText" presStyleLbl="revTx" presStyleIdx="2" presStyleCnt="4">
        <dgm:presLayoutVars>
          <dgm:bulletEnabled val="1"/>
        </dgm:presLayoutVars>
      </dgm:prSet>
      <dgm:spPr/>
    </dgm:pt>
    <dgm:pt modelId="{ECDBFFBC-7121-4079-AA1F-E7DA637F98D9}" type="pres">
      <dgm:prSet presAssocID="{0CB19DCC-5FDC-4575-8B7F-D6E00B2E472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1BBFCA-054F-463A-8C47-00365968C2B3}" type="pres">
      <dgm:prSet presAssocID="{0CB19DCC-5FDC-4575-8B7F-D6E00B2E472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FE4D09-442A-4C6D-9656-05CA94A363F2}" srcId="{3F648A88-4E61-40C4-A592-82F6DA1FB31F}" destId="{CBBAD8BE-D6E9-44BF-9A89-3523376CB722}" srcOrd="0" destOrd="0" parTransId="{89D65909-6DB3-4D42-ABD9-5352AD132129}" sibTransId="{EAC7517F-5625-4496-A44E-A89DC0B5AAA7}"/>
    <dgm:cxn modelId="{CBAD3E0C-AC10-4604-AE25-A47359117993}" type="presOf" srcId="{BF528ED4-FD46-4737-A2EC-FACBA77970AB}" destId="{71F285A7-5C48-4473-8D8C-F3790841189B}" srcOrd="0" destOrd="0" presId="urn:microsoft.com/office/officeart/2005/8/layout/vList2"/>
    <dgm:cxn modelId="{27C82510-D10C-4A3E-BA26-9EFEED7EABBF}" type="presOf" srcId="{F49953AF-5B5C-4493-A571-7D334F1C2382}" destId="{E6BF9B58-BE6A-4E7E-BFC2-DAD21CF26772}" srcOrd="0" destOrd="3" presId="urn:microsoft.com/office/officeart/2005/8/layout/vList2"/>
    <dgm:cxn modelId="{164B8F15-9CF9-4F77-AB18-9775D3247AAA}" type="presOf" srcId="{744C54ED-DF06-4C77-B160-EC7258F9EF43}" destId="{78CA863D-B677-4F94-B96C-FEE6A5DD1CC2}" srcOrd="0" destOrd="0" presId="urn:microsoft.com/office/officeart/2005/8/layout/vList2"/>
    <dgm:cxn modelId="{4FB2C115-0A41-4E5F-B905-D79085953998}" type="presOf" srcId="{E85C7033-0C63-4143-B9DA-587FFC55556B}" destId="{71F285A7-5C48-4473-8D8C-F3790841189B}" srcOrd="0" destOrd="2" presId="urn:microsoft.com/office/officeart/2005/8/layout/vList2"/>
    <dgm:cxn modelId="{F32D5116-BB33-4EEB-ABBC-0B9F63A9869D}" type="presOf" srcId="{2A89E584-F65F-4AF1-8300-EE84E9C1B836}" destId="{BE52B9E1-FBD7-483D-889A-DC8072E0DBAA}" srcOrd="0" destOrd="0" presId="urn:microsoft.com/office/officeart/2005/8/layout/vList2"/>
    <dgm:cxn modelId="{88B71418-B66F-477F-85B2-EBA9E1124341}" type="presOf" srcId="{86AD9439-0AF4-4B49-ABC2-4630E3FA0A3B}" destId="{E6BF9B58-BE6A-4E7E-BFC2-DAD21CF26772}" srcOrd="0" destOrd="6" presId="urn:microsoft.com/office/officeart/2005/8/layout/vList2"/>
    <dgm:cxn modelId="{BDE5791C-6040-4E29-AA38-20DDE375D2C1}" type="presOf" srcId="{CFFBA730-9A94-4E11-8632-C10FF20F94EA}" destId="{F4DD0CA1-A3E5-4078-864A-12C57AB545E8}" srcOrd="0" destOrd="1" presId="urn:microsoft.com/office/officeart/2005/8/layout/vList2"/>
    <dgm:cxn modelId="{C2C4821C-C0EE-477B-BBAF-AEA6A8E53999}" srcId="{BF528ED4-FD46-4737-A2EC-FACBA77970AB}" destId="{E85C7033-0C63-4143-B9DA-587FFC55556B}" srcOrd="1" destOrd="0" parTransId="{8E919AF3-162E-4035-853E-1BD4F3F2A68F}" sibTransId="{81C6AD35-31DC-405B-9F43-B5413953B7DB}"/>
    <dgm:cxn modelId="{CC11A71E-60CD-428D-942E-AADE77D3D559}" type="presOf" srcId="{D4B8EB0D-E27E-4139-B7D1-68B193418910}" destId="{E6BF9B58-BE6A-4E7E-BFC2-DAD21CF26772}" srcOrd="0" destOrd="7" presId="urn:microsoft.com/office/officeart/2005/8/layout/vList2"/>
    <dgm:cxn modelId="{0A28E629-5C95-43E1-9C3B-8094CD21B915}" srcId="{744C54ED-DF06-4C77-B160-EC7258F9EF43}" destId="{3F648A88-4E61-40C4-A592-82F6DA1FB31F}" srcOrd="0" destOrd="0" parTransId="{17A37F08-589B-4822-B935-26D6D75CE7BB}" sibTransId="{2FAB0760-F2B7-46A9-80C6-B816137EF657}"/>
    <dgm:cxn modelId="{7D3D862B-65A2-4A3B-9CB7-C1B1B522CC73}" srcId="{3F648A88-4E61-40C4-A592-82F6DA1FB31F}" destId="{D7774992-0FDC-49AE-98FD-4164D73723A1}" srcOrd="4" destOrd="0" parTransId="{5596EA82-ABB0-4F8B-A83A-9E7E3C5D0020}" sibTransId="{7A3D68BA-388F-4251-A20F-D39B915229B6}"/>
    <dgm:cxn modelId="{7A79753F-6672-4473-B713-1EFA1CB86B44}" type="presOf" srcId="{05A9B549-B5E7-488E-A377-EB40B4C33DFD}" destId="{F4DD0CA1-A3E5-4078-864A-12C57AB545E8}" srcOrd="0" destOrd="2" presId="urn:microsoft.com/office/officeart/2005/8/layout/vList2"/>
    <dgm:cxn modelId="{314C685C-9053-40A2-8EBF-DDDE44192A01}" srcId="{F5538F72-3247-45D8-8C82-76BDC8D7A0F2}" destId="{CFFBA730-9A94-4E11-8632-C10FF20F94EA}" srcOrd="1" destOrd="0" parTransId="{7D75C8E2-9948-4619-B961-D564EF98403A}" sibTransId="{5BCF5C97-26F4-408D-952D-23C35B0C94F6}"/>
    <dgm:cxn modelId="{AA4D2B5D-2F90-4AAA-8E13-B450832C573B}" srcId="{2A89E584-F65F-4AF1-8300-EE84E9C1B836}" destId="{0CB19DCC-5FDC-4575-8B7F-D6E00B2E472D}" srcOrd="3" destOrd="0" parTransId="{CEA31F9D-5590-4FFC-A6F5-09FE1B811CAD}" sibTransId="{2F514636-866F-4AC2-9BD9-AE9AD1361B60}"/>
    <dgm:cxn modelId="{81788942-E636-452E-8F42-8CDBB948BFE0}" type="presOf" srcId="{1423DBF9-BA80-4482-8833-FA274E204E56}" destId="{521BBFCA-054F-463A-8C47-00365968C2B3}" srcOrd="0" destOrd="0" presId="urn:microsoft.com/office/officeart/2005/8/layout/vList2"/>
    <dgm:cxn modelId="{CDD50E63-C787-4991-8510-1F0FD1B5E329}" srcId="{BF528ED4-FD46-4737-A2EC-FACBA77970AB}" destId="{72BC0F19-85E6-4EC2-B0D6-7529B4EC4FA9}" srcOrd="2" destOrd="0" parTransId="{29B2EC4F-9530-465E-8F35-37F334CE1758}" sibTransId="{6A921C91-D49E-48DA-8810-D34703B6E681}"/>
    <dgm:cxn modelId="{80A12746-664E-4F40-A837-1B8484E5FCFC}" type="presOf" srcId="{163BA822-9F61-4E13-ADD1-29044CF006AB}" destId="{E6BF9B58-BE6A-4E7E-BFC2-DAD21CF26772}" srcOrd="0" destOrd="2" presId="urn:microsoft.com/office/officeart/2005/8/layout/vList2"/>
    <dgm:cxn modelId="{27BBD047-A869-439C-8078-EA5382CDBD86}" srcId="{3F648A88-4E61-40C4-A592-82F6DA1FB31F}" destId="{AB37BED4-C339-4872-99A2-4DD9B88A0E32}" srcOrd="3" destOrd="0" parTransId="{D1EE3968-3AD0-4204-8EB5-1D7797268AAB}" sibTransId="{CCD19B82-33E9-45B0-AF0B-F3B95055C1AF}"/>
    <dgm:cxn modelId="{C6BAD547-0727-4C0E-91C4-9DDF4FEB29CC}" srcId="{4E64BF78-ED9F-4B24-A75A-5B69C879018C}" destId="{BF528ED4-FD46-4737-A2EC-FACBA77970AB}" srcOrd="0" destOrd="0" parTransId="{32EA6911-479F-43F9-BA81-9AE3F9C20FFB}" sibTransId="{B56ABE0C-72D3-4C5F-9EEF-9E1A4258CEB0}"/>
    <dgm:cxn modelId="{18508868-F498-4D73-BDEA-65C9F6ADBB09}" srcId="{F5538F72-3247-45D8-8C82-76BDC8D7A0F2}" destId="{9E524E76-3C8F-4C2B-ADBD-608F613C893A}" srcOrd="0" destOrd="0" parTransId="{760A1B87-546C-40CC-8C7D-A74096D64D29}" sibTransId="{A2779B93-8084-42DF-9FCC-0565E8E4F5CF}"/>
    <dgm:cxn modelId="{E1DC5950-2EE1-4992-B3D2-5CD63584322E}" srcId="{F5538F72-3247-45D8-8C82-76BDC8D7A0F2}" destId="{05A9B549-B5E7-488E-A377-EB40B4C33DFD}" srcOrd="2" destOrd="0" parTransId="{3FD65A4A-7DB6-45E3-B9D7-C5E1B13BBD27}" sibTransId="{DD48C028-9E23-4C0C-9DA6-D082B0E861D3}"/>
    <dgm:cxn modelId="{25112072-D982-4693-923D-8D49F1B82B0F}" type="presOf" srcId="{72BC0F19-85E6-4EC2-B0D6-7529B4EC4FA9}" destId="{71F285A7-5C48-4473-8D8C-F3790841189B}" srcOrd="0" destOrd="3" presId="urn:microsoft.com/office/officeart/2005/8/layout/vList2"/>
    <dgm:cxn modelId="{1D017755-4F26-433E-898A-D56EEA1CC39A}" type="presOf" srcId="{3F648A88-4E61-40C4-A592-82F6DA1FB31F}" destId="{E6BF9B58-BE6A-4E7E-BFC2-DAD21CF26772}" srcOrd="0" destOrd="0" presId="urn:microsoft.com/office/officeart/2005/8/layout/vList2"/>
    <dgm:cxn modelId="{64512559-82A9-4694-8771-B57A7CFB4E7A}" type="presOf" srcId="{9E524E76-3C8F-4C2B-ADBD-608F613C893A}" destId="{F4DD0CA1-A3E5-4078-864A-12C57AB545E8}" srcOrd="0" destOrd="0" presId="urn:microsoft.com/office/officeart/2005/8/layout/vList2"/>
    <dgm:cxn modelId="{D0F8ED79-D575-4EEA-A5BB-9CCD2BC42205}" srcId="{2A89E584-F65F-4AF1-8300-EE84E9C1B836}" destId="{4E64BF78-ED9F-4B24-A75A-5B69C879018C}" srcOrd="1" destOrd="0" parTransId="{FD37AABA-81C3-429A-A557-B70F59C12472}" sibTransId="{E9703C32-F27F-42F7-94FE-2913050469DB}"/>
    <dgm:cxn modelId="{5B5BA386-15A5-43A2-8076-667AABFF5A38}" srcId="{2A89E584-F65F-4AF1-8300-EE84E9C1B836}" destId="{F5538F72-3247-45D8-8C82-76BDC8D7A0F2}" srcOrd="2" destOrd="0" parTransId="{1C0BDF6F-A809-4A8E-A9FA-DB4AF16BBE98}" sibTransId="{1E7DCE0F-6A35-4E75-9E0C-8194151513A8}"/>
    <dgm:cxn modelId="{9462D686-F34D-4357-9B9A-C2A9DDEFDE97}" srcId="{3F648A88-4E61-40C4-A592-82F6DA1FB31F}" destId="{F49953AF-5B5C-4493-A571-7D334F1C2382}" srcOrd="2" destOrd="0" parTransId="{BAB51155-18D7-499F-9327-BDFC01E231B3}" sibTransId="{876522A1-4EBB-493C-82A7-4DC01D4ACD65}"/>
    <dgm:cxn modelId="{BDB7D6AB-0D86-4415-BCD4-9C46178FA28E}" type="presOf" srcId="{CBBAD8BE-D6E9-44BF-9A89-3523376CB722}" destId="{E6BF9B58-BE6A-4E7E-BFC2-DAD21CF26772}" srcOrd="0" destOrd="1" presId="urn:microsoft.com/office/officeart/2005/8/layout/vList2"/>
    <dgm:cxn modelId="{75A71EB1-DECB-44F2-A65B-FE01BD5BA2ED}" srcId="{0CB19DCC-5FDC-4575-8B7F-D6E00B2E472D}" destId="{1423DBF9-BA80-4482-8833-FA274E204E56}" srcOrd="0" destOrd="0" parTransId="{98934882-1D8F-4071-8F9D-EAD66B38C4F2}" sibTransId="{18175E2F-BD86-445D-B72F-B051D24D7813}"/>
    <dgm:cxn modelId="{90EEC7CB-D639-4FB2-B871-CB00ABBEF377}" type="presOf" srcId="{7ED3BD00-D769-4CC0-B602-C3B37A5B3C4E}" destId="{71F285A7-5C48-4473-8D8C-F3790841189B}" srcOrd="0" destOrd="1" presId="urn:microsoft.com/office/officeart/2005/8/layout/vList2"/>
    <dgm:cxn modelId="{B56962D3-C6E3-4DD5-8F5F-E4A45C8B434C}" type="presOf" srcId="{F76197F8-D17C-40BB-9BE9-7FC5BD803943}" destId="{71F285A7-5C48-4473-8D8C-F3790841189B}" srcOrd="0" destOrd="5" presId="urn:microsoft.com/office/officeart/2005/8/layout/vList2"/>
    <dgm:cxn modelId="{D9B086D9-64D5-4E32-B6BB-BA5C73908105}" type="presOf" srcId="{0CB19DCC-5FDC-4575-8B7F-D6E00B2E472D}" destId="{ECDBFFBC-7121-4079-AA1F-E7DA637F98D9}" srcOrd="0" destOrd="0" presId="urn:microsoft.com/office/officeart/2005/8/layout/vList2"/>
    <dgm:cxn modelId="{F4F6E1D9-24D5-465C-9678-0E9FBE1146C3}" srcId="{2A89E584-F65F-4AF1-8300-EE84E9C1B836}" destId="{744C54ED-DF06-4C77-B160-EC7258F9EF43}" srcOrd="0" destOrd="0" parTransId="{5DB354BF-F02B-4C75-81BD-B03B7B367AE8}" sibTransId="{6138F7EE-CE0E-4D10-9F00-C31D1A309205}"/>
    <dgm:cxn modelId="{71E408DA-FBB5-4FC9-887D-D7DB4D421A05}" type="presOf" srcId="{069E0382-EF84-48C6-8DB6-CF39E1A26FB9}" destId="{71F285A7-5C48-4473-8D8C-F3790841189B}" srcOrd="0" destOrd="4" presId="urn:microsoft.com/office/officeart/2005/8/layout/vList2"/>
    <dgm:cxn modelId="{2E0EFEDB-27B1-474B-A50B-7BD97622C36F}" srcId="{3F648A88-4E61-40C4-A592-82F6DA1FB31F}" destId="{86AD9439-0AF4-4B49-ABC2-4630E3FA0A3B}" srcOrd="5" destOrd="0" parTransId="{E477D79D-66D4-44D7-A78F-3F46821FF25B}" sibTransId="{1285192A-D29A-41F0-8EEF-41392BF89654}"/>
    <dgm:cxn modelId="{3E75AEE0-7F3D-40C0-BA0F-7C568365A4F7}" type="presOf" srcId="{AB37BED4-C339-4872-99A2-4DD9B88A0E32}" destId="{E6BF9B58-BE6A-4E7E-BFC2-DAD21CF26772}" srcOrd="0" destOrd="4" presId="urn:microsoft.com/office/officeart/2005/8/layout/vList2"/>
    <dgm:cxn modelId="{8EDEC4E0-4BC7-4893-B997-44A34B001034}" type="presOf" srcId="{D7774992-0FDC-49AE-98FD-4164D73723A1}" destId="{E6BF9B58-BE6A-4E7E-BFC2-DAD21CF26772}" srcOrd="0" destOrd="5" presId="urn:microsoft.com/office/officeart/2005/8/layout/vList2"/>
    <dgm:cxn modelId="{4CA0D3E0-DF1D-43BB-AB8A-F8283DC1A40C}" srcId="{4E64BF78-ED9F-4B24-A75A-5B69C879018C}" destId="{F76197F8-D17C-40BB-9BE9-7FC5BD803943}" srcOrd="2" destOrd="0" parTransId="{25F2E1B7-E2D2-436D-A22F-AF811B41D983}" sibTransId="{609019F8-1565-45EB-8FFD-F209A290D505}"/>
    <dgm:cxn modelId="{659960E5-60B4-43B3-BF42-FD1B5146ABCB}" type="presOf" srcId="{F5538F72-3247-45D8-8C82-76BDC8D7A0F2}" destId="{B2C77DAA-40FF-496C-9727-8D3A36D41B8C}" srcOrd="0" destOrd="0" presId="urn:microsoft.com/office/officeart/2005/8/layout/vList2"/>
    <dgm:cxn modelId="{269E0AEF-FEED-4F70-9D46-3A8C6FA12218}" srcId="{3F648A88-4E61-40C4-A592-82F6DA1FB31F}" destId="{D4B8EB0D-E27E-4139-B7D1-68B193418910}" srcOrd="6" destOrd="0" parTransId="{F073D1A4-4C5B-439E-A79C-7C2CAF93165D}" sibTransId="{0EAEC15C-E7C7-439A-A76F-62A66D0FFC39}"/>
    <dgm:cxn modelId="{C2408CEF-C270-48FF-BB98-BEB741D42237}" srcId="{3F648A88-4E61-40C4-A592-82F6DA1FB31F}" destId="{163BA822-9F61-4E13-ADD1-29044CF006AB}" srcOrd="1" destOrd="0" parTransId="{88C974BB-21CF-47FA-AA3F-DBF60A59454C}" sibTransId="{26DF10AD-7FAB-49C2-A9D7-651E498D22A6}"/>
    <dgm:cxn modelId="{834CB5F7-7446-4018-8817-95746FBCA9E1}" srcId="{BF528ED4-FD46-4737-A2EC-FACBA77970AB}" destId="{7ED3BD00-D769-4CC0-B602-C3B37A5B3C4E}" srcOrd="0" destOrd="0" parTransId="{9F74BBA0-8B9C-4E0E-9F7F-637893EC42E7}" sibTransId="{469A330C-E511-47A0-AF82-4F491A71C45D}"/>
    <dgm:cxn modelId="{DE5C8CF8-2D91-4A70-A5D7-5A1317DF7902}" type="presOf" srcId="{4E64BF78-ED9F-4B24-A75A-5B69C879018C}" destId="{3EA8BA17-39CD-4E8C-8868-C8FD4447798B}" srcOrd="0" destOrd="0" presId="urn:microsoft.com/office/officeart/2005/8/layout/vList2"/>
    <dgm:cxn modelId="{57A80BFD-2838-425F-9583-4B7BB363625E}" srcId="{4E64BF78-ED9F-4B24-A75A-5B69C879018C}" destId="{069E0382-EF84-48C6-8DB6-CF39E1A26FB9}" srcOrd="1" destOrd="0" parTransId="{B4DC12F3-AE25-4540-BD6B-0FCD1F4AF644}" sibTransId="{5579B8A4-B51A-4394-9CB3-D6AC5CE1F3F1}"/>
    <dgm:cxn modelId="{218DEE1E-4592-4FA6-A4D2-2E600C130C26}" type="presParOf" srcId="{BE52B9E1-FBD7-483D-889A-DC8072E0DBAA}" destId="{78CA863D-B677-4F94-B96C-FEE6A5DD1CC2}" srcOrd="0" destOrd="0" presId="urn:microsoft.com/office/officeart/2005/8/layout/vList2"/>
    <dgm:cxn modelId="{BC433CCF-2578-4700-B8A2-866BBF79A046}" type="presParOf" srcId="{BE52B9E1-FBD7-483D-889A-DC8072E0DBAA}" destId="{E6BF9B58-BE6A-4E7E-BFC2-DAD21CF26772}" srcOrd="1" destOrd="0" presId="urn:microsoft.com/office/officeart/2005/8/layout/vList2"/>
    <dgm:cxn modelId="{A039E16B-C835-44C2-ABB0-0A23C9A406B2}" type="presParOf" srcId="{BE52B9E1-FBD7-483D-889A-DC8072E0DBAA}" destId="{3EA8BA17-39CD-4E8C-8868-C8FD4447798B}" srcOrd="2" destOrd="0" presId="urn:microsoft.com/office/officeart/2005/8/layout/vList2"/>
    <dgm:cxn modelId="{9CF814B8-70D2-43A8-931B-83AB09DA90C3}" type="presParOf" srcId="{BE52B9E1-FBD7-483D-889A-DC8072E0DBAA}" destId="{71F285A7-5C48-4473-8D8C-F3790841189B}" srcOrd="3" destOrd="0" presId="urn:microsoft.com/office/officeart/2005/8/layout/vList2"/>
    <dgm:cxn modelId="{E0037598-1374-4974-A481-633224625374}" type="presParOf" srcId="{BE52B9E1-FBD7-483D-889A-DC8072E0DBAA}" destId="{B2C77DAA-40FF-496C-9727-8D3A36D41B8C}" srcOrd="4" destOrd="0" presId="urn:microsoft.com/office/officeart/2005/8/layout/vList2"/>
    <dgm:cxn modelId="{795B41B1-1EF4-4B5D-A4DD-B55DEA87391B}" type="presParOf" srcId="{BE52B9E1-FBD7-483D-889A-DC8072E0DBAA}" destId="{F4DD0CA1-A3E5-4078-864A-12C57AB545E8}" srcOrd="5" destOrd="0" presId="urn:microsoft.com/office/officeart/2005/8/layout/vList2"/>
    <dgm:cxn modelId="{FD03ED69-B13D-4BFB-8825-32B3D4148803}" type="presParOf" srcId="{BE52B9E1-FBD7-483D-889A-DC8072E0DBAA}" destId="{ECDBFFBC-7121-4079-AA1F-E7DA637F98D9}" srcOrd="6" destOrd="0" presId="urn:microsoft.com/office/officeart/2005/8/layout/vList2"/>
    <dgm:cxn modelId="{7AA9B3C2-7439-4D4A-A438-5E26929E1D69}" type="presParOf" srcId="{BE52B9E1-FBD7-483D-889A-DC8072E0DBAA}" destId="{521BBFCA-054F-463A-8C47-00365968C2B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A863D-B677-4F94-B96C-FEE6A5DD1CC2}">
      <dsp:nvSpPr>
        <dsp:cNvPr id="0" name=""/>
        <dsp:cNvSpPr/>
      </dsp:nvSpPr>
      <dsp:spPr>
        <a:xfrm>
          <a:off x="0" y="115647"/>
          <a:ext cx="6797675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Google COVID-19 Mobility Dataset</a:t>
          </a:r>
        </a:p>
      </dsp:txBody>
      <dsp:txXfrm>
        <a:off x="21075" y="136722"/>
        <a:ext cx="6755525" cy="389580"/>
      </dsp:txXfrm>
    </dsp:sp>
    <dsp:sp modelId="{E6BF9B58-BE6A-4E7E-BFC2-DAD21CF26772}">
      <dsp:nvSpPr>
        <dsp:cNvPr id="0" name=""/>
        <dsp:cNvSpPr/>
      </dsp:nvSpPr>
      <dsp:spPr>
        <a:xfrm>
          <a:off x="0" y="547377"/>
          <a:ext cx="6797675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Amount of time spent in 6 different “community sectors” by Google Maps users: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Workplace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Residential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Grocery/pharmacy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Retail/recreation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Parks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Transit stations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547377"/>
        <a:ext cx="6797675" cy="1937520"/>
      </dsp:txXfrm>
    </dsp:sp>
    <dsp:sp modelId="{3EA8BA17-39CD-4E8C-8868-C8FD4447798B}">
      <dsp:nvSpPr>
        <dsp:cNvPr id="0" name=""/>
        <dsp:cNvSpPr/>
      </dsp:nvSpPr>
      <dsp:spPr>
        <a:xfrm>
          <a:off x="0" y="2484897"/>
          <a:ext cx="6797675" cy="431730"/>
        </a:xfrm>
        <a:prstGeom prst="roundRect">
          <a:avLst/>
        </a:prstGeom>
        <a:gradFill rotWithShape="0">
          <a:gsLst>
            <a:gs pos="0">
              <a:schemeClr val="accent2">
                <a:hueOff val="635930"/>
                <a:satOff val="-14509"/>
                <a:lumOff val="5360"/>
                <a:alphaOff val="0"/>
                <a:shade val="85000"/>
                <a:satMod val="130000"/>
              </a:schemeClr>
            </a:gs>
            <a:gs pos="34000">
              <a:schemeClr val="accent2">
                <a:hueOff val="635930"/>
                <a:satOff val="-14509"/>
                <a:lumOff val="5360"/>
                <a:alphaOff val="0"/>
                <a:shade val="87000"/>
                <a:satMod val="125000"/>
              </a:schemeClr>
            </a:gs>
            <a:gs pos="70000">
              <a:schemeClr val="accent2">
                <a:hueOff val="635930"/>
                <a:satOff val="-14509"/>
                <a:lumOff val="53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635930"/>
                <a:satOff val="-14509"/>
                <a:lumOff val="53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Apple COVID-19 Mobility Dataset</a:t>
          </a:r>
        </a:p>
      </dsp:txBody>
      <dsp:txXfrm>
        <a:off x="21075" y="2505972"/>
        <a:ext cx="6755525" cy="389580"/>
      </dsp:txXfrm>
    </dsp:sp>
    <dsp:sp modelId="{71F285A7-5C48-4473-8D8C-F3790841189B}">
      <dsp:nvSpPr>
        <dsp:cNvPr id="0" name=""/>
        <dsp:cNvSpPr/>
      </dsp:nvSpPr>
      <dsp:spPr>
        <a:xfrm>
          <a:off x="0" y="2916627"/>
          <a:ext cx="6797675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Volume of Apple Maps requests by transportation mode: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Driving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Walking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Public transportation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Google and Apple data are daily time-series, normalized to Jan 2020, not seasonally adjusted. Data not published for pre-Jan 2020.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2916627"/>
        <a:ext cx="6797675" cy="1639440"/>
      </dsp:txXfrm>
    </dsp:sp>
    <dsp:sp modelId="{B2C77DAA-40FF-496C-9727-8D3A36D41B8C}">
      <dsp:nvSpPr>
        <dsp:cNvPr id="0" name=""/>
        <dsp:cNvSpPr/>
      </dsp:nvSpPr>
      <dsp:spPr>
        <a:xfrm>
          <a:off x="0" y="4556067"/>
          <a:ext cx="6797675" cy="431730"/>
        </a:xfrm>
        <a:prstGeom prst="roundRect">
          <a:avLst/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Zillow Home Value Indices</a:t>
          </a:r>
        </a:p>
      </dsp:txBody>
      <dsp:txXfrm>
        <a:off x="21075" y="4577142"/>
        <a:ext cx="6755525" cy="389580"/>
      </dsp:txXfrm>
    </dsp:sp>
    <dsp:sp modelId="{F4DD0CA1-A3E5-4078-864A-12C57AB545E8}">
      <dsp:nvSpPr>
        <dsp:cNvPr id="0" name=""/>
        <dsp:cNvSpPr/>
      </dsp:nvSpPr>
      <dsp:spPr>
        <a:xfrm>
          <a:off x="0" y="4987797"/>
          <a:ext cx="6797675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High, mid, and low-tier home value indices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Monthly time-series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4987797"/>
        <a:ext cx="6797675" cy="726570"/>
      </dsp:txXfrm>
    </dsp:sp>
    <dsp:sp modelId="{ECDBFFBC-7121-4079-AA1F-E7DA637F98D9}">
      <dsp:nvSpPr>
        <dsp:cNvPr id="0" name=""/>
        <dsp:cNvSpPr/>
      </dsp:nvSpPr>
      <dsp:spPr>
        <a:xfrm>
          <a:off x="0" y="5714367"/>
          <a:ext cx="6797675" cy="431730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 Census Datasets</a:t>
          </a:r>
        </a:p>
      </dsp:txBody>
      <dsp:txXfrm>
        <a:off x="21075" y="5735442"/>
        <a:ext cx="6755525" cy="389580"/>
      </dsp:txXfrm>
    </dsp:sp>
    <dsp:sp modelId="{521BBFCA-054F-463A-8C47-00365968C2B3}">
      <dsp:nvSpPr>
        <dsp:cNvPr id="0" name=""/>
        <dsp:cNvSpPr/>
      </dsp:nvSpPr>
      <dsp:spPr>
        <a:xfrm>
          <a:off x="0" y="6146097"/>
          <a:ext cx="67976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Population and land area</a:t>
          </a:r>
        </a:p>
      </dsp:txBody>
      <dsp:txXfrm>
        <a:off x="0" y="6146097"/>
        <a:ext cx="6797675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0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0C44CD-CA06-4005-A91C-265CEB516C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D9179B-7353-4FAD-86F4-33A26A5FBA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976B-CCD1-4D31-9C69-A1E3C6AA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077686"/>
            <a:ext cx="10058400" cy="3247426"/>
          </a:xfrm>
        </p:spPr>
        <p:txBody>
          <a:bodyPr>
            <a:normAutofit fontScale="90000"/>
          </a:bodyPr>
          <a:lstStyle/>
          <a:p>
            <a:r>
              <a:rPr lang="en-US" dirty="0"/>
              <a:t>The effects of COVID-19 on home values in urban vs rural areas of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B164-436E-4B7A-870D-6336FBB20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Fay</a:t>
            </a:r>
          </a:p>
        </p:txBody>
      </p:sp>
    </p:spTree>
    <p:extLst>
      <p:ext uri="{BB962C8B-B14F-4D97-AF65-F5344CB8AC3E}">
        <p14:creationId xmlns:p14="http://schemas.microsoft.com/office/powerpoint/2010/main" val="60490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12142701" cy="8190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Analysis- Residential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01ADA-679A-4E12-8950-4EBE204D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29199"/>
            <a:ext cx="10058400" cy="1504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Urban areas see lower home values with less residential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Rural areas see greater home values with more residential activity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B4C14-D656-4D0B-9449-4BF438BB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13"/>
            <a:ext cx="6068670" cy="374316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6CBEB53-5E2B-45E9-A4B6-B16D9B2F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70" y="1088105"/>
            <a:ext cx="6068670" cy="37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12142701" cy="8190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Analysis- Transit Stations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01ADA-679A-4E12-8950-4EBE204D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29199"/>
            <a:ext cx="10058400" cy="1504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Urban areas see greater home values with more transit station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Rural areas see lower home values with less transit station activity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B4C14-D656-4D0B-9449-4BF438BB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13"/>
            <a:ext cx="6068670" cy="3743161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922F392-2B7B-40CC-AC5A-32B39E0E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" y="1106814"/>
            <a:ext cx="6110764" cy="377450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944B1DD-6AAE-4A2A-9ADE-DA1A71B12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395" y="1131304"/>
            <a:ext cx="5999439" cy="36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0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4B5B-7AFE-4DE9-9971-116F4022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84AB-AF6D-4F1C-B25A-E5806F28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 conclusive determination whether people fleeing cities to move to rural areas has driven the recent surge in home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Activity shows different responses to COVID-19 in urban vs rural areas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Urban activity far more depressed than rural activity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Overall, urban areas had greater home values when they had greater work-related activity and less residential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Rural areas had greater home values when they had greater residential activity and less work-related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Possible explanations: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Rural to work-from-home boom: economic growth without going to workplace or commuting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Government-mandated business closures in urban areas: places where more people could remain working retained higher home values</a:t>
            </a:r>
          </a:p>
        </p:txBody>
      </p:sp>
    </p:spTree>
    <p:extLst>
      <p:ext uri="{BB962C8B-B14F-4D97-AF65-F5344CB8AC3E}">
        <p14:creationId xmlns:p14="http://schemas.microsoft.com/office/powerpoint/2010/main" val="10089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4B5B-7AFE-4DE9-9971-116F4022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84AB-AF6D-4F1C-B25A-E5806F28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Shiny app where users can look at data on a map to explore geographic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Better cleaning and/or imputation to make the data appropriate for time-series modeling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Integration of USPS Change-of-Address Dataset for a more objective look at domestic migration</a:t>
            </a:r>
          </a:p>
        </p:txBody>
      </p:sp>
    </p:spTree>
    <p:extLst>
      <p:ext uri="{BB962C8B-B14F-4D97-AF65-F5344CB8AC3E}">
        <p14:creationId xmlns:p14="http://schemas.microsoft.com/office/powerpoint/2010/main" val="12826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Background and Stakeholders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ECC-8477-46D9-8856-CA4A7921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S&amp;P/Case-Shiller U.S. National Home Price Index has increased by almost 20% across the last 2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Large domestic migrations out of cities due to fear of COVID-19 and the ability to work from home have been widely reported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How has consumer response to COVID-19 differed in US regions of high and low population density, and what effect has this had on home prices?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analysis may provide insights for: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Homebuyers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Real estate investors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Governmental/public health organizations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The Data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All data organized by county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5B724F-DF93-46FF-B689-22614C8CB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316103"/>
              </p:ext>
            </p:extLst>
          </p:nvPr>
        </p:nvGraphicFramePr>
        <p:xfrm>
          <a:off x="4741863" y="111318"/>
          <a:ext cx="6797675" cy="655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5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2F7A9C-564B-49B6-931D-C180A2432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" r="1398"/>
          <a:stretch/>
        </p:blipFill>
        <p:spPr>
          <a:xfrm>
            <a:off x="272049" y="1181100"/>
            <a:ext cx="7258143" cy="4554311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ECC-8477-46D9-8856-CA4A7921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060" y="1676400"/>
            <a:ext cx="3690257" cy="4135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Urban areas: Activity</a:t>
            </a:r>
          </a:p>
          <a:p>
            <a:pPr marL="0" indent="0">
              <a:buNone/>
            </a:pPr>
            <a:endParaRPr lang="en-US" sz="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500+ people/square mile, as defined by US Census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Highly depressed Google Maps activity in all community sectors except residential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Highly depressed activity via all Apple Maps transportation modes until post-vaccine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C8C43FE-2FBC-4378-B665-CFF52CADB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"/>
          <a:stretch/>
        </p:blipFill>
        <p:spPr>
          <a:xfrm>
            <a:off x="185412" y="1179056"/>
            <a:ext cx="752371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ECC-8477-46D9-8856-CA4A7921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060" y="1676400"/>
            <a:ext cx="3690257" cy="4135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Urban areas: Home values</a:t>
            </a:r>
          </a:p>
          <a:p>
            <a:pPr marL="0" indent="0">
              <a:buNone/>
            </a:pPr>
            <a:endParaRPr lang="en-US" sz="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Small decrease to small increase in home values over the measurement period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Home values begin to rebound around the time of vaccination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00EBF51-7B8D-43A7-986E-E43002E6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-1" b="544"/>
          <a:stretch/>
        </p:blipFill>
        <p:spPr>
          <a:xfrm>
            <a:off x="308337" y="796549"/>
            <a:ext cx="7579723" cy="47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ECC-8477-46D9-8856-CA4A7921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060" y="1676400"/>
            <a:ext cx="3690257" cy="435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Rural areas:</a:t>
            </a:r>
          </a:p>
          <a:p>
            <a:pPr marL="0" indent="0">
              <a:buNone/>
            </a:pPr>
            <a:endParaRPr lang="en-US" sz="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&lt;500 people/square mile, as defined by US Census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Little to no depressed activity in any community sector except work via Google Maps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Often large increases in parks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Little to no depressed driving via Apple Maps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Walking and public transport often missing datapoints or completely absent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Steady increase in home values over measurement period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7AF2906-C724-411A-8D47-5C9719937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328641" y="838104"/>
            <a:ext cx="7439405" cy="465810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69E64BC-B6B1-41B6-8E20-949BACBA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8" y="835742"/>
            <a:ext cx="7439405" cy="46628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69C37E-7C4B-4E07-AD02-9CDAF3104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4" y="825945"/>
            <a:ext cx="7526412" cy="47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881744"/>
            <a:ext cx="3690257" cy="120395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Modeling: Methodology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8ED4BA2-2B6F-48D1-99C2-DF3D6459D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" r="680" b="853"/>
          <a:stretch/>
        </p:blipFill>
        <p:spPr>
          <a:xfrm>
            <a:off x="178239" y="1098755"/>
            <a:ext cx="7470350" cy="466048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ECC-8477-46D9-8856-CA4A7921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4135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too incomplete for machine learning time-series modeling, also little experience doing that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Needed to reduce time-series data to aggregate values for the 2-year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Integral of activity levels for different transportation methods/community sectors as recorded by Apple and Google used as “cumulative activity” metric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0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1098755"/>
            <a:ext cx="3690257" cy="986948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9ECC-8477-46D9-8856-CA4A7921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4135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Multiple regression not viable because too many counties missing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Only ~150/3000 counties had all time-series data and home values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Linear models of cumulative activity vs change in home values over the measurement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data point is a county, with data points weighted by population density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6DC5147-8435-43AC-8E99-66DB3731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8" y="742949"/>
            <a:ext cx="7252079" cy="45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DEFA-3430-45D8-B08E-37FF0378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12142701" cy="8190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Analysis- Workplaces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6DC5147-8435-43AC-8E99-66DB3731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" y="1007820"/>
            <a:ext cx="6097505" cy="380122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01ADA-679A-4E12-8950-4EBE204D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0624"/>
            <a:ext cx="10058400" cy="1504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Urban areas see greater increase in home value with greater workplace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Rural areas see greater increase in home value with less workplace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Within rural areas, places of lower population density have greater increase in home value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B36624B-5CA3-4149-911C-9280E935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10" y="1065884"/>
            <a:ext cx="5983492" cy="37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1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728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The effects of COVID-19 on home values in urban vs rural areas of the US</vt:lpstr>
      <vt:lpstr>Background and Stakeholders</vt:lpstr>
      <vt:lpstr>The Data          All data organized by county</vt:lpstr>
      <vt:lpstr>PowerPoint Presentation</vt:lpstr>
      <vt:lpstr>PowerPoint Presentation</vt:lpstr>
      <vt:lpstr>PowerPoint Presentation</vt:lpstr>
      <vt:lpstr>Modeling: Methodology</vt:lpstr>
      <vt:lpstr>Modeling</vt:lpstr>
      <vt:lpstr>Analysis- Workplaces</vt:lpstr>
      <vt:lpstr>Analysis- Residential</vt:lpstr>
      <vt:lpstr>Analysis- Transit Stations</vt:lpstr>
      <vt:lpstr>Conclusions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COVID-19 on home values in urban vs rural areas of the US</dc:title>
  <dc:creator>Matthew Fay</dc:creator>
  <cp:lastModifiedBy>Matthew Fay</cp:lastModifiedBy>
  <cp:revision>5</cp:revision>
  <dcterms:created xsi:type="dcterms:W3CDTF">2021-08-10T16:46:52Z</dcterms:created>
  <dcterms:modified xsi:type="dcterms:W3CDTF">2021-08-10T20:09:37Z</dcterms:modified>
</cp:coreProperties>
</file>