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4" r:id="rId4"/>
    <p:sldId id="278" r:id="rId5"/>
    <p:sldId id="259" r:id="rId6"/>
    <p:sldId id="273" r:id="rId7"/>
    <p:sldId id="276" r:id="rId8"/>
    <p:sldId id="277" r:id="rId9"/>
    <p:sldId id="282" r:id="rId10"/>
    <p:sldId id="281" r:id="rId11"/>
    <p:sldId id="280" r:id="rId12"/>
    <p:sldId id="279" r:id="rId13"/>
    <p:sldId id="285" r:id="rId14"/>
    <p:sldId id="284" r:id="rId15"/>
    <p:sldId id="283" r:id="rId16"/>
    <p:sldId id="287" r:id="rId17"/>
    <p:sldId id="290" r:id="rId18"/>
    <p:sldId id="288" r:id="rId19"/>
    <p:sldId id="289" r:id="rId20"/>
    <p:sldId id="293" r:id="rId21"/>
    <p:sldId id="29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6F4-B352-4EC1-B500-90DEB6B6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8947-E645-4680-A994-C37AE73B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21E7-9FB1-4CAD-B150-7EC4F0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C119-563C-4EB5-BD9C-0291CD9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237-A66F-4486-B1AB-2CFF698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01F-A98F-4C31-BD1A-FBE1B6D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FC7F-D79E-415C-B67A-2B13EE55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9AE-D12A-496B-99DB-8DBFB7C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578B-D185-48BF-8920-5037239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7979-26AA-4E20-8D83-823511D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F53EC-EA66-4723-91EA-BC04782B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47E6-9EF1-48BD-ABA8-421427CE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4E0C-B81C-4D2F-9617-F80A6DD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FCEE-F964-419A-8BB4-EB27448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D9B-C078-404E-9C36-112B6FD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43B-B028-4640-B093-CC3B868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A9E0-8F16-4FDD-8CC6-6535F1A0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D924-861F-4F6A-93CC-158488B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3AED-7797-4451-94FE-30F1A98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BCA9-9517-464B-A34C-2815715E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CA2-C11F-4D83-B56B-578EC1C3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68F9-F817-4773-865A-2D1CADED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018-FA29-4138-9A9F-37C1BDF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6ACC-D7FE-4838-8254-794A922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18C9-BD63-4F49-AA3E-A77AF2A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A71-7F56-4D3F-858A-D1C33D2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1766-04B8-4014-A0D1-40145074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55E3-8F07-4478-B4B5-A6ECEFCA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399-7F12-4C88-B34F-7AA2C128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3AB0-38F2-4076-8364-96A8E7AA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140D-532A-49A5-ABFE-B907C403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297-4D38-4E60-94D7-4E3E2C0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A8C6-F4E6-471D-BB23-08E37A9F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E3E8-E699-4715-953F-DDF90021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3FBF-68AC-4955-B57B-0A35A022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99AF-40CA-465D-8589-20A9F3C3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47F5-2428-4083-868E-EB8FF34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0F37-E34E-4DCB-A0D1-41FA969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5825-BCBE-4665-B6BB-2FAAA33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AD3-213C-41E6-AF17-A1226C2B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DECB-36EB-4B6D-9913-B9E6482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1B46-9400-403C-A633-FCF8850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9428-BBC1-4643-B4B0-83BEEC4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B77E-C43F-4764-AE7F-9AACDB3A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A96C-754D-47A3-AAA9-DAB640CD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523E-0E2F-407A-8C97-52DD6A2A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4C47-5458-4601-A837-D9DECA4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DB48-0513-4E38-A684-B9DAB81E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DCAD-EE26-4510-9526-D1FF591E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A91A-8215-4D9C-8E8F-144E001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AF2-6DE4-4B8D-BD6A-B5970872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D96F-34C5-4E3F-B355-D03AC17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DC8-3229-45F8-B734-D5428BD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AEF4-9F44-4EA4-BF4A-31CFFD3B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4F53-E99D-4141-9927-5EDE0A81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05B-7EEB-45DF-9D2B-9D6984A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84AF-41C8-4933-95ED-B8AA66A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0782-6E3D-4221-A26A-749EF72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2C3-6361-46CA-83DA-0498F5B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963B-012C-426C-94B6-F6486D87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D9E4-80D9-4212-AF94-DFFC5675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D941-2EEA-4CEB-AB6F-6B4FD8BA498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1411-389C-42AB-A95A-6419064E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B6C3-324A-43D4-92AB-21448846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680-3BD1-42AB-ACAE-BE2FF9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5" y="241167"/>
            <a:ext cx="4612193" cy="6065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Reopening the Restaurant Industry in NYC:</a:t>
            </a:r>
            <a:br>
              <a:rPr lang="en-US" sz="5400" dirty="0"/>
            </a:br>
            <a:br>
              <a:rPr lang="en-US" sz="5400" dirty="0"/>
            </a:br>
            <a:r>
              <a:rPr lang="en-US" sz="3300" dirty="0"/>
              <a:t>An analysis of data</a:t>
            </a:r>
            <a:br>
              <a:rPr lang="en-US" sz="3300" dirty="0"/>
            </a:br>
            <a:r>
              <a:rPr lang="en-US" sz="3300" dirty="0"/>
              <a:t>scraped from OpenTable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2600" dirty="0"/>
              <a:t>Matthew Fay</a:t>
            </a:r>
            <a:endParaRPr lang="en-US" sz="33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an in yellow and brown long sleeve shirt holding burning charcoal">
            <a:extLst>
              <a:ext uri="{FF2B5EF4-FFF2-40B4-BE49-F238E27FC236}">
                <a16:creationId xmlns:a16="http://schemas.microsoft.com/office/drawing/2014/main" id="{F6BA3A29-7E51-4D29-93E6-7349B0A9E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9439"/>
          <a:stretch/>
        </p:blipFill>
        <p:spPr bwMode="auto">
          <a:xfrm>
            <a:off x="0" y="0"/>
            <a:ext cx="7028495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68" y="5828024"/>
            <a:ext cx="10305807" cy="651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Exclusive experiences and features that enhance the dining experience result in more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18B1-B28C-467D-83BF-95B70990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9" y="200952"/>
            <a:ext cx="9962662" cy="53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mazon.com: Billion Dollar Bully: Davide Cerretini (Self), Amy Lane (Self),  Danny Teran (Self), David Balto (Self), John Morgan (Self), Elisa Valentine  (Self), Gabriel Vitol (Self), Josh Teekell (Self), Louis Rossmann (Self),  Ramzi">
            <a:extLst>
              <a:ext uri="{FF2B5EF4-FFF2-40B4-BE49-F238E27FC236}">
                <a16:creationId xmlns:a16="http://schemas.microsoft.com/office/drawing/2014/main" id="{7F8CF060-FCEA-46C4-8F18-18503E79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901" y="747714"/>
            <a:ext cx="3484275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23" y="531457"/>
            <a:ext cx="6725008" cy="1683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ratings: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be-all, end-all?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A60327-6A61-464A-8143-31A15A728B40}"/>
              </a:ext>
            </a:extLst>
          </p:cNvPr>
          <p:cNvSpPr txBox="1">
            <a:spLocks/>
          </p:cNvSpPr>
          <p:nvPr/>
        </p:nvSpPr>
        <p:spPr>
          <a:xfrm>
            <a:off x="605823" y="2586886"/>
            <a:ext cx="6725008" cy="246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OpenTable user reviews have 5 criteria: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Ambience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Would you recommend it to others?</a:t>
            </a:r>
          </a:p>
        </p:txBody>
      </p:sp>
    </p:spTree>
    <p:extLst>
      <p:ext uri="{BB962C8B-B14F-4D97-AF65-F5344CB8AC3E}">
        <p14:creationId xmlns:p14="http://schemas.microsoft.com/office/powerpoint/2010/main" val="264988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522" y="261818"/>
            <a:ext cx="4749282" cy="62976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Nearly 100% of NYC restaurants on OpenTable have 4-stars or better in every individual category and overall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Recommendations follow a very similar distribution clustered around 80-100% recommended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EB2E-99C3-4D0B-B643-3BA1C919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86"/>
            <a:ext cx="6946645" cy="3364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7932-A533-4D94-9F12-82D55FBE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7151"/>
            <a:ext cx="6946644" cy="35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Explanations: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93513"/>
            <a:ext cx="10515598" cy="38389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Bad to mediocre restaurants do not get enough business or are not well-known enough to make online reservation systems worth purchasing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Reviews are curated and some portion of negative reviews are removed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All levels of OpenTable partnership plans offer ‘Ratings Management’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Restaurants in New York City are just really, really good?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What factors are predictive of reservation numbers if not ratings?</a:t>
            </a:r>
          </a:p>
        </p:txBody>
      </p:sp>
    </p:spTree>
    <p:extLst>
      <p:ext uri="{BB962C8B-B14F-4D97-AF65-F5344CB8AC3E}">
        <p14:creationId xmlns:p14="http://schemas.microsoft.com/office/powerpoint/2010/main" val="15086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391150"/>
            <a:ext cx="10515598" cy="131961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More expensive restaurants get more bookings, significant at p&lt;0.05 level in ANOVA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Probable selection bias: cheaper/more casual restaurants tend to get more of their business from walk-ins and less from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90DF-569B-40F5-B456-7DC4E07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70093"/>
            <a:ext cx="10194290" cy="5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57" y="5295739"/>
            <a:ext cx="9565440" cy="12247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Promoted status on OpenTable results in higher numbers of bookings, significant at p&lt;0.05 level in 2-sample t test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More on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D8D84-A3A5-4394-BC2C-3E82123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7" y="213539"/>
            <a:ext cx="9565440" cy="47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05300"/>
            <a:ext cx="10515598" cy="21812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4 types of safety measures: distancing, PPE, sanitizing, and screening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Data was grouped by whether any of the 4 types were used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Small difference may be because most consumers who are dining in-person again are either vaccinated or do not weigh the risk of COVID-19 very highly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Significant at p&lt;0.05 level in 2-sample 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858E8-85F3-4138-ADCA-BD6B3C7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0" y="172409"/>
            <a:ext cx="8258379" cy="3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827513"/>
            <a:ext cx="10515598" cy="18590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Number of reviews per day was by far the best predictor of reservation numbers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Linear model: Every review per day averages ~64 bookings per day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Much of the variance in the dataset is still unaccounted for in this model (r</a:t>
            </a:r>
            <a:r>
              <a:rPr lang="en-US" sz="2000" baseline="30000" dirty="0">
                <a:solidFill>
                  <a:srgbClr val="FFFFFF"/>
                </a:solidFill>
              </a:rPr>
              <a:t>2</a:t>
            </a:r>
            <a:r>
              <a:rPr lang="en-US" sz="2000" dirty="0">
                <a:solidFill>
                  <a:srgbClr val="FFFFFF"/>
                </a:solidFill>
              </a:rPr>
              <a:t> = 0.47, p = 1e-113)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Ideally, data on the capacity of each restaurant could be integrated and analysis of reviews per seat per day might better control confounding factors and improve the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CBEF2-B85E-4491-B416-B59F43F6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24" y="71150"/>
            <a:ext cx="8289952" cy="45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314950"/>
            <a:ext cx="10515598" cy="11978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Promoted restaurants get almost twice as many bookings per review per day as non-promoted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4684-BD90-4FC2-95D0-A34B728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91851"/>
            <a:ext cx="9929812" cy="49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9" y="5362575"/>
            <a:ext cx="1014742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Restaurants that offer outdoor dining receive about 65% more bookings per review per day than restaurants with indoor seating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EC8AA-826E-4A1D-8E19-CF17D1D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9" y="184639"/>
            <a:ext cx="9779242" cy="5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COVID-19 Pandemic Disruption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the Restaurant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03" y="2508740"/>
            <a:ext cx="4937368" cy="307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Estimated $240 billion in losses due to COVID-19 pandemic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/>
              <a:t>100,000+ businesses in the industry closed, either temporarily or permanently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National Restaurant Association, 2021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 descr="white and black labeled paper">
            <a:extLst>
              <a:ext uri="{FF2B5EF4-FFF2-40B4-BE49-F238E27FC236}">
                <a16:creationId xmlns:a16="http://schemas.microsoft.com/office/drawing/2014/main" id="{9A8F22B3-72D6-4980-BD0B-27033B116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3" t="4885" r="13236" b="28785"/>
          <a:stretch/>
        </p:blipFill>
        <p:spPr bwMode="auto">
          <a:xfrm>
            <a:off x="623009" y="1890713"/>
            <a:ext cx="6057900" cy="42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8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83FA5-E664-4D40-B91E-8D87AB3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054" y="774441"/>
            <a:ext cx="5270746" cy="5402522"/>
          </a:xfrm>
        </p:spPr>
        <p:txBody>
          <a:bodyPr/>
          <a:lstStyle/>
          <a:p>
            <a:r>
              <a:rPr lang="en-US" dirty="0"/>
              <a:t>Multiple regression model only marginally better than linear regression on reviews/day</a:t>
            </a:r>
            <a:endParaRPr lang="en-US" sz="2800" dirty="0">
              <a:solidFill>
                <a:srgbClr val="FFFFFF"/>
              </a:solidFill>
            </a:endParaRPr>
          </a:p>
          <a:p>
            <a:endParaRPr lang="en-US" dirty="0"/>
          </a:p>
          <a:p>
            <a:r>
              <a:rPr lang="en-US" dirty="0"/>
              <a:t>52% of variance in data explained by these factors</a:t>
            </a:r>
          </a:p>
          <a:p>
            <a:endParaRPr lang="en-US" dirty="0"/>
          </a:p>
          <a:p>
            <a:r>
              <a:rPr lang="en-US" dirty="0"/>
              <a:t>Important factors still unaccounted for by this analysis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07A05-8B4A-4263-A823-0B0FB708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5" y="195944"/>
            <a:ext cx="5270746" cy="64101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F054727-65CA-4766-AE7F-17D7F46F8756}"/>
              </a:ext>
            </a:extLst>
          </p:cNvPr>
          <p:cNvSpPr/>
          <p:nvPr/>
        </p:nvSpPr>
        <p:spPr>
          <a:xfrm>
            <a:off x="3048259" y="214606"/>
            <a:ext cx="1738341" cy="3099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95D218-F7CF-410E-95A8-B6962B3041D2}"/>
              </a:ext>
            </a:extLst>
          </p:cNvPr>
          <p:cNvSpPr/>
          <p:nvPr/>
        </p:nvSpPr>
        <p:spPr>
          <a:xfrm>
            <a:off x="2687215" y="1057473"/>
            <a:ext cx="2071392" cy="3099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754445"/>
            <a:ext cx="10515598" cy="40729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about labeling the food and experiences offered, especially if you serve less-known regional or specialized cuisine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rate at which customers make reviews, not the quality of those reviews, is the best predictor of bookings 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Promoted status increases bookings per review per day by almost 100%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Profitability of promoted status depends on your profit per booking vs the cost of buying promoted status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Consumers in the post-pandemic NYC environment value outdoor seating</a:t>
            </a:r>
          </a:p>
        </p:txBody>
      </p:sp>
    </p:spTree>
    <p:extLst>
      <p:ext uri="{BB962C8B-B14F-4D97-AF65-F5344CB8AC3E}">
        <p14:creationId xmlns:p14="http://schemas.microsoft.com/office/powerpoint/2010/main" val="202059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3494"/>
            <a:ext cx="10515598" cy="4456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Longer timeframe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Bookings per day data are averages from 5 days in July 2021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Ideally, pre-pandemic data could be obtained for comparison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Speed and scalability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First attempt at web scraping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 have since learned about html parsing and searching methods much more efficient than the ones used here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Causality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Controlling for physical size of restaurant and the effect that has on diners/day and by proxy reviews/day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Mapping and spatial analysis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Rent prices vs increased bookings tradeoffs by neighborhood/zip code</a:t>
            </a:r>
          </a:p>
        </p:txBody>
      </p:sp>
    </p:spTree>
    <p:extLst>
      <p:ext uri="{BB962C8B-B14F-4D97-AF65-F5344CB8AC3E}">
        <p14:creationId xmlns:p14="http://schemas.microsoft.com/office/powerpoint/2010/main" val="4692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Lasting impacts of the pandemic into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2021 and industry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284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Integration of technology: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Explosion in usage of online ordering services</a:t>
            </a:r>
          </a:p>
          <a:p>
            <a:pPr lvl="1"/>
            <a:r>
              <a:rPr lang="en-US" sz="2000" b="0" i="0" dirty="0">
                <a:effectLst/>
              </a:rPr>
              <a:t>Websites and online reviews and are the second-largest source of new customers at 35%, behind only recommendations from friends and family at 49% (Toast, 2020)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Pent-up demand remains high:</a:t>
            </a:r>
          </a:p>
          <a:p>
            <a:pPr lvl="1"/>
            <a:r>
              <a:rPr lang="en-US" sz="2000" b="0" i="0" dirty="0">
                <a:effectLst/>
              </a:rPr>
              <a:t>In April 2020, 83% of adults said they were not eating on-premise at restaurants as often as they’d like, up from 45% in January 2020 (National Restaurant Association, 2021)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Global dining reservations as of July 2021 are approaching pre-pandemic levels (OpenTable, 2021)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57310"/>
            <a:ext cx="10520702" cy="23233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As the return to in-person dining continues, how can a restaurant maximize the value gained through online reservation systems?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36929"/>
            <a:ext cx="10515598" cy="3563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Scraped information about every restaurant in New York City currently active on OpenTable: ~1100 restaurants with 25 features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Scraped number of bookings at each restaurant in NYC over the past week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Analysis focused on 3 major groups of factors: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Type of food or other experiences offered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 reviews and promoted status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Management of COVID-19 safety concerns</a:t>
            </a:r>
          </a:p>
        </p:txBody>
      </p:sp>
    </p:spTree>
    <p:extLst>
      <p:ext uri="{BB962C8B-B14F-4D97-AF65-F5344CB8AC3E}">
        <p14:creationId xmlns:p14="http://schemas.microsoft.com/office/powerpoint/2010/main" val="37487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1CA-C1AB-48CB-A950-E88192F8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682" y="5400682"/>
            <a:ext cx="10515598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New enrollment on OpenTable in 2019 and 2020 in NYC was stagnant at best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2021 has seen a 70% increase from 2020 in new restaurants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data does not account for restaurant closure or leaving the platform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0270D-3D8B-438B-8522-C0253C1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35" y="171722"/>
            <a:ext cx="9247729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8" y="291286"/>
            <a:ext cx="10515598" cy="12874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An overview of the New Yorker’s palette: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Top 20 cuisines by volume of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0711-9334-435A-AA79-0116ADBB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1642173"/>
            <a:ext cx="9441075" cy="50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03F4-E6CE-4A2C-B2B5-BE7CC95C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4" y="103448"/>
            <a:ext cx="9527531" cy="52239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FA521F-A87E-4E1E-9E7C-A969A257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64" y="5385054"/>
            <a:ext cx="9452997" cy="1369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OpenTable allows 4 cuisine tags, less than 5% of restaurants use all 4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 specific when labeling cuisine!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Being a bigger fish in a smaller pond can be a good thing</a:t>
            </a:r>
          </a:p>
        </p:txBody>
      </p:sp>
    </p:spTree>
    <p:extLst>
      <p:ext uri="{BB962C8B-B14F-4D97-AF65-F5344CB8AC3E}">
        <p14:creationId xmlns:p14="http://schemas.microsoft.com/office/powerpoint/2010/main" val="55018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34AE3-7A23-49E5-8F84-AEA5BD19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66" y="139486"/>
            <a:ext cx="9165667" cy="50268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9E5A98-F9D6-445B-901D-5BB821F3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02" y="5362414"/>
            <a:ext cx="10500101" cy="12631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Cuisine popularity for a specific restaurant was proxied using the geometric mean of bookings/day for all tagged cuisine styles for each restaurant</a:t>
            </a:r>
          </a:p>
        </p:txBody>
      </p:sp>
    </p:spTree>
    <p:extLst>
      <p:ext uri="{BB962C8B-B14F-4D97-AF65-F5344CB8AC3E}">
        <p14:creationId xmlns:p14="http://schemas.microsoft.com/office/powerpoint/2010/main" val="4901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17756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Customers value factors aside from food alone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AE282-8362-4EC9-B4AA-9ADCB87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8" y="1469644"/>
            <a:ext cx="9851869" cy="52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946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Reopening the Restaurant Industry in NYC:  An analysis of data scraped from OpenTable    Matthew Fay</vt:lpstr>
      <vt:lpstr>COVID-19 Pandemic Disruption of the Restaurant Industry</vt:lpstr>
      <vt:lpstr>Lasting impacts of the pandemic into  2021 and industry recovery</vt:lpstr>
      <vt:lpstr>As the return to in-person dining continues, how can a restaurant maximize the value gained through online reservation systems?</vt:lpstr>
      <vt:lpstr>PowerPoint Presentation</vt:lpstr>
      <vt:lpstr>PowerPoint Presentation</vt:lpstr>
      <vt:lpstr>PowerPoint Presentation</vt:lpstr>
      <vt:lpstr>PowerPoint Presentation</vt:lpstr>
      <vt:lpstr>Customers value factors aside from food alone</vt:lpstr>
      <vt:lpstr>PowerPoint Presentation</vt:lpstr>
      <vt:lpstr>Customer ratings:  the be-all, end-all?</vt:lpstr>
      <vt:lpstr>Nearly 100% of NYC restaurants on OpenTable have 4-stars or better in every individual category and overall      Recommendations follow a very similar distribution clustered around 80-100% recommended</vt:lpstr>
      <vt:lpstr>Explanations: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Improvements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Fay</dc:creator>
  <cp:lastModifiedBy>Matthew Fay</cp:lastModifiedBy>
  <cp:revision>41</cp:revision>
  <dcterms:created xsi:type="dcterms:W3CDTF">2021-07-25T15:18:16Z</dcterms:created>
  <dcterms:modified xsi:type="dcterms:W3CDTF">2021-07-27T02:01:59Z</dcterms:modified>
</cp:coreProperties>
</file>