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56"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81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82C0757E-9880-43FE-86B1-F27E04B25B82}" type="datetimeFigureOut">
              <a:rPr lang="es-CO" smtClean="0"/>
              <a:t>26/03/2020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4CA6615-44FB-49DC-8774-ECBC6DB70314}" type="slidenum">
              <a:rPr lang="es-CO" smtClean="0"/>
              <a:t>‹Nº›</a:t>
            </a:fld>
            <a:endParaRPr lang="es-CO"/>
          </a:p>
        </p:txBody>
      </p:sp>
    </p:spTree>
    <p:extLst>
      <p:ext uri="{BB962C8B-B14F-4D97-AF65-F5344CB8AC3E}">
        <p14:creationId xmlns:p14="http://schemas.microsoft.com/office/powerpoint/2010/main" val="359366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2C0757E-9880-43FE-86B1-F27E04B25B82}" type="datetimeFigureOut">
              <a:rPr lang="es-CO" smtClean="0"/>
              <a:t>26/03/2020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4CA6615-44FB-49DC-8774-ECBC6DB70314}" type="slidenum">
              <a:rPr lang="es-CO" smtClean="0"/>
              <a:t>‹Nº›</a:t>
            </a:fld>
            <a:endParaRPr lang="es-CO"/>
          </a:p>
        </p:txBody>
      </p:sp>
    </p:spTree>
    <p:extLst>
      <p:ext uri="{BB962C8B-B14F-4D97-AF65-F5344CB8AC3E}">
        <p14:creationId xmlns:p14="http://schemas.microsoft.com/office/powerpoint/2010/main" val="140496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2C0757E-9880-43FE-86B1-F27E04B25B82}" type="datetimeFigureOut">
              <a:rPr lang="es-CO" smtClean="0"/>
              <a:t>26/03/2020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4CA6615-44FB-49DC-8774-ECBC6DB70314}" type="slidenum">
              <a:rPr lang="es-CO" smtClean="0"/>
              <a:t>‹Nº›</a:t>
            </a:fld>
            <a:endParaRPr lang="es-CO"/>
          </a:p>
        </p:txBody>
      </p:sp>
    </p:spTree>
    <p:extLst>
      <p:ext uri="{BB962C8B-B14F-4D97-AF65-F5344CB8AC3E}">
        <p14:creationId xmlns:p14="http://schemas.microsoft.com/office/powerpoint/2010/main" val="27798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2C0757E-9880-43FE-86B1-F27E04B25B82}" type="datetimeFigureOut">
              <a:rPr lang="es-CO" smtClean="0"/>
              <a:t>26/03/2020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4CA6615-44FB-49DC-8774-ECBC6DB70314}" type="slidenum">
              <a:rPr lang="es-CO" smtClean="0"/>
              <a:t>‹Nº›</a:t>
            </a:fld>
            <a:endParaRPr lang="es-CO"/>
          </a:p>
        </p:txBody>
      </p:sp>
    </p:spTree>
    <p:extLst>
      <p:ext uri="{BB962C8B-B14F-4D97-AF65-F5344CB8AC3E}">
        <p14:creationId xmlns:p14="http://schemas.microsoft.com/office/powerpoint/2010/main" val="280042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2C0757E-9880-43FE-86B1-F27E04B25B82}" type="datetimeFigureOut">
              <a:rPr lang="es-CO" smtClean="0"/>
              <a:t>26/03/2020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4CA6615-44FB-49DC-8774-ECBC6DB70314}" type="slidenum">
              <a:rPr lang="es-CO" smtClean="0"/>
              <a:t>‹Nº›</a:t>
            </a:fld>
            <a:endParaRPr lang="es-CO"/>
          </a:p>
        </p:txBody>
      </p:sp>
    </p:spTree>
    <p:extLst>
      <p:ext uri="{BB962C8B-B14F-4D97-AF65-F5344CB8AC3E}">
        <p14:creationId xmlns:p14="http://schemas.microsoft.com/office/powerpoint/2010/main" val="156080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82C0757E-9880-43FE-86B1-F27E04B25B82}" type="datetimeFigureOut">
              <a:rPr lang="es-CO" smtClean="0"/>
              <a:t>26/03/2020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4CA6615-44FB-49DC-8774-ECBC6DB70314}" type="slidenum">
              <a:rPr lang="es-CO" smtClean="0"/>
              <a:t>‹Nº›</a:t>
            </a:fld>
            <a:endParaRPr lang="es-CO"/>
          </a:p>
        </p:txBody>
      </p:sp>
    </p:spTree>
    <p:extLst>
      <p:ext uri="{BB962C8B-B14F-4D97-AF65-F5344CB8AC3E}">
        <p14:creationId xmlns:p14="http://schemas.microsoft.com/office/powerpoint/2010/main" val="3856240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82C0757E-9880-43FE-86B1-F27E04B25B82}" type="datetimeFigureOut">
              <a:rPr lang="es-CO" smtClean="0"/>
              <a:t>26/03/2020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94CA6615-44FB-49DC-8774-ECBC6DB70314}" type="slidenum">
              <a:rPr lang="es-CO" smtClean="0"/>
              <a:t>‹Nº›</a:t>
            </a:fld>
            <a:endParaRPr lang="es-CO"/>
          </a:p>
        </p:txBody>
      </p:sp>
    </p:spTree>
    <p:extLst>
      <p:ext uri="{BB962C8B-B14F-4D97-AF65-F5344CB8AC3E}">
        <p14:creationId xmlns:p14="http://schemas.microsoft.com/office/powerpoint/2010/main" val="414713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82C0757E-9880-43FE-86B1-F27E04B25B82}" type="datetimeFigureOut">
              <a:rPr lang="es-CO" smtClean="0"/>
              <a:t>26/03/2020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94CA6615-44FB-49DC-8774-ECBC6DB70314}" type="slidenum">
              <a:rPr lang="es-CO" smtClean="0"/>
              <a:t>‹Nº›</a:t>
            </a:fld>
            <a:endParaRPr lang="es-CO"/>
          </a:p>
        </p:txBody>
      </p:sp>
    </p:spTree>
    <p:extLst>
      <p:ext uri="{BB962C8B-B14F-4D97-AF65-F5344CB8AC3E}">
        <p14:creationId xmlns:p14="http://schemas.microsoft.com/office/powerpoint/2010/main" val="10459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2C0757E-9880-43FE-86B1-F27E04B25B82}" type="datetimeFigureOut">
              <a:rPr lang="es-CO" smtClean="0"/>
              <a:t>26/03/2020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94CA6615-44FB-49DC-8774-ECBC6DB70314}" type="slidenum">
              <a:rPr lang="es-CO" smtClean="0"/>
              <a:t>‹Nº›</a:t>
            </a:fld>
            <a:endParaRPr lang="es-CO"/>
          </a:p>
        </p:txBody>
      </p:sp>
    </p:spTree>
    <p:extLst>
      <p:ext uri="{BB962C8B-B14F-4D97-AF65-F5344CB8AC3E}">
        <p14:creationId xmlns:p14="http://schemas.microsoft.com/office/powerpoint/2010/main" val="285823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2C0757E-9880-43FE-86B1-F27E04B25B82}" type="datetimeFigureOut">
              <a:rPr lang="es-CO" smtClean="0"/>
              <a:t>26/03/2020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4CA6615-44FB-49DC-8774-ECBC6DB70314}" type="slidenum">
              <a:rPr lang="es-CO" smtClean="0"/>
              <a:t>‹Nº›</a:t>
            </a:fld>
            <a:endParaRPr lang="es-CO"/>
          </a:p>
        </p:txBody>
      </p:sp>
    </p:spTree>
    <p:extLst>
      <p:ext uri="{BB962C8B-B14F-4D97-AF65-F5344CB8AC3E}">
        <p14:creationId xmlns:p14="http://schemas.microsoft.com/office/powerpoint/2010/main" val="44692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2C0757E-9880-43FE-86B1-F27E04B25B82}" type="datetimeFigureOut">
              <a:rPr lang="es-CO" smtClean="0"/>
              <a:t>26/03/2020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4CA6615-44FB-49DC-8774-ECBC6DB70314}" type="slidenum">
              <a:rPr lang="es-CO" smtClean="0"/>
              <a:t>‹Nº›</a:t>
            </a:fld>
            <a:endParaRPr lang="es-CO"/>
          </a:p>
        </p:txBody>
      </p:sp>
    </p:spTree>
    <p:extLst>
      <p:ext uri="{BB962C8B-B14F-4D97-AF65-F5344CB8AC3E}">
        <p14:creationId xmlns:p14="http://schemas.microsoft.com/office/powerpoint/2010/main" val="271845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0757E-9880-43FE-86B1-F27E04B25B82}" type="datetimeFigureOut">
              <a:rPr lang="es-CO" smtClean="0"/>
              <a:t>26/03/2020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A6615-44FB-49DC-8774-ECBC6DB70314}" type="slidenum">
              <a:rPr lang="es-CO" smtClean="0"/>
              <a:t>‹Nº›</a:t>
            </a:fld>
            <a:endParaRPr lang="es-CO"/>
          </a:p>
        </p:txBody>
      </p:sp>
    </p:spTree>
    <p:extLst>
      <p:ext uri="{BB962C8B-B14F-4D97-AF65-F5344CB8AC3E}">
        <p14:creationId xmlns:p14="http://schemas.microsoft.com/office/powerpoint/2010/main" val="435007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1383" y="184820"/>
            <a:ext cx="10515600" cy="1325563"/>
          </a:xfrm>
        </p:spPr>
        <p:txBody>
          <a:bodyPr/>
          <a:lstStyle/>
          <a:p>
            <a:r>
              <a:rPr lang="es-CO" dirty="0" smtClean="0"/>
              <a:t>DIRECCIÓN MUNICIPAL DE TRANSITO</a:t>
            </a:r>
            <a:endParaRPr lang="es-CO" dirty="0"/>
          </a:p>
        </p:txBody>
      </p:sp>
      <p:sp>
        <p:nvSpPr>
          <p:cNvPr id="3" name="Marcador de contenido 2"/>
          <p:cNvSpPr>
            <a:spLocks noGrp="1"/>
          </p:cNvSpPr>
          <p:nvPr>
            <p:ph idx="1"/>
          </p:nvPr>
        </p:nvSpPr>
        <p:spPr>
          <a:xfrm>
            <a:off x="760927" y="1510383"/>
            <a:ext cx="10515600" cy="4351338"/>
          </a:xfrm>
        </p:spPr>
        <p:txBody>
          <a:bodyPr>
            <a:normAutofit fontScale="77500" lnSpcReduction="20000"/>
          </a:bodyPr>
          <a:lstStyle/>
          <a:p>
            <a:r>
              <a:rPr lang="es-CO" dirty="0" smtClean="0"/>
              <a:t>Información de la Base de Datos Diseñar el Modelo entidad relación, las tablas de la base de datos en tercera forma normal y caso de uso para el Sistema de Información del Tránsito de Medellín, cuyos requerimientos son los siguientes: </a:t>
            </a:r>
            <a:br>
              <a:rPr lang="es-CO" dirty="0" smtClean="0"/>
            </a:br>
            <a:r>
              <a:rPr lang="es-CO" dirty="0" smtClean="0"/>
              <a:t/>
            </a:r>
            <a:br>
              <a:rPr lang="es-CO" dirty="0" smtClean="0"/>
            </a:br>
            <a:r>
              <a:rPr lang="es-CO" dirty="0" smtClean="0"/>
              <a:t>Se controla toda la información de los vehículos matriculados (</a:t>
            </a:r>
            <a:r>
              <a:rPr lang="es-CO" dirty="0" err="1" smtClean="0"/>
              <a:t>Nro_Placa</a:t>
            </a:r>
            <a:r>
              <a:rPr lang="es-CO" dirty="0" smtClean="0"/>
              <a:t>, </a:t>
            </a:r>
            <a:r>
              <a:rPr lang="es-CO" dirty="0" err="1" smtClean="0"/>
              <a:t>Serie_Motor</a:t>
            </a:r>
            <a:r>
              <a:rPr lang="es-CO" dirty="0" smtClean="0"/>
              <a:t>, Marca, Modelo, Año, etc.) e información acerca de su (s) propietario (s). Para los vehículos oficiales se desea saber a qué Oficina de Gobierno pertenece, el valor del vehículo y el número de póliza de seguro. Se tiene una lista de las normas de tránsito y el valor de la multa en caso de infracción. Cuando un vehículo comete infracciones que son observadas por un agente de tránsito, éste coloca el parte, determinando la fecha, hora, normas violadas y agente que colocó la infracción. Cuando existe un accidente los agentes de tránsito levantan un acta indicando fecha, hora, vehículos accidentados, conductores involucrados, descripción del accidente. Se asigna una fecha y hora para la audiencia. Para controlar el flujo vehicular la ciudad ha sido dividida en zonas. En cada zona existen puestos de control que deben estar permanentemente vigilados por los agentes. Al comienzo del trimestre se realiza una programación de los agentes que semanalmente deben vigilar cada sitio. Se desea llevar estadística del número de accidentes mensuales en cada zona de la ciudad.</a:t>
            </a:r>
            <a:endParaRPr lang="es-CO" dirty="0"/>
          </a:p>
        </p:txBody>
      </p:sp>
    </p:spTree>
    <p:extLst>
      <p:ext uri="{BB962C8B-B14F-4D97-AF65-F5344CB8AC3E}">
        <p14:creationId xmlns:p14="http://schemas.microsoft.com/office/powerpoint/2010/main" val="748590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963451" y="603297"/>
            <a:ext cx="844919" cy="44268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smtClean="0">
                <a:solidFill>
                  <a:schemeClr val="tx1"/>
                </a:solidFill>
              </a:rPr>
              <a:t>VEHICULO</a:t>
            </a:r>
            <a:endParaRPr lang="es-CO" sz="1050" dirty="0">
              <a:solidFill>
                <a:schemeClr val="tx1"/>
              </a:solidFill>
            </a:endParaRPr>
          </a:p>
        </p:txBody>
      </p:sp>
      <p:sp>
        <p:nvSpPr>
          <p:cNvPr id="5" name="Rectángulo 4"/>
          <p:cNvSpPr/>
          <p:nvPr/>
        </p:nvSpPr>
        <p:spPr>
          <a:xfrm>
            <a:off x="7305523" y="611369"/>
            <a:ext cx="959019" cy="39964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smtClean="0">
                <a:solidFill>
                  <a:schemeClr val="tx1"/>
                </a:solidFill>
              </a:rPr>
              <a:t>PROPIETARIO</a:t>
            </a:r>
            <a:endParaRPr lang="es-CO" sz="1050" dirty="0">
              <a:solidFill>
                <a:schemeClr val="tx1"/>
              </a:solidFill>
            </a:endParaRPr>
          </a:p>
        </p:txBody>
      </p:sp>
      <p:sp>
        <p:nvSpPr>
          <p:cNvPr id="6" name="Rectángulo 5"/>
          <p:cNvSpPr/>
          <p:nvPr/>
        </p:nvSpPr>
        <p:spPr>
          <a:xfrm>
            <a:off x="11067762" y="4769773"/>
            <a:ext cx="849086" cy="34092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smtClean="0">
                <a:solidFill>
                  <a:schemeClr val="tx1"/>
                </a:solidFill>
              </a:rPr>
              <a:t>AGENTE</a:t>
            </a:r>
            <a:endParaRPr lang="es-CO" sz="1050" dirty="0">
              <a:solidFill>
                <a:schemeClr val="tx1"/>
              </a:solidFill>
            </a:endParaRPr>
          </a:p>
        </p:txBody>
      </p:sp>
      <p:sp>
        <p:nvSpPr>
          <p:cNvPr id="7" name="Rectángulo 6"/>
          <p:cNvSpPr/>
          <p:nvPr/>
        </p:nvSpPr>
        <p:spPr>
          <a:xfrm>
            <a:off x="11001285" y="2619776"/>
            <a:ext cx="994228" cy="39188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smtClean="0">
                <a:solidFill>
                  <a:schemeClr val="tx1"/>
                </a:solidFill>
              </a:rPr>
              <a:t>INFRACCION</a:t>
            </a:r>
            <a:endParaRPr lang="es-CO" sz="1050" dirty="0">
              <a:solidFill>
                <a:schemeClr val="tx1"/>
              </a:solidFill>
            </a:endParaRPr>
          </a:p>
        </p:txBody>
      </p:sp>
      <p:sp>
        <p:nvSpPr>
          <p:cNvPr id="8" name="Rectángulo 7"/>
          <p:cNvSpPr/>
          <p:nvPr/>
        </p:nvSpPr>
        <p:spPr>
          <a:xfrm>
            <a:off x="299187" y="593871"/>
            <a:ext cx="907950" cy="44681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VEHICULO OFICIAL</a:t>
            </a:r>
            <a:endParaRPr lang="en-US" sz="1050" dirty="0" smtClean="0">
              <a:solidFill>
                <a:schemeClr val="tx1"/>
              </a:solidFill>
            </a:endParaRPr>
          </a:p>
        </p:txBody>
      </p:sp>
      <p:sp>
        <p:nvSpPr>
          <p:cNvPr id="9" name="Rectángulo 8"/>
          <p:cNvSpPr/>
          <p:nvPr/>
        </p:nvSpPr>
        <p:spPr>
          <a:xfrm>
            <a:off x="8804774" y="6223396"/>
            <a:ext cx="968828" cy="3339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smtClean="0">
                <a:solidFill>
                  <a:schemeClr val="tx1"/>
                </a:solidFill>
              </a:rPr>
              <a:t>ACCIDENTE</a:t>
            </a:r>
            <a:endParaRPr lang="es-CO" sz="1050" dirty="0">
              <a:solidFill>
                <a:schemeClr val="tx1"/>
              </a:solidFill>
            </a:endParaRPr>
          </a:p>
        </p:txBody>
      </p:sp>
      <p:sp>
        <p:nvSpPr>
          <p:cNvPr id="11" name="Rectángulo 10"/>
          <p:cNvSpPr/>
          <p:nvPr/>
        </p:nvSpPr>
        <p:spPr>
          <a:xfrm>
            <a:off x="11081114" y="611369"/>
            <a:ext cx="834573" cy="39551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NORMAS</a:t>
            </a:r>
            <a:endParaRPr lang="es-CO" sz="1050" dirty="0">
              <a:solidFill>
                <a:schemeClr val="tx1"/>
              </a:solidFill>
            </a:endParaRPr>
          </a:p>
        </p:txBody>
      </p:sp>
      <p:sp>
        <p:nvSpPr>
          <p:cNvPr id="12" name="Rectángulo 11"/>
          <p:cNvSpPr/>
          <p:nvPr/>
        </p:nvSpPr>
        <p:spPr>
          <a:xfrm>
            <a:off x="281446" y="5382315"/>
            <a:ext cx="943428" cy="35560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ZONAS</a:t>
            </a:r>
            <a:endParaRPr lang="es-CO" sz="1050" dirty="0">
              <a:solidFill>
                <a:schemeClr val="tx1"/>
              </a:solidFill>
            </a:endParaRPr>
          </a:p>
        </p:txBody>
      </p:sp>
      <p:sp>
        <p:nvSpPr>
          <p:cNvPr id="13" name="Rectángulo 12"/>
          <p:cNvSpPr/>
          <p:nvPr/>
        </p:nvSpPr>
        <p:spPr>
          <a:xfrm>
            <a:off x="30536" y="3719092"/>
            <a:ext cx="1445247" cy="46264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PROGRAMACION</a:t>
            </a:r>
            <a:endParaRPr lang="es-CO" sz="1050" dirty="0">
              <a:solidFill>
                <a:schemeClr val="tx1"/>
              </a:solidFill>
            </a:endParaRPr>
          </a:p>
        </p:txBody>
      </p:sp>
      <p:sp>
        <p:nvSpPr>
          <p:cNvPr id="14" name="Rectángulo 13"/>
          <p:cNvSpPr/>
          <p:nvPr/>
        </p:nvSpPr>
        <p:spPr>
          <a:xfrm>
            <a:off x="5066032" y="6257920"/>
            <a:ext cx="957941" cy="26488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AUDIENCIAS</a:t>
            </a:r>
            <a:endParaRPr lang="es-CO" sz="1050" dirty="0">
              <a:solidFill>
                <a:schemeClr val="tx1"/>
              </a:solidFill>
            </a:endParaRPr>
          </a:p>
        </p:txBody>
      </p:sp>
      <p:sp>
        <p:nvSpPr>
          <p:cNvPr id="15" name="Rectángulo 14"/>
          <p:cNvSpPr/>
          <p:nvPr/>
        </p:nvSpPr>
        <p:spPr>
          <a:xfrm>
            <a:off x="1911624" y="6163525"/>
            <a:ext cx="1187081" cy="44268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PUESTOS DE CONTROL</a:t>
            </a:r>
            <a:endParaRPr lang="es-CO" sz="1050" dirty="0">
              <a:solidFill>
                <a:schemeClr val="tx1"/>
              </a:solidFill>
            </a:endParaRPr>
          </a:p>
        </p:txBody>
      </p:sp>
      <p:sp>
        <p:nvSpPr>
          <p:cNvPr id="16" name="Rectángulo 15"/>
          <p:cNvSpPr/>
          <p:nvPr/>
        </p:nvSpPr>
        <p:spPr>
          <a:xfrm>
            <a:off x="59031" y="2104330"/>
            <a:ext cx="1388256" cy="37084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ESTADISTICA</a:t>
            </a:r>
            <a:endParaRPr lang="es-CO" sz="1050" dirty="0">
              <a:solidFill>
                <a:schemeClr val="tx1"/>
              </a:solidFill>
            </a:endParaRPr>
          </a:p>
        </p:txBody>
      </p:sp>
      <p:sp>
        <p:nvSpPr>
          <p:cNvPr id="17" name="Rombo 16"/>
          <p:cNvSpPr/>
          <p:nvPr/>
        </p:nvSpPr>
        <p:spPr>
          <a:xfrm>
            <a:off x="5651491" y="559650"/>
            <a:ext cx="1117601" cy="51525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POSEER</a:t>
            </a:r>
            <a:endParaRPr lang="es-CO" sz="900" dirty="0">
              <a:solidFill>
                <a:schemeClr val="tx1"/>
              </a:solidFill>
            </a:endParaRPr>
          </a:p>
        </p:txBody>
      </p:sp>
      <p:cxnSp>
        <p:nvCxnSpPr>
          <p:cNvPr id="19" name="Conector recto 18"/>
          <p:cNvCxnSpPr>
            <a:stCxn id="17" idx="3"/>
            <a:endCxn id="5" idx="1"/>
          </p:cNvCxnSpPr>
          <p:nvPr/>
        </p:nvCxnSpPr>
        <p:spPr>
          <a:xfrm flipV="1">
            <a:off x="6769092" y="811191"/>
            <a:ext cx="536431" cy="6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a:stCxn id="4" idx="3"/>
            <a:endCxn id="17" idx="1"/>
          </p:cNvCxnSpPr>
          <p:nvPr/>
        </p:nvCxnSpPr>
        <p:spPr>
          <a:xfrm flipV="1">
            <a:off x="4808370" y="817279"/>
            <a:ext cx="843121" cy="7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3766433" y="613138"/>
            <a:ext cx="256802" cy="261610"/>
          </a:xfrm>
          <a:prstGeom prst="rect">
            <a:avLst/>
          </a:prstGeom>
          <a:noFill/>
        </p:spPr>
        <p:txBody>
          <a:bodyPr wrap="none" rtlCol="0">
            <a:spAutoFit/>
          </a:bodyPr>
          <a:lstStyle/>
          <a:p>
            <a:r>
              <a:rPr lang="en-US" sz="1100" dirty="0"/>
              <a:t>1</a:t>
            </a:r>
            <a:endParaRPr lang="es-CO" sz="1100" dirty="0"/>
          </a:p>
        </p:txBody>
      </p:sp>
      <p:sp>
        <p:nvSpPr>
          <p:cNvPr id="26" name="CuadroTexto 25"/>
          <p:cNvSpPr txBox="1"/>
          <p:nvPr/>
        </p:nvSpPr>
        <p:spPr>
          <a:xfrm>
            <a:off x="10776222" y="613138"/>
            <a:ext cx="304892" cy="261610"/>
          </a:xfrm>
          <a:prstGeom prst="rect">
            <a:avLst/>
          </a:prstGeom>
          <a:noFill/>
        </p:spPr>
        <p:txBody>
          <a:bodyPr wrap="none" rtlCol="0">
            <a:spAutoFit/>
          </a:bodyPr>
          <a:lstStyle/>
          <a:p>
            <a:r>
              <a:rPr lang="en-US" sz="1100" dirty="0" smtClean="0"/>
              <a:t>M</a:t>
            </a:r>
            <a:endParaRPr lang="es-CO" sz="1100" dirty="0"/>
          </a:p>
        </p:txBody>
      </p:sp>
      <p:sp>
        <p:nvSpPr>
          <p:cNvPr id="27" name="Rombo 26"/>
          <p:cNvSpPr/>
          <p:nvPr/>
        </p:nvSpPr>
        <p:spPr>
          <a:xfrm>
            <a:off x="9002447" y="544883"/>
            <a:ext cx="1237344" cy="52848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CUMPLIR</a:t>
            </a:r>
            <a:endParaRPr lang="es-CO" sz="900" dirty="0">
              <a:solidFill>
                <a:schemeClr val="tx1"/>
              </a:solidFill>
            </a:endParaRPr>
          </a:p>
        </p:txBody>
      </p:sp>
      <p:cxnSp>
        <p:nvCxnSpPr>
          <p:cNvPr id="29" name="Conector recto 28"/>
          <p:cNvCxnSpPr>
            <a:stCxn id="5" idx="3"/>
            <a:endCxn id="27" idx="1"/>
          </p:cNvCxnSpPr>
          <p:nvPr/>
        </p:nvCxnSpPr>
        <p:spPr>
          <a:xfrm flipV="1">
            <a:off x="8264542" y="809127"/>
            <a:ext cx="737905" cy="2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a:stCxn id="27" idx="3"/>
            <a:endCxn id="11" idx="1"/>
          </p:cNvCxnSpPr>
          <p:nvPr/>
        </p:nvCxnSpPr>
        <p:spPr>
          <a:xfrm flipV="1">
            <a:off x="10239791" y="809126"/>
            <a:ext cx="84132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uadroTexto 35"/>
          <p:cNvSpPr txBox="1"/>
          <p:nvPr/>
        </p:nvSpPr>
        <p:spPr>
          <a:xfrm>
            <a:off x="4761140" y="613138"/>
            <a:ext cx="304892" cy="261610"/>
          </a:xfrm>
          <a:prstGeom prst="rect">
            <a:avLst/>
          </a:prstGeom>
          <a:noFill/>
        </p:spPr>
        <p:txBody>
          <a:bodyPr wrap="none" rtlCol="0">
            <a:spAutoFit/>
          </a:bodyPr>
          <a:lstStyle/>
          <a:p>
            <a:r>
              <a:rPr lang="en-US" sz="1100" dirty="0" smtClean="0"/>
              <a:t>M</a:t>
            </a:r>
            <a:endParaRPr lang="es-CO" sz="1100" dirty="0"/>
          </a:p>
        </p:txBody>
      </p:sp>
      <p:sp>
        <p:nvSpPr>
          <p:cNvPr id="51" name="Rombo 50"/>
          <p:cNvSpPr/>
          <p:nvPr/>
        </p:nvSpPr>
        <p:spPr>
          <a:xfrm>
            <a:off x="2205397" y="452698"/>
            <a:ext cx="1088571" cy="7438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PUEDE SER</a:t>
            </a:r>
            <a:endParaRPr lang="es-CO" sz="900" dirty="0">
              <a:solidFill>
                <a:schemeClr val="tx1"/>
              </a:solidFill>
            </a:endParaRPr>
          </a:p>
        </p:txBody>
      </p:sp>
      <p:cxnSp>
        <p:nvCxnSpPr>
          <p:cNvPr id="53" name="Conector recto 52"/>
          <p:cNvCxnSpPr>
            <a:stCxn id="4" idx="1"/>
            <a:endCxn id="51" idx="3"/>
          </p:cNvCxnSpPr>
          <p:nvPr/>
        </p:nvCxnSpPr>
        <p:spPr>
          <a:xfrm flipH="1">
            <a:off x="3293968" y="824639"/>
            <a:ext cx="669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ector recto 55"/>
          <p:cNvCxnSpPr>
            <a:stCxn id="51" idx="1"/>
            <a:endCxn id="8" idx="3"/>
          </p:cNvCxnSpPr>
          <p:nvPr/>
        </p:nvCxnSpPr>
        <p:spPr>
          <a:xfrm flipH="1" flipV="1">
            <a:off x="1207137" y="817279"/>
            <a:ext cx="998260" cy="7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uadroTexto 61"/>
          <p:cNvSpPr txBox="1"/>
          <p:nvPr/>
        </p:nvSpPr>
        <p:spPr>
          <a:xfrm>
            <a:off x="1190886" y="603297"/>
            <a:ext cx="256802" cy="261610"/>
          </a:xfrm>
          <a:prstGeom prst="rect">
            <a:avLst/>
          </a:prstGeom>
          <a:noFill/>
        </p:spPr>
        <p:txBody>
          <a:bodyPr wrap="none" rtlCol="0">
            <a:spAutoFit/>
          </a:bodyPr>
          <a:lstStyle/>
          <a:p>
            <a:r>
              <a:rPr lang="en-US" sz="1100" dirty="0"/>
              <a:t>1</a:t>
            </a:r>
            <a:endParaRPr lang="es-CO" sz="1100" dirty="0"/>
          </a:p>
        </p:txBody>
      </p:sp>
      <p:sp>
        <p:nvSpPr>
          <p:cNvPr id="63" name="CuadroTexto 62"/>
          <p:cNvSpPr txBox="1"/>
          <p:nvPr/>
        </p:nvSpPr>
        <p:spPr>
          <a:xfrm>
            <a:off x="7107193" y="613138"/>
            <a:ext cx="256802" cy="261610"/>
          </a:xfrm>
          <a:prstGeom prst="rect">
            <a:avLst/>
          </a:prstGeom>
          <a:noFill/>
        </p:spPr>
        <p:txBody>
          <a:bodyPr wrap="none" rtlCol="0">
            <a:spAutoFit/>
          </a:bodyPr>
          <a:lstStyle/>
          <a:p>
            <a:r>
              <a:rPr lang="en-US" sz="1100" dirty="0"/>
              <a:t>1</a:t>
            </a:r>
            <a:endParaRPr lang="es-CO" sz="1100" dirty="0"/>
          </a:p>
        </p:txBody>
      </p:sp>
      <p:sp>
        <p:nvSpPr>
          <p:cNvPr id="64" name="Rombo 63"/>
          <p:cNvSpPr/>
          <p:nvPr/>
        </p:nvSpPr>
        <p:spPr>
          <a:xfrm>
            <a:off x="10862488" y="1517809"/>
            <a:ext cx="1271823" cy="4345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CAUSAR</a:t>
            </a:r>
            <a:endParaRPr lang="es-CO" sz="900" dirty="0">
              <a:solidFill>
                <a:schemeClr val="tx1"/>
              </a:solidFill>
            </a:endParaRPr>
          </a:p>
        </p:txBody>
      </p:sp>
      <p:cxnSp>
        <p:nvCxnSpPr>
          <p:cNvPr id="66" name="Conector recto 65"/>
          <p:cNvCxnSpPr>
            <a:stCxn id="64" idx="0"/>
            <a:endCxn id="11" idx="2"/>
          </p:cNvCxnSpPr>
          <p:nvPr/>
        </p:nvCxnSpPr>
        <p:spPr>
          <a:xfrm flipV="1">
            <a:off x="11498400" y="1006882"/>
            <a:ext cx="1" cy="510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Conector recto 67"/>
          <p:cNvCxnSpPr>
            <a:stCxn id="64" idx="2"/>
            <a:endCxn id="7" idx="0"/>
          </p:cNvCxnSpPr>
          <p:nvPr/>
        </p:nvCxnSpPr>
        <p:spPr>
          <a:xfrm flipH="1">
            <a:off x="11498399" y="1952388"/>
            <a:ext cx="1" cy="667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CuadroTexto 72"/>
          <p:cNvSpPr txBox="1"/>
          <p:nvPr/>
        </p:nvSpPr>
        <p:spPr>
          <a:xfrm>
            <a:off x="11431006" y="962561"/>
            <a:ext cx="276038" cy="261610"/>
          </a:xfrm>
          <a:prstGeom prst="rect">
            <a:avLst/>
          </a:prstGeom>
          <a:noFill/>
        </p:spPr>
        <p:txBody>
          <a:bodyPr wrap="none" rtlCol="0">
            <a:spAutoFit/>
          </a:bodyPr>
          <a:lstStyle/>
          <a:p>
            <a:r>
              <a:rPr lang="en-US" sz="1100" dirty="0" smtClean="0"/>
              <a:t>N</a:t>
            </a:r>
            <a:endParaRPr lang="es-CO" sz="1100" dirty="0"/>
          </a:p>
        </p:txBody>
      </p:sp>
      <p:sp>
        <p:nvSpPr>
          <p:cNvPr id="74" name="CuadroTexto 73"/>
          <p:cNvSpPr txBox="1"/>
          <p:nvPr/>
        </p:nvSpPr>
        <p:spPr>
          <a:xfrm>
            <a:off x="11431006" y="2402719"/>
            <a:ext cx="304892" cy="261610"/>
          </a:xfrm>
          <a:prstGeom prst="rect">
            <a:avLst/>
          </a:prstGeom>
          <a:noFill/>
        </p:spPr>
        <p:txBody>
          <a:bodyPr wrap="none" rtlCol="0">
            <a:spAutoFit/>
          </a:bodyPr>
          <a:lstStyle/>
          <a:p>
            <a:r>
              <a:rPr lang="en-US" sz="1100" dirty="0" smtClean="0"/>
              <a:t>M</a:t>
            </a:r>
            <a:endParaRPr lang="es-CO" sz="1100" dirty="0"/>
          </a:p>
        </p:txBody>
      </p:sp>
      <p:sp>
        <p:nvSpPr>
          <p:cNvPr id="75" name="Rombo 74"/>
          <p:cNvSpPr/>
          <p:nvPr/>
        </p:nvSpPr>
        <p:spPr>
          <a:xfrm>
            <a:off x="10928668" y="3446312"/>
            <a:ext cx="1127275" cy="64749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SANCIONAR</a:t>
            </a:r>
            <a:endParaRPr lang="es-CO" sz="900" dirty="0">
              <a:solidFill>
                <a:schemeClr val="tx1"/>
              </a:solidFill>
            </a:endParaRPr>
          </a:p>
        </p:txBody>
      </p:sp>
      <p:cxnSp>
        <p:nvCxnSpPr>
          <p:cNvPr id="77" name="Conector recto 76"/>
          <p:cNvCxnSpPr>
            <a:stCxn id="7" idx="2"/>
            <a:endCxn id="75" idx="0"/>
          </p:cNvCxnSpPr>
          <p:nvPr/>
        </p:nvCxnSpPr>
        <p:spPr>
          <a:xfrm flipH="1">
            <a:off x="11492306" y="3011662"/>
            <a:ext cx="6093" cy="434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ector recto 78"/>
          <p:cNvCxnSpPr>
            <a:stCxn id="75" idx="2"/>
            <a:endCxn id="6" idx="0"/>
          </p:cNvCxnSpPr>
          <p:nvPr/>
        </p:nvCxnSpPr>
        <p:spPr>
          <a:xfrm flipH="1">
            <a:off x="11492305" y="4093805"/>
            <a:ext cx="1" cy="675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CuadroTexto 80"/>
          <p:cNvSpPr txBox="1"/>
          <p:nvPr/>
        </p:nvSpPr>
        <p:spPr>
          <a:xfrm>
            <a:off x="11431006" y="4572730"/>
            <a:ext cx="304892" cy="261610"/>
          </a:xfrm>
          <a:prstGeom prst="rect">
            <a:avLst/>
          </a:prstGeom>
          <a:noFill/>
        </p:spPr>
        <p:txBody>
          <a:bodyPr wrap="none" rtlCol="0">
            <a:spAutoFit/>
          </a:bodyPr>
          <a:lstStyle/>
          <a:p>
            <a:r>
              <a:rPr lang="en-US" sz="1100" dirty="0" smtClean="0"/>
              <a:t>M</a:t>
            </a:r>
            <a:endParaRPr lang="es-CO" sz="1100" dirty="0"/>
          </a:p>
        </p:txBody>
      </p:sp>
      <p:sp>
        <p:nvSpPr>
          <p:cNvPr id="82" name="CuadroTexto 81"/>
          <p:cNvSpPr txBox="1"/>
          <p:nvPr/>
        </p:nvSpPr>
        <p:spPr>
          <a:xfrm>
            <a:off x="11431006" y="2955376"/>
            <a:ext cx="276038" cy="261610"/>
          </a:xfrm>
          <a:prstGeom prst="rect">
            <a:avLst/>
          </a:prstGeom>
          <a:noFill/>
        </p:spPr>
        <p:txBody>
          <a:bodyPr wrap="none" rtlCol="0">
            <a:spAutoFit/>
          </a:bodyPr>
          <a:lstStyle/>
          <a:p>
            <a:r>
              <a:rPr lang="en-US" sz="1100" dirty="0" smtClean="0"/>
              <a:t>N</a:t>
            </a:r>
            <a:endParaRPr lang="es-CO" sz="1100" dirty="0"/>
          </a:p>
        </p:txBody>
      </p:sp>
      <p:sp>
        <p:nvSpPr>
          <p:cNvPr id="83" name="Rombo 82"/>
          <p:cNvSpPr/>
          <p:nvPr/>
        </p:nvSpPr>
        <p:spPr>
          <a:xfrm>
            <a:off x="10776222" y="6184886"/>
            <a:ext cx="1408421" cy="4109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REGISTRAR</a:t>
            </a:r>
            <a:endParaRPr lang="es-CO" sz="900" dirty="0">
              <a:solidFill>
                <a:schemeClr val="tx1"/>
              </a:solidFill>
            </a:endParaRPr>
          </a:p>
        </p:txBody>
      </p:sp>
      <p:cxnSp>
        <p:nvCxnSpPr>
          <p:cNvPr id="85" name="Conector recto 84"/>
          <p:cNvCxnSpPr>
            <a:stCxn id="6" idx="2"/>
            <a:endCxn id="83" idx="0"/>
          </p:cNvCxnSpPr>
          <p:nvPr/>
        </p:nvCxnSpPr>
        <p:spPr>
          <a:xfrm flipH="1">
            <a:off x="11480433" y="5110699"/>
            <a:ext cx="11872" cy="1074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Conector recto 91"/>
          <p:cNvCxnSpPr>
            <a:stCxn id="83" idx="1"/>
            <a:endCxn id="9" idx="3"/>
          </p:cNvCxnSpPr>
          <p:nvPr/>
        </p:nvCxnSpPr>
        <p:spPr>
          <a:xfrm flipH="1" flipV="1">
            <a:off x="9773602" y="6390363"/>
            <a:ext cx="100262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CuadroTexto 93"/>
          <p:cNvSpPr txBox="1"/>
          <p:nvPr/>
        </p:nvSpPr>
        <p:spPr>
          <a:xfrm>
            <a:off x="11431006" y="5054566"/>
            <a:ext cx="276038" cy="261610"/>
          </a:xfrm>
          <a:prstGeom prst="rect">
            <a:avLst/>
          </a:prstGeom>
          <a:noFill/>
        </p:spPr>
        <p:txBody>
          <a:bodyPr wrap="none" rtlCol="0">
            <a:spAutoFit/>
          </a:bodyPr>
          <a:lstStyle/>
          <a:p>
            <a:r>
              <a:rPr lang="en-US" sz="1100" dirty="0" smtClean="0"/>
              <a:t>N</a:t>
            </a:r>
            <a:endParaRPr lang="es-CO" sz="1100" dirty="0"/>
          </a:p>
        </p:txBody>
      </p:sp>
      <p:sp>
        <p:nvSpPr>
          <p:cNvPr id="95" name="CuadroTexto 94"/>
          <p:cNvSpPr txBox="1"/>
          <p:nvPr/>
        </p:nvSpPr>
        <p:spPr>
          <a:xfrm>
            <a:off x="9721033" y="6343338"/>
            <a:ext cx="304892" cy="261610"/>
          </a:xfrm>
          <a:prstGeom prst="rect">
            <a:avLst/>
          </a:prstGeom>
          <a:noFill/>
        </p:spPr>
        <p:txBody>
          <a:bodyPr wrap="none" rtlCol="0">
            <a:spAutoFit/>
          </a:bodyPr>
          <a:lstStyle/>
          <a:p>
            <a:r>
              <a:rPr lang="en-US" sz="1100" dirty="0" smtClean="0"/>
              <a:t>M</a:t>
            </a:r>
            <a:endParaRPr lang="es-CO" sz="1100" dirty="0"/>
          </a:p>
        </p:txBody>
      </p:sp>
      <p:sp>
        <p:nvSpPr>
          <p:cNvPr id="96" name="Rombo 95"/>
          <p:cNvSpPr/>
          <p:nvPr/>
        </p:nvSpPr>
        <p:spPr>
          <a:xfrm>
            <a:off x="6712487" y="6062392"/>
            <a:ext cx="1522656" cy="65594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OCASIONAR</a:t>
            </a:r>
            <a:endParaRPr lang="es-CO" sz="900" dirty="0">
              <a:solidFill>
                <a:schemeClr val="tx1"/>
              </a:solidFill>
            </a:endParaRPr>
          </a:p>
        </p:txBody>
      </p:sp>
      <p:cxnSp>
        <p:nvCxnSpPr>
          <p:cNvPr id="98" name="Conector recto 97"/>
          <p:cNvCxnSpPr>
            <a:stCxn id="96" idx="3"/>
            <a:endCxn id="9" idx="1"/>
          </p:cNvCxnSpPr>
          <p:nvPr/>
        </p:nvCxnSpPr>
        <p:spPr>
          <a:xfrm>
            <a:off x="8235143" y="6390362"/>
            <a:ext cx="56963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ector recto 99"/>
          <p:cNvCxnSpPr>
            <a:stCxn id="14" idx="3"/>
            <a:endCxn id="96" idx="1"/>
          </p:cNvCxnSpPr>
          <p:nvPr/>
        </p:nvCxnSpPr>
        <p:spPr>
          <a:xfrm>
            <a:off x="6023973" y="6390362"/>
            <a:ext cx="688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ombo 100"/>
          <p:cNvSpPr/>
          <p:nvPr/>
        </p:nvSpPr>
        <p:spPr>
          <a:xfrm>
            <a:off x="3482894" y="6117130"/>
            <a:ext cx="1100117" cy="53547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TOMAR</a:t>
            </a:r>
            <a:endParaRPr lang="es-CO" sz="900" dirty="0">
              <a:solidFill>
                <a:schemeClr val="tx1"/>
              </a:solidFill>
            </a:endParaRPr>
          </a:p>
        </p:txBody>
      </p:sp>
      <p:sp>
        <p:nvSpPr>
          <p:cNvPr id="102" name="Rombo 101"/>
          <p:cNvSpPr/>
          <p:nvPr/>
        </p:nvSpPr>
        <p:spPr>
          <a:xfrm>
            <a:off x="203102" y="6117130"/>
            <a:ext cx="1100117" cy="53547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UBICAR</a:t>
            </a:r>
            <a:endParaRPr lang="es-CO" sz="900" dirty="0">
              <a:solidFill>
                <a:schemeClr val="tx1"/>
              </a:solidFill>
            </a:endParaRPr>
          </a:p>
        </p:txBody>
      </p:sp>
      <p:sp>
        <p:nvSpPr>
          <p:cNvPr id="103" name="Rombo 102"/>
          <p:cNvSpPr/>
          <p:nvPr/>
        </p:nvSpPr>
        <p:spPr>
          <a:xfrm>
            <a:off x="203102" y="4509511"/>
            <a:ext cx="1100117" cy="53547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TENER</a:t>
            </a:r>
            <a:endParaRPr lang="es-CO" sz="900" dirty="0">
              <a:solidFill>
                <a:schemeClr val="tx1"/>
              </a:solidFill>
            </a:endParaRPr>
          </a:p>
        </p:txBody>
      </p:sp>
      <p:sp>
        <p:nvSpPr>
          <p:cNvPr id="104" name="Rombo 103"/>
          <p:cNvSpPr/>
          <p:nvPr/>
        </p:nvSpPr>
        <p:spPr>
          <a:xfrm>
            <a:off x="89139" y="2864525"/>
            <a:ext cx="1335194" cy="52679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FINALIZAR</a:t>
            </a:r>
            <a:endParaRPr lang="es-CO" sz="900" dirty="0">
              <a:solidFill>
                <a:schemeClr val="tx1"/>
              </a:solidFill>
            </a:endParaRPr>
          </a:p>
        </p:txBody>
      </p:sp>
      <p:cxnSp>
        <p:nvCxnSpPr>
          <p:cNvPr id="108" name="Conector recto 107"/>
          <p:cNvCxnSpPr>
            <a:stCxn id="14" idx="1"/>
            <a:endCxn id="101" idx="3"/>
          </p:cNvCxnSpPr>
          <p:nvPr/>
        </p:nvCxnSpPr>
        <p:spPr>
          <a:xfrm flipH="1" flipV="1">
            <a:off x="4583011" y="6384867"/>
            <a:ext cx="483021" cy="5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Conector recto 109"/>
          <p:cNvCxnSpPr>
            <a:stCxn id="15" idx="3"/>
            <a:endCxn id="101" idx="1"/>
          </p:cNvCxnSpPr>
          <p:nvPr/>
        </p:nvCxnSpPr>
        <p:spPr>
          <a:xfrm>
            <a:off x="3098705" y="6384867"/>
            <a:ext cx="384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Conector recto 111"/>
          <p:cNvCxnSpPr>
            <a:stCxn id="102" idx="3"/>
            <a:endCxn id="15" idx="1"/>
          </p:cNvCxnSpPr>
          <p:nvPr/>
        </p:nvCxnSpPr>
        <p:spPr>
          <a:xfrm>
            <a:off x="1303219" y="6384867"/>
            <a:ext cx="6084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Conector recto 113"/>
          <p:cNvCxnSpPr>
            <a:stCxn id="102" idx="0"/>
            <a:endCxn id="12" idx="2"/>
          </p:cNvCxnSpPr>
          <p:nvPr/>
        </p:nvCxnSpPr>
        <p:spPr>
          <a:xfrm flipH="1" flipV="1">
            <a:off x="753160" y="5737917"/>
            <a:ext cx="1" cy="37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Conector recto 126"/>
          <p:cNvCxnSpPr>
            <a:stCxn id="12" idx="0"/>
            <a:endCxn id="103" idx="2"/>
          </p:cNvCxnSpPr>
          <p:nvPr/>
        </p:nvCxnSpPr>
        <p:spPr>
          <a:xfrm flipV="1">
            <a:off x="753160" y="5044984"/>
            <a:ext cx="1" cy="337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Conector recto 128"/>
          <p:cNvCxnSpPr>
            <a:stCxn id="103" idx="0"/>
            <a:endCxn id="13" idx="2"/>
          </p:cNvCxnSpPr>
          <p:nvPr/>
        </p:nvCxnSpPr>
        <p:spPr>
          <a:xfrm flipH="1" flipV="1">
            <a:off x="753160" y="4181735"/>
            <a:ext cx="1" cy="327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Conector recto 130"/>
          <p:cNvCxnSpPr>
            <a:stCxn id="13" idx="0"/>
            <a:endCxn id="104" idx="2"/>
          </p:cNvCxnSpPr>
          <p:nvPr/>
        </p:nvCxnSpPr>
        <p:spPr>
          <a:xfrm flipV="1">
            <a:off x="753160" y="3391316"/>
            <a:ext cx="3576" cy="327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Conector recto 132"/>
          <p:cNvCxnSpPr>
            <a:stCxn id="104" idx="0"/>
            <a:endCxn id="16" idx="2"/>
          </p:cNvCxnSpPr>
          <p:nvPr/>
        </p:nvCxnSpPr>
        <p:spPr>
          <a:xfrm flipH="1" flipV="1">
            <a:off x="753159" y="2475171"/>
            <a:ext cx="3577" cy="389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CuadroTexto 144"/>
          <p:cNvSpPr txBox="1"/>
          <p:nvPr/>
        </p:nvSpPr>
        <p:spPr>
          <a:xfrm>
            <a:off x="4871726" y="6338742"/>
            <a:ext cx="256802" cy="261610"/>
          </a:xfrm>
          <a:prstGeom prst="rect">
            <a:avLst/>
          </a:prstGeom>
          <a:noFill/>
        </p:spPr>
        <p:txBody>
          <a:bodyPr wrap="none" rtlCol="0">
            <a:spAutoFit/>
          </a:bodyPr>
          <a:lstStyle/>
          <a:p>
            <a:r>
              <a:rPr lang="en-US" sz="1100" dirty="0"/>
              <a:t>1</a:t>
            </a:r>
            <a:endParaRPr lang="es-CO" sz="1100" dirty="0"/>
          </a:p>
        </p:txBody>
      </p:sp>
      <p:sp>
        <p:nvSpPr>
          <p:cNvPr id="146" name="CuadroTexto 145"/>
          <p:cNvSpPr txBox="1"/>
          <p:nvPr/>
        </p:nvSpPr>
        <p:spPr>
          <a:xfrm>
            <a:off x="8600541" y="6343338"/>
            <a:ext cx="256802" cy="261610"/>
          </a:xfrm>
          <a:prstGeom prst="rect">
            <a:avLst/>
          </a:prstGeom>
          <a:noFill/>
        </p:spPr>
        <p:txBody>
          <a:bodyPr wrap="none" rtlCol="0">
            <a:spAutoFit/>
          </a:bodyPr>
          <a:lstStyle/>
          <a:p>
            <a:r>
              <a:rPr lang="en-US" sz="1100" dirty="0"/>
              <a:t>1</a:t>
            </a:r>
            <a:endParaRPr lang="es-CO" sz="1100" dirty="0"/>
          </a:p>
        </p:txBody>
      </p:sp>
      <p:sp>
        <p:nvSpPr>
          <p:cNvPr id="147" name="CuadroTexto 146"/>
          <p:cNvSpPr txBox="1"/>
          <p:nvPr/>
        </p:nvSpPr>
        <p:spPr>
          <a:xfrm>
            <a:off x="521330" y="4151065"/>
            <a:ext cx="256802" cy="261610"/>
          </a:xfrm>
          <a:prstGeom prst="rect">
            <a:avLst/>
          </a:prstGeom>
          <a:noFill/>
        </p:spPr>
        <p:txBody>
          <a:bodyPr wrap="none" rtlCol="0">
            <a:spAutoFit/>
          </a:bodyPr>
          <a:lstStyle/>
          <a:p>
            <a:r>
              <a:rPr lang="en-US" sz="1100" dirty="0"/>
              <a:t>1</a:t>
            </a:r>
            <a:endParaRPr lang="es-CO" sz="1100" dirty="0"/>
          </a:p>
        </p:txBody>
      </p:sp>
      <p:sp>
        <p:nvSpPr>
          <p:cNvPr id="148" name="CuadroTexto 147"/>
          <p:cNvSpPr txBox="1"/>
          <p:nvPr/>
        </p:nvSpPr>
        <p:spPr>
          <a:xfrm>
            <a:off x="6014455" y="6334231"/>
            <a:ext cx="256802" cy="261610"/>
          </a:xfrm>
          <a:prstGeom prst="rect">
            <a:avLst/>
          </a:prstGeom>
          <a:noFill/>
        </p:spPr>
        <p:txBody>
          <a:bodyPr wrap="none" rtlCol="0">
            <a:spAutoFit/>
          </a:bodyPr>
          <a:lstStyle/>
          <a:p>
            <a:r>
              <a:rPr lang="en-US" sz="1100" dirty="0"/>
              <a:t>1</a:t>
            </a:r>
            <a:endParaRPr lang="es-CO" sz="1100" dirty="0"/>
          </a:p>
        </p:txBody>
      </p:sp>
      <p:sp>
        <p:nvSpPr>
          <p:cNvPr id="149" name="CuadroTexto 148"/>
          <p:cNvSpPr txBox="1"/>
          <p:nvPr/>
        </p:nvSpPr>
        <p:spPr>
          <a:xfrm>
            <a:off x="497285" y="3479034"/>
            <a:ext cx="304892" cy="261610"/>
          </a:xfrm>
          <a:prstGeom prst="rect">
            <a:avLst/>
          </a:prstGeom>
          <a:noFill/>
        </p:spPr>
        <p:txBody>
          <a:bodyPr wrap="none" rtlCol="0">
            <a:spAutoFit/>
          </a:bodyPr>
          <a:lstStyle/>
          <a:p>
            <a:r>
              <a:rPr lang="en-US" sz="1100" dirty="0" smtClean="0"/>
              <a:t>M</a:t>
            </a:r>
            <a:endParaRPr lang="es-CO" sz="1100" dirty="0"/>
          </a:p>
        </p:txBody>
      </p:sp>
      <p:sp>
        <p:nvSpPr>
          <p:cNvPr id="150" name="CuadroTexto 149"/>
          <p:cNvSpPr txBox="1"/>
          <p:nvPr/>
        </p:nvSpPr>
        <p:spPr>
          <a:xfrm>
            <a:off x="461847" y="5677719"/>
            <a:ext cx="304892" cy="261610"/>
          </a:xfrm>
          <a:prstGeom prst="rect">
            <a:avLst/>
          </a:prstGeom>
          <a:noFill/>
        </p:spPr>
        <p:txBody>
          <a:bodyPr wrap="none" rtlCol="0">
            <a:spAutoFit/>
          </a:bodyPr>
          <a:lstStyle/>
          <a:p>
            <a:r>
              <a:rPr lang="en-US" sz="1100" dirty="0" smtClean="0"/>
              <a:t>M</a:t>
            </a:r>
            <a:endParaRPr lang="es-CO" sz="1100" dirty="0"/>
          </a:p>
        </p:txBody>
      </p:sp>
      <p:sp>
        <p:nvSpPr>
          <p:cNvPr id="151" name="CuadroTexto 150"/>
          <p:cNvSpPr txBox="1"/>
          <p:nvPr/>
        </p:nvSpPr>
        <p:spPr>
          <a:xfrm>
            <a:off x="3040912" y="6340456"/>
            <a:ext cx="304892" cy="261610"/>
          </a:xfrm>
          <a:prstGeom prst="rect">
            <a:avLst/>
          </a:prstGeom>
          <a:noFill/>
        </p:spPr>
        <p:txBody>
          <a:bodyPr wrap="none" rtlCol="0">
            <a:spAutoFit/>
          </a:bodyPr>
          <a:lstStyle/>
          <a:p>
            <a:r>
              <a:rPr lang="en-US" sz="1100" dirty="0" smtClean="0"/>
              <a:t>M</a:t>
            </a:r>
            <a:endParaRPr lang="es-CO" sz="1100" dirty="0"/>
          </a:p>
        </p:txBody>
      </p:sp>
      <p:sp>
        <p:nvSpPr>
          <p:cNvPr id="152" name="CuadroTexto 151"/>
          <p:cNvSpPr txBox="1"/>
          <p:nvPr/>
        </p:nvSpPr>
        <p:spPr>
          <a:xfrm>
            <a:off x="1682723" y="6330190"/>
            <a:ext cx="276038" cy="261610"/>
          </a:xfrm>
          <a:prstGeom prst="rect">
            <a:avLst/>
          </a:prstGeom>
          <a:noFill/>
        </p:spPr>
        <p:txBody>
          <a:bodyPr wrap="none" rtlCol="0">
            <a:spAutoFit/>
          </a:bodyPr>
          <a:lstStyle/>
          <a:p>
            <a:r>
              <a:rPr lang="en-US" sz="1100" dirty="0" smtClean="0"/>
              <a:t>N</a:t>
            </a:r>
            <a:endParaRPr lang="es-CO" sz="1100" dirty="0"/>
          </a:p>
        </p:txBody>
      </p:sp>
      <p:sp>
        <p:nvSpPr>
          <p:cNvPr id="153" name="CuadroTexto 152"/>
          <p:cNvSpPr txBox="1"/>
          <p:nvPr/>
        </p:nvSpPr>
        <p:spPr>
          <a:xfrm>
            <a:off x="521330" y="5188642"/>
            <a:ext cx="256802" cy="261610"/>
          </a:xfrm>
          <a:prstGeom prst="rect">
            <a:avLst/>
          </a:prstGeom>
          <a:noFill/>
        </p:spPr>
        <p:txBody>
          <a:bodyPr wrap="none" rtlCol="0">
            <a:spAutoFit/>
          </a:bodyPr>
          <a:lstStyle/>
          <a:p>
            <a:r>
              <a:rPr lang="en-US" sz="1100" dirty="0"/>
              <a:t>1</a:t>
            </a:r>
            <a:endParaRPr lang="es-CO" sz="1100" dirty="0"/>
          </a:p>
        </p:txBody>
      </p:sp>
      <p:sp>
        <p:nvSpPr>
          <p:cNvPr id="154" name="CuadroTexto 153"/>
          <p:cNvSpPr txBox="1"/>
          <p:nvPr/>
        </p:nvSpPr>
        <p:spPr>
          <a:xfrm>
            <a:off x="545375" y="2423692"/>
            <a:ext cx="256802" cy="261610"/>
          </a:xfrm>
          <a:prstGeom prst="rect">
            <a:avLst/>
          </a:prstGeom>
          <a:noFill/>
        </p:spPr>
        <p:txBody>
          <a:bodyPr wrap="none" rtlCol="0">
            <a:spAutoFit/>
          </a:bodyPr>
          <a:lstStyle/>
          <a:p>
            <a:r>
              <a:rPr lang="en-US" sz="1100" dirty="0"/>
              <a:t>1</a:t>
            </a:r>
            <a:endParaRPr lang="es-CO" sz="1100" dirty="0"/>
          </a:p>
        </p:txBody>
      </p:sp>
      <p:sp>
        <p:nvSpPr>
          <p:cNvPr id="160" name="Elipse 159"/>
          <p:cNvSpPr/>
          <p:nvPr/>
        </p:nvSpPr>
        <p:spPr>
          <a:xfrm>
            <a:off x="4981748" y="1797799"/>
            <a:ext cx="855184"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año</a:t>
            </a:r>
            <a:endParaRPr lang="es-CO" sz="1000" dirty="0">
              <a:solidFill>
                <a:schemeClr val="tx1"/>
              </a:solidFill>
            </a:endParaRPr>
          </a:p>
        </p:txBody>
      </p:sp>
      <p:sp>
        <p:nvSpPr>
          <p:cNvPr id="161" name="Elipse 160"/>
          <p:cNvSpPr/>
          <p:nvPr/>
        </p:nvSpPr>
        <p:spPr>
          <a:xfrm>
            <a:off x="3707661" y="1739295"/>
            <a:ext cx="1242368" cy="330233"/>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propietario</a:t>
            </a:r>
            <a:endParaRPr lang="es-CO" sz="1000" dirty="0">
              <a:solidFill>
                <a:schemeClr val="tx1"/>
              </a:solidFill>
            </a:endParaRPr>
          </a:p>
        </p:txBody>
      </p:sp>
      <p:sp>
        <p:nvSpPr>
          <p:cNvPr id="163" name="Elipse 162"/>
          <p:cNvSpPr/>
          <p:nvPr/>
        </p:nvSpPr>
        <p:spPr>
          <a:xfrm>
            <a:off x="2746448" y="1731502"/>
            <a:ext cx="893820" cy="326360"/>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modelo</a:t>
            </a:r>
            <a:endParaRPr lang="es-CO" sz="1000" dirty="0">
              <a:solidFill>
                <a:schemeClr val="tx1"/>
              </a:solidFill>
            </a:endParaRPr>
          </a:p>
        </p:txBody>
      </p:sp>
      <p:cxnSp>
        <p:nvCxnSpPr>
          <p:cNvPr id="175" name="Conector recto 174"/>
          <p:cNvCxnSpPr>
            <a:stCxn id="162" idx="0"/>
            <a:endCxn id="4" idx="2"/>
          </p:cNvCxnSpPr>
          <p:nvPr/>
        </p:nvCxnSpPr>
        <p:spPr>
          <a:xfrm flipH="1" flipV="1">
            <a:off x="4385911" y="1045981"/>
            <a:ext cx="143479" cy="117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ector recto 180"/>
          <p:cNvCxnSpPr>
            <a:stCxn id="161" idx="0"/>
            <a:endCxn id="4" idx="2"/>
          </p:cNvCxnSpPr>
          <p:nvPr/>
        </p:nvCxnSpPr>
        <p:spPr>
          <a:xfrm flipV="1">
            <a:off x="4328845" y="1045981"/>
            <a:ext cx="57066" cy="693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Conector recto 183"/>
          <p:cNvCxnSpPr>
            <a:stCxn id="160" idx="0"/>
            <a:endCxn id="4" idx="2"/>
          </p:cNvCxnSpPr>
          <p:nvPr/>
        </p:nvCxnSpPr>
        <p:spPr>
          <a:xfrm flipH="1" flipV="1">
            <a:off x="4385911" y="1045981"/>
            <a:ext cx="1023429" cy="751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Elipse 161"/>
          <p:cNvSpPr/>
          <p:nvPr/>
        </p:nvSpPr>
        <p:spPr>
          <a:xfrm>
            <a:off x="4149658" y="1163599"/>
            <a:ext cx="759464" cy="45152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serie</a:t>
            </a:r>
            <a:endParaRPr lang="es-CO" sz="1000" dirty="0">
              <a:solidFill>
                <a:schemeClr val="tx1"/>
              </a:solidFill>
            </a:endParaRPr>
          </a:p>
        </p:txBody>
      </p:sp>
      <p:cxnSp>
        <p:nvCxnSpPr>
          <p:cNvPr id="177" name="Conector recto 176"/>
          <p:cNvCxnSpPr>
            <a:stCxn id="164" idx="0"/>
            <a:endCxn id="4" idx="2"/>
          </p:cNvCxnSpPr>
          <p:nvPr/>
        </p:nvCxnSpPr>
        <p:spPr>
          <a:xfrm flipH="1" flipV="1">
            <a:off x="4385911" y="1045981"/>
            <a:ext cx="931955" cy="216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Conector recto 178"/>
          <p:cNvCxnSpPr>
            <a:stCxn id="163" idx="0"/>
            <a:endCxn id="4" idx="2"/>
          </p:cNvCxnSpPr>
          <p:nvPr/>
        </p:nvCxnSpPr>
        <p:spPr>
          <a:xfrm flipV="1">
            <a:off x="3193358" y="1045981"/>
            <a:ext cx="1192553" cy="685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Conector recto 172"/>
          <p:cNvCxnSpPr>
            <a:stCxn id="159" idx="0"/>
            <a:endCxn id="4" idx="2"/>
          </p:cNvCxnSpPr>
          <p:nvPr/>
        </p:nvCxnSpPr>
        <p:spPr>
          <a:xfrm flipV="1">
            <a:off x="3453138" y="1045981"/>
            <a:ext cx="932773" cy="198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Elipse 158"/>
          <p:cNvSpPr/>
          <p:nvPr/>
        </p:nvSpPr>
        <p:spPr>
          <a:xfrm>
            <a:off x="3006970" y="1244825"/>
            <a:ext cx="892335" cy="312992"/>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Nro placa</a:t>
            </a:r>
            <a:endParaRPr lang="es-CO" sz="900" dirty="0">
              <a:solidFill>
                <a:schemeClr val="tx1"/>
              </a:solidFill>
            </a:endParaRPr>
          </a:p>
        </p:txBody>
      </p:sp>
      <p:sp>
        <p:nvSpPr>
          <p:cNvPr id="164" name="Elipse 163"/>
          <p:cNvSpPr/>
          <p:nvPr/>
        </p:nvSpPr>
        <p:spPr>
          <a:xfrm>
            <a:off x="4899914" y="1262345"/>
            <a:ext cx="835904" cy="348017"/>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marca</a:t>
            </a:r>
            <a:endParaRPr lang="es-CO" sz="1000" dirty="0">
              <a:solidFill>
                <a:schemeClr val="tx1"/>
              </a:solidFill>
            </a:endParaRPr>
          </a:p>
        </p:txBody>
      </p:sp>
      <p:sp>
        <p:nvSpPr>
          <p:cNvPr id="165" name="Elipse 164"/>
          <p:cNvSpPr/>
          <p:nvPr/>
        </p:nvSpPr>
        <p:spPr>
          <a:xfrm>
            <a:off x="1424333" y="1648526"/>
            <a:ext cx="855184"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poliza</a:t>
            </a:r>
            <a:endParaRPr lang="es-CO" sz="1000" dirty="0">
              <a:solidFill>
                <a:schemeClr val="tx1"/>
              </a:solidFill>
            </a:endParaRPr>
          </a:p>
        </p:txBody>
      </p:sp>
      <p:sp>
        <p:nvSpPr>
          <p:cNvPr id="186" name="Elipse 185"/>
          <p:cNvSpPr/>
          <p:nvPr/>
        </p:nvSpPr>
        <p:spPr>
          <a:xfrm>
            <a:off x="1742860" y="1168829"/>
            <a:ext cx="918171" cy="39730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nombre</a:t>
            </a:r>
            <a:endParaRPr lang="es-CO" sz="1000" dirty="0">
              <a:solidFill>
                <a:schemeClr val="tx1"/>
              </a:solidFill>
            </a:endParaRPr>
          </a:p>
        </p:txBody>
      </p:sp>
      <p:sp>
        <p:nvSpPr>
          <p:cNvPr id="187" name="Elipse 186"/>
          <p:cNvSpPr/>
          <p:nvPr/>
        </p:nvSpPr>
        <p:spPr>
          <a:xfrm>
            <a:off x="-34617" y="1685647"/>
            <a:ext cx="1159984" cy="27502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informacion</a:t>
            </a:r>
            <a:endParaRPr lang="es-CO" sz="1000" dirty="0">
              <a:solidFill>
                <a:schemeClr val="tx1"/>
              </a:solidFill>
            </a:endParaRPr>
          </a:p>
        </p:txBody>
      </p:sp>
      <p:sp>
        <p:nvSpPr>
          <p:cNvPr id="188" name="Elipse 187"/>
          <p:cNvSpPr/>
          <p:nvPr/>
        </p:nvSpPr>
        <p:spPr>
          <a:xfrm>
            <a:off x="61225" y="1244825"/>
            <a:ext cx="475924" cy="321309"/>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id</a:t>
            </a:r>
            <a:endParaRPr lang="es-CO" sz="1000" dirty="0">
              <a:solidFill>
                <a:schemeClr val="tx1"/>
              </a:solidFill>
            </a:endParaRPr>
          </a:p>
        </p:txBody>
      </p:sp>
      <p:cxnSp>
        <p:nvCxnSpPr>
          <p:cNvPr id="191" name="Conector recto 190"/>
          <p:cNvCxnSpPr>
            <a:stCxn id="188" idx="0"/>
            <a:endCxn id="8" idx="2"/>
          </p:cNvCxnSpPr>
          <p:nvPr/>
        </p:nvCxnSpPr>
        <p:spPr>
          <a:xfrm flipV="1">
            <a:off x="299187" y="1040686"/>
            <a:ext cx="453975" cy="2041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Conector recto 192"/>
          <p:cNvCxnSpPr>
            <a:stCxn id="185" idx="0"/>
            <a:endCxn id="8" idx="2"/>
          </p:cNvCxnSpPr>
          <p:nvPr/>
        </p:nvCxnSpPr>
        <p:spPr>
          <a:xfrm flipH="1" flipV="1">
            <a:off x="753162" y="1040686"/>
            <a:ext cx="419899" cy="180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Conector recto 194"/>
          <p:cNvCxnSpPr>
            <a:stCxn id="186" idx="0"/>
            <a:endCxn id="8" idx="2"/>
          </p:cNvCxnSpPr>
          <p:nvPr/>
        </p:nvCxnSpPr>
        <p:spPr>
          <a:xfrm flipH="1" flipV="1">
            <a:off x="753162" y="1040686"/>
            <a:ext cx="1448784" cy="128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Conector recto 196"/>
          <p:cNvCxnSpPr>
            <a:stCxn id="187" idx="0"/>
            <a:endCxn id="8" idx="2"/>
          </p:cNvCxnSpPr>
          <p:nvPr/>
        </p:nvCxnSpPr>
        <p:spPr>
          <a:xfrm flipV="1">
            <a:off x="545375" y="1040686"/>
            <a:ext cx="207787" cy="644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Conector recto 198"/>
          <p:cNvCxnSpPr>
            <a:stCxn id="165" idx="0"/>
            <a:endCxn id="8" idx="2"/>
          </p:cNvCxnSpPr>
          <p:nvPr/>
        </p:nvCxnSpPr>
        <p:spPr>
          <a:xfrm flipH="1" flipV="1">
            <a:off x="753162" y="1040686"/>
            <a:ext cx="1098763" cy="607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Elipse 184"/>
          <p:cNvSpPr/>
          <p:nvPr/>
        </p:nvSpPr>
        <p:spPr>
          <a:xfrm>
            <a:off x="745469" y="1221394"/>
            <a:ext cx="855184"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valor</a:t>
            </a:r>
            <a:endParaRPr lang="es-CO" sz="1000" dirty="0">
              <a:solidFill>
                <a:schemeClr val="tx1"/>
              </a:solidFill>
            </a:endParaRPr>
          </a:p>
        </p:txBody>
      </p:sp>
      <p:sp>
        <p:nvSpPr>
          <p:cNvPr id="200" name="Elipse 199"/>
          <p:cNvSpPr/>
          <p:nvPr/>
        </p:nvSpPr>
        <p:spPr>
          <a:xfrm>
            <a:off x="6283922" y="1776412"/>
            <a:ext cx="928454" cy="300372"/>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telefono</a:t>
            </a:r>
            <a:endParaRPr lang="es-CO" sz="1000" dirty="0">
              <a:solidFill>
                <a:schemeClr val="tx1"/>
              </a:solidFill>
            </a:endParaRPr>
          </a:p>
        </p:txBody>
      </p:sp>
      <p:sp>
        <p:nvSpPr>
          <p:cNvPr id="201" name="Elipse 200"/>
          <p:cNvSpPr/>
          <p:nvPr/>
        </p:nvSpPr>
        <p:spPr>
          <a:xfrm>
            <a:off x="7057156" y="2169516"/>
            <a:ext cx="855184"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apellido</a:t>
            </a:r>
            <a:endParaRPr lang="es-CO" sz="1000" dirty="0">
              <a:solidFill>
                <a:schemeClr val="tx1"/>
              </a:solidFill>
            </a:endParaRPr>
          </a:p>
        </p:txBody>
      </p:sp>
      <p:sp>
        <p:nvSpPr>
          <p:cNvPr id="205" name="Elipse 204"/>
          <p:cNvSpPr/>
          <p:nvPr/>
        </p:nvSpPr>
        <p:spPr>
          <a:xfrm>
            <a:off x="6044609" y="1176022"/>
            <a:ext cx="995068" cy="354286"/>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direccion</a:t>
            </a:r>
            <a:endParaRPr lang="es-CO" sz="1000" dirty="0">
              <a:solidFill>
                <a:schemeClr val="tx1"/>
              </a:solidFill>
            </a:endParaRPr>
          </a:p>
        </p:txBody>
      </p:sp>
      <p:cxnSp>
        <p:nvCxnSpPr>
          <p:cNvPr id="207" name="Conector recto 206"/>
          <p:cNvCxnSpPr>
            <a:stCxn id="205" idx="0"/>
            <a:endCxn id="5" idx="2"/>
          </p:cNvCxnSpPr>
          <p:nvPr/>
        </p:nvCxnSpPr>
        <p:spPr>
          <a:xfrm flipV="1">
            <a:off x="6542143" y="1011013"/>
            <a:ext cx="1242890" cy="165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Conector recto 208"/>
          <p:cNvCxnSpPr>
            <a:stCxn id="202" idx="0"/>
            <a:endCxn id="5" idx="2"/>
          </p:cNvCxnSpPr>
          <p:nvPr/>
        </p:nvCxnSpPr>
        <p:spPr>
          <a:xfrm flipV="1">
            <a:off x="7498095" y="1011013"/>
            <a:ext cx="286938" cy="2744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Conector recto 210"/>
          <p:cNvCxnSpPr>
            <a:stCxn id="189" idx="0"/>
            <a:endCxn id="5" idx="2"/>
          </p:cNvCxnSpPr>
          <p:nvPr/>
        </p:nvCxnSpPr>
        <p:spPr>
          <a:xfrm flipH="1" flipV="1">
            <a:off x="7785033" y="1011013"/>
            <a:ext cx="619211" cy="430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Conector recto 212"/>
          <p:cNvCxnSpPr>
            <a:stCxn id="200" idx="0"/>
            <a:endCxn id="5" idx="2"/>
          </p:cNvCxnSpPr>
          <p:nvPr/>
        </p:nvCxnSpPr>
        <p:spPr>
          <a:xfrm flipV="1">
            <a:off x="6748149" y="1011013"/>
            <a:ext cx="1036884" cy="765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Conector recto 218"/>
          <p:cNvCxnSpPr>
            <a:stCxn id="203" idx="0"/>
            <a:endCxn id="5" idx="2"/>
          </p:cNvCxnSpPr>
          <p:nvPr/>
        </p:nvCxnSpPr>
        <p:spPr>
          <a:xfrm flipH="1" flipV="1">
            <a:off x="7785033" y="1011013"/>
            <a:ext cx="49100" cy="747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Conector recto 214"/>
          <p:cNvCxnSpPr>
            <a:stCxn id="201" idx="0"/>
            <a:endCxn id="5" idx="2"/>
          </p:cNvCxnSpPr>
          <p:nvPr/>
        </p:nvCxnSpPr>
        <p:spPr>
          <a:xfrm flipV="1">
            <a:off x="7484748" y="1011013"/>
            <a:ext cx="300285" cy="1158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2" name="Elipse 201"/>
          <p:cNvSpPr/>
          <p:nvPr/>
        </p:nvSpPr>
        <p:spPr>
          <a:xfrm>
            <a:off x="7070503" y="1285425"/>
            <a:ext cx="855184"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nombre</a:t>
            </a:r>
            <a:endParaRPr lang="es-CO" sz="1000" dirty="0">
              <a:solidFill>
                <a:schemeClr val="tx1"/>
              </a:solidFill>
            </a:endParaRPr>
          </a:p>
        </p:txBody>
      </p:sp>
      <p:sp>
        <p:nvSpPr>
          <p:cNvPr id="203" name="Elipse 202"/>
          <p:cNvSpPr/>
          <p:nvPr/>
        </p:nvSpPr>
        <p:spPr>
          <a:xfrm>
            <a:off x="7457098" y="1758469"/>
            <a:ext cx="754070" cy="337886"/>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cedula</a:t>
            </a:r>
            <a:endParaRPr lang="es-CO" sz="1000" dirty="0">
              <a:solidFill>
                <a:schemeClr val="tx1"/>
              </a:solidFill>
            </a:endParaRPr>
          </a:p>
        </p:txBody>
      </p:sp>
      <p:sp>
        <p:nvSpPr>
          <p:cNvPr id="189" name="Elipse 188"/>
          <p:cNvSpPr/>
          <p:nvPr/>
        </p:nvSpPr>
        <p:spPr>
          <a:xfrm>
            <a:off x="8044315" y="1441944"/>
            <a:ext cx="719858" cy="297351"/>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email</a:t>
            </a:r>
            <a:endParaRPr lang="es-CO" sz="1000" dirty="0">
              <a:solidFill>
                <a:schemeClr val="tx1"/>
              </a:solidFill>
            </a:endParaRPr>
          </a:p>
        </p:txBody>
      </p:sp>
      <p:sp>
        <p:nvSpPr>
          <p:cNvPr id="222" name="Elipse 221"/>
          <p:cNvSpPr/>
          <p:nvPr/>
        </p:nvSpPr>
        <p:spPr>
          <a:xfrm>
            <a:off x="4844093" y="2537487"/>
            <a:ext cx="855184"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totales</a:t>
            </a:r>
            <a:endParaRPr lang="es-CO" sz="1000" dirty="0">
              <a:solidFill>
                <a:schemeClr val="tx1"/>
              </a:solidFill>
            </a:endParaRPr>
          </a:p>
        </p:txBody>
      </p:sp>
      <p:sp>
        <p:nvSpPr>
          <p:cNvPr id="227" name="Elipse 226"/>
          <p:cNvSpPr/>
          <p:nvPr/>
        </p:nvSpPr>
        <p:spPr>
          <a:xfrm>
            <a:off x="9023976" y="1631863"/>
            <a:ext cx="749626" cy="328809"/>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fecha</a:t>
            </a:r>
            <a:endParaRPr lang="es-CO" sz="1000" dirty="0">
              <a:solidFill>
                <a:schemeClr val="tx1"/>
              </a:solidFill>
            </a:endParaRPr>
          </a:p>
        </p:txBody>
      </p:sp>
      <p:sp>
        <p:nvSpPr>
          <p:cNvPr id="228" name="Elipse 227"/>
          <p:cNvSpPr/>
          <p:nvPr/>
        </p:nvSpPr>
        <p:spPr>
          <a:xfrm>
            <a:off x="9748853" y="2089160"/>
            <a:ext cx="637643"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valor</a:t>
            </a:r>
            <a:endParaRPr lang="es-CO" sz="1000" dirty="0">
              <a:solidFill>
                <a:schemeClr val="tx1"/>
              </a:solidFill>
            </a:endParaRPr>
          </a:p>
        </p:txBody>
      </p:sp>
      <p:cxnSp>
        <p:nvCxnSpPr>
          <p:cNvPr id="251" name="Conector recto 250"/>
          <p:cNvCxnSpPr>
            <a:stCxn id="11" idx="1"/>
            <a:endCxn id="231" idx="0"/>
          </p:cNvCxnSpPr>
          <p:nvPr/>
        </p:nvCxnSpPr>
        <p:spPr>
          <a:xfrm flipH="1">
            <a:off x="10658915" y="809126"/>
            <a:ext cx="422199" cy="305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Conector recto 256"/>
          <p:cNvCxnSpPr>
            <a:stCxn id="11" idx="1"/>
            <a:endCxn id="229" idx="0"/>
          </p:cNvCxnSpPr>
          <p:nvPr/>
        </p:nvCxnSpPr>
        <p:spPr>
          <a:xfrm flipH="1">
            <a:off x="9578221" y="809126"/>
            <a:ext cx="1502893" cy="305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Conector recto 258"/>
          <p:cNvCxnSpPr>
            <a:stCxn id="11" idx="1"/>
            <a:endCxn id="227" idx="0"/>
          </p:cNvCxnSpPr>
          <p:nvPr/>
        </p:nvCxnSpPr>
        <p:spPr>
          <a:xfrm flipH="1">
            <a:off x="9398789" y="809126"/>
            <a:ext cx="1682325" cy="822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Conector recto 260"/>
          <p:cNvCxnSpPr>
            <a:stCxn id="11" idx="1"/>
            <a:endCxn id="230" idx="0"/>
          </p:cNvCxnSpPr>
          <p:nvPr/>
        </p:nvCxnSpPr>
        <p:spPr>
          <a:xfrm flipH="1">
            <a:off x="10296469" y="809126"/>
            <a:ext cx="784645" cy="7737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Conector recto 262"/>
          <p:cNvCxnSpPr>
            <a:stCxn id="26" idx="3"/>
            <a:endCxn id="228" idx="0"/>
          </p:cNvCxnSpPr>
          <p:nvPr/>
        </p:nvCxnSpPr>
        <p:spPr>
          <a:xfrm flipH="1">
            <a:off x="10067675" y="743943"/>
            <a:ext cx="1013439" cy="134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Elipse 230"/>
          <p:cNvSpPr/>
          <p:nvPr/>
        </p:nvSpPr>
        <p:spPr>
          <a:xfrm>
            <a:off x="10339631" y="1114895"/>
            <a:ext cx="638567" cy="25609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id</a:t>
            </a:r>
            <a:endParaRPr lang="es-CO" sz="1000" dirty="0">
              <a:solidFill>
                <a:schemeClr val="tx1"/>
              </a:solidFill>
            </a:endParaRPr>
          </a:p>
        </p:txBody>
      </p:sp>
      <p:sp>
        <p:nvSpPr>
          <p:cNvPr id="229" name="Elipse 228"/>
          <p:cNvSpPr/>
          <p:nvPr/>
        </p:nvSpPr>
        <p:spPr>
          <a:xfrm>
            <a:off x="9028938" y="1114895"/>
            <a:ext cx="1098566" cy="326362"/>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descripcion</a:t>
            </a:r>
            <a:endParaRPr lang="es-CO" sz="1000" dirty="0">
              <a:solidFill>
                <a:schemeClr val="tx1"/>
              </a:solidFill>
            </a:endParaRPr>
          </a:p>
        </p:txBody>
      </p:sp>
      <p:sp>
        <p:nvSpPr>
          <p:cNvPr id="230" name="Elipse 229"/>
          <p:cNvSpPr/>
          <p:nvPr/>
        </p:nvSpPr>
        <p:spPr>
          <a:xfrm>
            <a:off x="9868877" y="1582912"/>
            <a:ext cx="855184"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tx1"/>
                </a:solidFill>
              </a:rPr>
              <a:t>nombre</a:t>
            </a:r>
            <a:endParaRPr lang="es-CO" sz="1000" dirty="0">
              <a:solidFill>
                <a:schemeClr val="tx1"/>
              </a:solidFill>
            </a:endParaRPr>
          </a:p>
        </p:txBody>
      </p:sp>
      <p:sp>
        <p:nvSpPr>
          <p:cNvPr id="264" name="Elipse 263"/>
          <p:cNvSpPr/>
          <p:nvPr/>
        </p:nvSpPr>
        <p:spPr>
          <a:xfrm>
            <a:off x="9038654" y="3955635"/>
            <a:ext cx="928454" cy="300372"/>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telefono</a:t>
            </a:r>
            <a:endParaRPr lang="es-CO" sz="1000" dirty="0">
              <a:solidFill>
                <a:schemeClr val="tx1"/>
              </a:solidFill>
            </a:endParaRPr>
          </a:p>
        </p:txBody>
      </p:sp>
      <p:sp>
        <p:nvSpPr>
          <p:cNvPr id="267" name="Elipse 266"/>
          <p:cNvSpPr/>
          <p:nvPr/>
        </p:nvSpPr>
        <p:spPr>
          <a:xfrm>
            <a:off x="10103153" y="4180241"/>
            <a:ext cx="855184"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apellido</a:t>
            </a:r>
            <a:endParaRPr lang="es-CO" sz="1000" dirty="0">
              <a:solidFill>
                <a:schemeClr val="tx1"/>
              </a:solidFill>
            </a:endParaRPr>
          </a:p>
        </p:txBody>
      </p:sp>
      <p:sp>
        <p:nvSpPr>
          <p:cNvPr id="268" name="Elipse 267"/>
          <p:cNvSpPr/>
          <p:nvPr/>
        </p:nvSpPr>
        <p:spPr>
          <a:xfrm>
            <a:off x="9125846" y="4794210"/>
            <a:ext cx="754070" cy="337886"/>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cedula</a:t>
            </a:r>
            <a:endParaRPr lang="es-CO" sz="1000" dirty="0">
              <a:solidFill>
                <a:schemeClr val="tx1"/>
              </a:solidFill>
            </a:endParaRPr>
          </a:p>
        </p:txBody>
      </p:sp>
      <p:sp>
        <p:nvSpPr>
          <p:cNvPr id="269" name="Elipse 268"/>
          <p:cNvSpPr/>
          <p:nvPr/>
        </p:nvSpPr>
        <p:spPr>
          <a:xfrm>
            <a:off x="9135035" y="4417342"/>
            <a:ext cx="638567" cy="25609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id</a:t>
            </a:r>
            <a:endParaRPr lang="es-CO" sz="1000" dirty="0">
              <a:solidFill>
                <a:schemeClr val="tx1"/>
              </a:solidFill>
            </a:endParaRPr>
          </a:p>
        </p:txBody>
      </p:sp>
      <p:cxnSp>
        <p:nvCxnSpPr>
          <p:cNvPr id="271" name="Conector recto 270"/>
          <p:cNvCxnSpPr>
            <a:stCxn id="6" idx="1"/>
            <a:endCxn id="266" idx="6"/>
          </p:cNvCxnSpPr>
          <p:nvPr/>
        </p:nvCxnSpPr>
        <p:spPr>
          <a:xfrm flipH="1" flipV="1">
            <a:off x="10880948" y="4918850"/>
            <a:ext cx="186814" cy="21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Conector recto 272"/>
          <p:cNvCxnSpPr>
            <a:stCxn id="267" idx="6"/>
            <a:endCxn id="6" idx="1"/>
          </p:cNvCxnSpPr>
          <p:nvPr/>
        </p:nvCxnSpPr>
        <p:spPr>
          <a:xfrm>
            <a:off x="10958337" y="4355798"/>
            <a:ext cx="109425" cy="584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Conector recto 274"/>
          <p:cNvCxnSpPr>
            <a:stCxn id="264" idx="4"/>
            <a:endCxn id="6" idx="1"/>
          </p:cNvCxnSpPr>
          <p:nvPr/>
        </p:nvCxnSpPr>
        <p:spPr>
          <a:xfrm>
            <a:off x="9502881" y="4256007"/>
            <a:ext cx="1564881" cy="684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Conector recto 276"/>
          <p:cNvCxnSpPr>
            <a:stCxn id="269" idx="6"/>
            <a:endCxn id="6" idx="1"/>
          </p:cNvCxnSpPr>
          <p:nvPr/>
        </p:nvCxnSpPr>
        <p:spPr>
          <a:xfrm>
            <a:off x="9773602" y="4545390"/>
            <a:ext cx="1294160" cy="3948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Conector recto 278"/>
          <p:cNvCxnSpPr>
            <a:stCxn id="268" idx="6"/>
            <a:endCxn id="6" idx="1"/>
          </p:cNvCxnSpPr>
          <p:nvPr/>
        </p:nvCxnSpPr>
        <p:spPr>
          <a:xfrm flipV="1">
            <a:off x="9879916" y="4940236"/>
            <a:ext cx="1187846" cy="229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6" name="Elipse 265"/>
          <p:cNvSpPr/>
          <p:nvPr/>
        </p:nvSpPr>
        <p:spPr>
          <a:xfrm>
            <a:off x="10025764" y="4743293"/>
            <a:ext cx="855184"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nombre</a:t>
            </a:r>
            <a:endParaRPr lang="es-CO" sz="1000" dirty="0">
              <a:solidFill>
                <a:schemeClr val="tx1"/>
              </a:solidFill>
            </a:endParaRPr>
          </a:p>
        </p:txBody>
      </p:sp>
      <p:cxnSp>
        <p:nvCxnSpPr>
          <p:cNvPr id="282" name="Conector recto 281"/>
          <p:cNvCxnSpPr/>
          <p:nvPr/>
        </p:nvCxnSpPr>
        <p:spPr>
          <a:xfrm flipH="1">
            <a:off x="10220075" y="896343"/>
            <a:ext cx="1013439" cy="134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3" name="Elipse 282"/>
          <p:cNvSpPr/>
          <p:nvPr/>
        </p:nvSpPr>
        <p:spPr>
          <a:xfrm>
            <a:off x="9102459" y="3040759"/>
            <a:ext cx="638567" cy="25609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id</a:t>
            </a:r>
            <a:endParaRPr lang="es-CO" sz="1000" dirty="0">
              <a:solidFill>
                <a:schemeClr val="tx1"/>
              </a:solidFill>
            </a:endParaRPr>
          </a:p>
        </p:txBody>
      </p:sp>
      <p:sp>
        <p:nvSpPr>
          <p:cNvPr id="284" name="Elipse 283"/>
          <p:cNvSpPr/>
          <p:nvPr/>
        </p:nvSpPr>
        <p:spPr>
          <a:xfrm>
            <a:off x="9909959" y="3430241"/>
            <a:ext cx="790891" cy="39021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agente</a:t>
            </a:r>
            <a:endParaRPr lang="es-CO" sz="1000" dirty="0">
              <a:solidFill>
                <a:schemeClr val="tx1"/>
              </a:solidFill>
            </a:endParaRPr>
          </a:p>
        </p:txBody>
      </p:sp>
      <p:sp>
        <p:nvSpPr>
          <p:cNvPr id="285" name="Elipse 284"/>
          <p:cNvSpPr/>
          <p:nvPr/>
        </p:nvSpPr>
        <p:spPr>
          <a:xfrm>
            <a:off x="8999227" y="3374101"/>
            <a:ext cx="749626" cy="328809"/>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fecha</a:t>
            </a:r>
            <a:endParaRPr lang="es-CO" sz="1000" dirty="0">
              <a:solidFill>
                <a:schemeClr val="tx1"/>
              </a:solidFill>
            </a:endParaRPr>
          </a:p>
        </p:txBody>
      </p:sp>
      <p:sp>
        <p:nvSpPr>
          <p:cNvPr id="286" name="Elipse 285"/>
          <p:cNvSpPr/>
          <p:nvPr/>
        </p:nvSpPr>
        <p:spPr>
          <a:xfrm>
            <a:off x="7788004" y="2855678"/>
            <a:ext cx="1201213" cy="221351"/>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sancionado</a:t>
            </a:r>
            <a:endParaRPr lang="es-CO" sz="1000" dirty="0">
              <a:solidFill>
                <a:schemeClr val="tx1"/>
              </a:solidFill>
            </a:endParaRPr>
          </a:p>
        </p:txBody>
      </p:sp>
      <p:sp>
        <p:nvSpPr>
          <p:cNvPr id="287" name="Elipse 286"/>
          <p:cNvSpPr/>
          <p:nvPr/>
        </p:nvSpPr>
        <p:spPr>
          <a:xfrm>
            <a:off x="9023976" y="2645519"/>
            <a:ext cx="967908" cy="282300"/>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sancion</a:t>
            </a:r>
            <a:endParaRPr lang="es-CO" sz="1000" dirty="0">
              <a:solidFill>
                <a:schemeClr val="tx1"/>
              </a:solidFill>
            </a:endParaRPr>
          </a:p>
        </p:txBody>
      </p:sp>
      <p:cxnSp>
        <p:nvCxnSpPr>
          <p:cNvPr id="291" name="Conector recto 290"/>
          <p:cNvCxnSpPr>
            <a:stCxn id="281" idx="6"/>
            <a:endCxn id="7" idx="1"/>
          </p:cNvCxnSpPr>
          <p:nvPr/>
        </p:nvCxnSpPr>
        <p:spPr>
          <a:xfrm flipV="1">
            <a:off x="10711739" y="2815719"/>
            <a:ext cx="289546" cy="367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Conector recto 292"/>
          <p:cNvCxnSpPr>
            <a:stCxn id="287" idx="6"/>
            <a:endCxn id="7" idx="1"/>
          </p:cNvCxnSpPr>
          <p:nvPr/>
        </p:nvCxnSpPr>
        <p:spPr>
          <a:xfrm>
            <a:off x="9991884" y="2786669"/>
            <a:ext cx="1009401" cy="29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Conector recto 294"/>
          <p:cNvCxnSpPr>
            <a:stCxn id="283" idx="6"/>
            <a:endCxn id="7" idx="1"/>
          </p:cNvCxnSpPr>
          <p:nvPr/>
        </p:nvCxnSpPr>
        <p:spPr>
          <a:xfrm flipV="1">
            <a:off x="9741026" y="2815719"/>
            <a:ext cx="1260259" cy="353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Conector recto 296"/>
          <p:cNvCxnSpPr>
            <a:stCxn id="284" idx="6"/>
            <a:endCxn id="7" idx="1"/>
          </p:cNvCxnSpPr>
          <p:nvPr/>
        </p:nvCxnSpPr>
        <p:spPr>
          <a:xfrm flipV="1">
            <a:off x="10700850" y="2815719"/>
            <a:ext cx="300435" cy="809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ector recto 298"/>
          <p:cNvCxnSpPr>
            <a:stCxn id="285" idx="6"/>
            <a:endCxn id="7" idx="1"/>
          </p:cNvCxnSpPr>
          <p:nvPr/>
        </p:nvCxnSpPr>
        <p:spPr>
          <a:xfrm flipV="1">
            <a:off x="9748853" y="2815719"/>
            <a:ext cx="1252432" cy="722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Conector recto 300"/>
          <p:cNvCxnSpPr>
            <a:stCxn id="286" idx="6"/>
            <a:endCxn id="7" idx="1"/>
          </p:cNvCxnSpPr>
          <p:nvPr/>
        </p:nvCxnSpPr>
        <p:spPr>
          <a:xfrm flipV="1">
            <a:off x="8989217" y="2815719"/>
            <a:ext cx="2012068" cy="150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1" name="Elipse 280"/>
          <p:cNvSpPr/>
          <p:nvPr/>
        </p:nvSpPr>
        <p:spPr>
          <a:xfrm>
            <a:off x="9955887" y="3028315"/>
            <a:ext cx="755852" cy="309283"/>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hora</a:t>
            </a:r>
            <a:endParaRPr lang="es-CO" sz="1000" dirty="0">
              <a:solidFill>
                <a:schemeClr val="tx1"/>
              </a:solidFill>
            </a:endParaRPr>
          </a:p>
        </p:txBody>
      </p:sp>
      <p:sp>
        <p:nvSpPr>
          <p:cNvPr id="305" name="Elipse 304"/>
          <p:cNvSpPr/>
          <p:nvPr/>
        </p:nvSpPr>
        <p:spPr>
          <a:xfrm>
            <a:off x="9920507" y="5857260"/>
            <a:ext cx="638567" cy="25609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id</a:t>
            </a:r>
            <a:endParaRPr lang="es-CO" sz="1000" dirty="0">
              <a:solidFill>
                <a:schemeClr val="tx1"/>
              </a:solidFill>
            </a:endParaRPr>
          </a:p>
        </p:txBody>
      </p:sp>
      <p:sp>
        <p:nvSpPr>
          <p:cNvPr id="306" name="Elipse 305"/>
          <p:cNvSpPr/>
          <p:nvPr/>
        </p:nvSpPr>
        <p:spPr>
          <a:xfrm>
            <a:off x="9770127" y="5270820"/>
            <a:ext cx="755852" cy="309283"/>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hora</a:t>
            </a:r>
            <a:endParaRPr lang="es-CO" sz="1000" dirty="0">
              <a:solidFill>
                <a:schemeClr val="tx1"/>
              </a:solidFill>
            </a:endParaRPr>
          </a:p>
        </p:txBody>
      </p:sp>
      <p:sp>
        <p:nvSpPr>
          <p:cNvPr id="307" name="Elipse 306"/>
          <p:cNvSpPr/>
          <p:nvPr/>
        </p:nvSpPr>
        <p:spPr>
          <a:xfrm>
            <a:off x="9038654" y="5560301"/>
            <a:ext cx="749626" cy="328809"/>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fecha</a:t>
            </a:r>
            <a:endParaRPr lang="es-CO" sz="1000" dirty="0">
              <a:solidFill>
                <a:schemeClr val="tx1"/>
              </a:solidFill>
            </a:endParaRPr>
          </a:p>
        </p:txBody>
      </p:sp>
      <p:sp>
        <p:nvSpPr>
          <p:cNvPr id="308" name="Elipse 307"/>
          <p:cNvSpPr/>
          <p:nvPr/>
        </p:nvSpPr>
        <p:spPr>
          <a:xfrm>
            <a:off x="8461897" y="5132096"/>
            <a:ext cx="790891" cy="39021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agente</a:t>
            </a:r>
            <a:endParaRPr lang="es-CO" sz="1000" dirty="0">
              <a:solidFill>
                <a:schemeClr val="tx1"/>
              </a:solidFill>
            </a:endParaRPr>
          </a:p>
        </p:txBody>
      </p:sp>
      <p:sp>
        <p:nvSpPr>
          <p:cNvPr id="309" name="Elipse 308"/>
          <p:cNvSpPr/>
          <p:nvPr/>
        </p:nvSpPr>
        <p:spPr>
          <a:xfrm>
            <a:off x="7372906" y="4496767"/>
            <a:ext cx="1198492" cy="394570"/>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involucrado</a:t>
            </a:r>
            <a:endParaRPr lang="es-CO" sz="1000" dirty="0">
              <a:solidFill>
                <a:schemeClr val="tx1"/>
              </a:solidFill>
            </a:endParaRPr>
          </a:p>
        </p:txBody>
      </p:sp>
      <p:sp>
        <p:nvSpPr>
          <p:cNvPr id="310" name="Elipse 309"/>
          <p:cNvSpPr/>
          <p:nvPr/>
        </p:nvSpPr>
        <p:spPr>
          <a:xfrm>
            <a:off x="7484748" y="5772099"/>
            <a:ext cx="1151245" cy="2690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descripcion</a:t>
            </a:r>
            <a:endParaRPr lang="es-CO" sz="1000" dirty="0">
              <a:solidFill>
                <a:schemeClr val="tx1"/>
              </a:solidFill>
            </a:endParaRPr>
          </a:p>
        </p:txBody>
      </p:sp>
      <p:cxnSp>
        <p:nvCxnSpPr>
          <p:cNvPr id="312" name="Conector recto 311"/>
          <p:cNvCxnSpPr>
            <a:stCxn id="9" idx="0"/>
            <a:endCxn id="305" idx="4"/>
          </p:cNvCxnSpPr>
          <p:nvPr/>
        </p:nvCxnSpPr>
        <p:spPr>
          <a:xfrm flipV="1">
            <a:off x="9289188" y="6113355"/>
            <a:ext cx="950603" cy="110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Conector recto 313"/>
          <p:cNvCxnSpPr>
            <a:stCxn id="9" idx="0"/>
            <a:endCxn id="307" idx="4"/>
          </p:cNvCxnSpPr>
          <p:nvPr/>
        </p:nvCxnSpPr>
        <p:spPr>
          <a:xfrm flipV="1">
            <a:off x="9289188" y="5889110"/>
            <a:ext cx="124279" cy="3342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ector recto 315"/>
          <p:cNvCxnSpPr>
            <a:stCxn id="9" idx="0"/>
            <a:endCxn id="306" idx="4"/>
          </p:cNvCxnSpPr>
          <p:nvPr/>
        </p:nvCxnSpPr>
        <p:spPr>
          <a:xfrm flipV="1">
            <a:off x="9289188" y="5580103"/>
            <a:ext cx="858865" cy="6432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Conector recto 317"/>
          <p:cNvCxnSpPr>
            <a:stCxn id="9" idx="0"/>
            <a:endCxn id="308" idx="4"/>
          </p:cNvCxnSpPr>
          <p:nvPr/>
        </p:nvCxnSpPr>
        <p:spPr>
          <a:xfrm flipH="1" flipV="1">
            <a:off x="8857343" y="5522314"/>
            <a:ext cx="431845" cy="701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Conector recto 319"/>
          <p:cNvCxnSpPr>
            <a:stCxn id="9" idx="0"/>
            <a:endCxn id="310" idx="4"/>
          </p:cNvCxnSpPr>
          <p:nvPr/>
        </p:nvCxnSpPr>
        <p:spPr>
          <a:xfrm flipH="1" flipV="1">
            <a:off x="8060371" y="6041113"/>
            <a:ext cx="1228817" cy="182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Conector recto 321"/>
          <p:cNvCxnSpPr>
            <a:stCxn id="9" idx="0"/>
            <a:endCxn id="309" idx="4"/>
          </p:cNvCxnSpPr>
          <p:nvPr/>
        </p:nvCxnSpPr>
        <p:spPr>
          <a:xfrm flipH="1" flipV="1">
            <a:off x="7972152" y="4891337"/>
            <a:ext cx="1317036" cy="1332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4" name="Elipse 323"/>
          <p:cNvSpPr/>
          <p:nvPr/>
        </p:nvSpPr>
        <p:spPr>
          <a:xfrm>
            <a:off x="5194042" y="4505083"/>
            <a:ext cx="737688" cy="30857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lugar</a:t>
            </a:r>
            <a:endParaRPr lang="es-CO" sz="1000" dirty="0">
              <a:solidFill>
                <a:schemeClr val="tx1"/>
              </a:solidFill>
            </a:endParaRPr>
          </a:p>
        </p:txBody>
      </p:sp>
      <p:sp>
        <p:nvSpPr>
          <p:cNvPr id="327" name="Elipse 326"/>
          <p:cNvSpPr/>
          <p:nvPr/>
        </p:nvSpPr>
        <p:spPr>
          <a:xfrm>
            <a:off x="6174753" y="4144356"/>
            <a:ext cx="749626" cy="328809"/>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fecha</a:t>
            </a:r>
            <a:endParaRPr lang="es-CO" sz="1000" dirty="0">
              <a:solidFill>
                <a:schemeClr val="tx1"/>
              </a:solidFill>
            </a:endParaRPr>
          </a:p>
        </p:txBody>
      </p:sp>
      <p:cxnSp>
        <p:nvCxnSpPr>
          <p:cNvPr id="330" name="Conector recto 329"/>
          <p:cNvCxnSpPr>
            <a:stCxn id="14" idx="0"/>
            <a:endCxn id="326" idx="4"/>
          </p:cNvCxnSpPr>
          <p:nvPr/>
        </p:nvCxnSpPr>
        <p:spPr>
          <a:xfrm flipH="1" flipV="1">
            <a:off x="5529707" y="5909296"/>
            <a:ext cx="15296" cy="348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Conector recto 331"/>
          <p:cNvCxnSpPr>
            <a:stCxn id="14" idx="0"/>
            <a:endCxn id="325" idx="4"/>
          </p:cNvCxnSpPr>
          <p:nvPr/>
        </p:nvCxnSpPr>
        <p:spPr>
          <a:xfrm flipH="1" flipV="1">
            <a:off x="4915964" y="5557366"/>
            <a:ext cx="629039" cy="7005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Conector recto 333"/>
          <p:cNvCxnSpPr>
            <a:stCxn id="14" idx="0"/>
            <a:endCxn id="328" idx="4"/>
          </p:cNvCxnSpPr>
          <p:nvPr/>
        </p:nvCxnSpPr>
        <p:spPr>
          <a:xfrm flipV="1">
            <a:off x="5545003" y="5670557"/>
            <a:ext cx="789558" cy="587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Conector recto 335"/>
          <p:cNvCxnSpPr>
            <a:stCxn id="14" idx="0"/>
            <a:endCxn id="324" idx="4"/>
          </p:cNvCxnSpPr>
          <p:nvPr/>
        </p:nvCxnSpPr>
        <p:spPr>
          <a:xfrm flipV="1">
            <a:off x="5545003" y="4813657"/>
            <a:ext cx="17883" cy="1444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Conector recto 337"/>
          <p:cNvCxnSpPr>
            <a:stCxn id="14" idx="0"/>
            <a:endCxn id="323" idx="4"/>
          </p:cNvCxnSpPr>
          <p:nvPr/>
        </p:nvCxnSpPr>
        <p:spPr>
          <a:xfrm flipV="1">
            <a:off x="5545003" y="5038219"/>
            <a:ext cx="894245" cy="1219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Conector recto 341"/>
          <p:cNvCxnSpPr>
            <a:endCxn id="327" idx="4"/>
          </p:cNvCxnSpPr>
          <p:nvPr/>
        </p:nvCxnSpPr>
        <p:spPr>
          <a:xfrm flipV="1">
            <a:off x="5563423" y="4473165"/>
            <a:ext cx="986143" cy="169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3" name="Elipse 322"/>
          <p:cNvSpPr/>
          <p:nvPr/>
        </p:nvSpPr>
        <p:spPr>
          <a:xfrm>
            <a:off x="5755430" y="4762961"/>
            <a:ext cx="1367636" cy="27525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tx1"/>
                </a:solidFill>
              </a:rPr>
              <a:t>observaciones</a:t>
            </a:r>
            <a:endParaRPr lang="es-CO" sz="1000" dirty="0">
              <a:solidFill>
                <a:schemeClr val="tx1"/>
              </a:solidFill>
            </a:endParaRPr>
          </a:p>
        </p:txBody>
      </p:sp>
      <p:sp>
        <p:nvSpPr>
          <p:cNvPr id="325" name="Elipse 324"/>
          <p:cNvSpPr/>
          <p:nvPr/>
        </p:nvSpPr>
        <p:spPr>
          <a:xfrm>
            <a:off x="4335972" y="5282341"/>
            <a:ext cx="1159984" cy="27502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informacion</a:t>
            </a:r>
            <a:endParaRPr lang="es-CO" sz="1000" dirty="0">
              <a:solidFill>
                <a:schemeClr val="tx1"/>
              </a:solidFill>
            </a:endParaRPr>
          </a:p>
        </p:txBody>
      </p:sp>
      <p:sp>
        <p:nvSpPr>
          <p:cNvPr id="328" name="Elipse 327"/>
          <p:cNvSpPr/>
          <p:nvPr/>
        </p:nvSpPr>
        <p:spPr>
          <a:xfrm>
            <a:off x="5956635" y="5361274"/>
            <a:ext cx="755852" cy="309283"/>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hora</a:t>
            </a:r>
            <a:endParaRPr lang="es-CO" sz="1000" dirty="0">
              <a:solidFill>
                <a:schemeClr val="tx1"/>
              </a:solidFill>
            </a:endParaRPr>
          </a:p>
        </p:txBody>
      </p:sp>
      <p:sp>
        <p:nvSpPr>
          <p:cNvPr id="326" name="Elipse 325"/>
          <p:cNvSpPr/>
          <p:nvPr/>
        </p:nvSpPr>
        <p:spPr>
          <a:xfrm>
            <a:off x="5210423" y="5653201"/>
            <a:ext cx="638567" cy="25609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id</a:t>
            </a:r>
            <a:endParaRPr lang="es-CO" sz="1000" dirty="0">
              <a:solidFill>
                <a:schemeClr val="tx1"/>
              </a:solidFill>
            </a:endParaRPr>
          </a:p>
        </p:txBody>
      </p:sp>
      <p:sp>
        <p:nvSpPr>
          <p:cNvPr id="345" name="Elipse 344"/>
          <p:cNvSpPr/>
          <p:nvPr/>
        </p:nvSpPr>
        <p:spPr>
          <a:xfrm>
            <a:off x="2151616" y="4443096"/>
            <a:ext cx="855184"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puesto</a:t>
            </a:r>
            <a:endParaRPr lang="es-CO" sz="1000" dirty="0">
              <a:solidFill>
                <a:schemeClr val="tx1"/>
              </a:solidFill>
            </a:endParaRPr>
          </a:p>
        </p:txBody>
      </p:sp>
      <p:sp>
        <p:nvSpPr>
          <p:cNvPr id="347" name="Elipse 346"/>
          <p:cNvSpPr/>
          <p:nvPr/>
        </p:nvSpPr>
        <p:spPr>
          <a:xfrm>
            <a:off x="1501276" y="5567082"/>
            <a:ext cx="638567" cy="25609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id</a:t>
            </a:r>
            <a:endParaRPr lang="es-CO" sz="1000" dirty="0">
              <a:solidFill>
                <a:schemeClr val="tx1"/>
              </a:solidFill>
            </a:endParaRPr>
          </a:p>
        </p:txBody>
      </p:sp>
      <p:sp>
        <p:nvSpPr>
          <p:cNvPr id="346" name="Elipse 345"/>
          <p:cNvSpPr/>
          <p:nvPr/>
        </p:nvSpPr>
        <p:spPr>
          <a:xfrm>
            <a:off x="2049718" y="5203343"/>
            <a:ext cx="764084" cy="318971"/>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rango</a:t>
            </a:r>
            <a:endParaRPr lang="es-CO" sz="1000" dirty="0">
              <a:solidFill>
                <a:schemeClr val="tx1"/>
              </a:solidFill>
            </a:endParaRPr>
          </a:p>
        </p:txBody>
      </p:sp>
      <p:sp>
        <p:nvSpPr>
          <p:cNvPr id="357" name="Elipse 356"/>
          <p:cNvSpPr/>
          <p:nvPr/>
        </p:nvSpPr>
        <p:spPr>
          <a:xfrm>
            <a:off x="3931021" y="4081587"/>
            <a:ext cx="1309007" cy="277703"/>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programacion</a:t>
            </a:r>
            <a:endParaRPr lang="es-CO" sz="1000" dirty="0">
              <a:solidFill>
                <a:schemeClr val="tx1"/>
              </a:solidFill>
            </a:endParaRPr>
          </a:p>
        </p:txBody>
      </p:sp>
      <p:sp>
        <p:nvSpPr>
          <p:cNvPr id="361" name="Elipse 360"/>
          <p:cNvSpPr/>
          <p:nvPr/>
        </p:nvSpPr>
        <p:spPr>
          <a:xfrm>
            <a:off x="3493378" y="5632967"/>
            <a:ext cx="855184"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tx1"/>
                </a:solidFill>
              </a:rPr>
              <a:t>nombre</a:t>
            </a:r>
            <a:endParaRPr lang="es-CO" sz="1000" dirty="0">
              <a:solidFill>
                <a:schemeClr val="tx1"/>
              </a:solidFill>
            </a:endParaRPr>
          </a:p>
        </p:txBody>
      </p:sp>
      <p:cxnSp>
        <p:nvCxnSpPr>
          <p:cNvPr id="367" name="Conector recto 366"/>
          <p:cNvCxnSpPr>
            <a:stCxn id="15" idx="0"/>
            <a:endCxn id="358" idx="4"/>
          </p:cNvCxnSpPr>
          <p:nvPr/>
        </p:nvCxnSpPr>
        <p:spPr>
          <a:xfrm flipV="1">
            <a:off x="2505165" y="6013272"/>
            <a:ext cx="584345" cy="150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Conector recto 368"/>
          <p:cNvCxnSpPr>
            <a:stCxn id="15" idx="0"/>
            <a:endCxn id="361" idx="4"/>
          </p:cNvCxnSpPr>
          <p:nvPr/>
        </p:nvCxnSpPr>
        <p:spPr>
          <a:xfrm flipV="1">
            <a:off x="2505165" y="5984081"/>
            <a:ext cx="1415805" cy="179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Conector recto 372"/>
          <p:cNvCxnSpPr>
            <a:stCxn id="15" idx="0"/>
            <a:endCxn id="359" idx="4"/>
          </p:cNvCxnSpPr>
          <p:nvPr/>
        </p:nvCxnSpPr>
        <p:spPr>
          <a:xfrm flipV="1">
            <a:off x="2505165" y="5353085"/>
            <a:ext cx="1157793" cy="810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Conector recto 374"/>
          <p:cNvCxnSpPr>
            <a:stCxn id="15" idx="0"/>
            <a:endCxn id="360" idx="4"/>
          </p:cNvCxnSpPr>
          <p:nvPr/>
        </p:nvCxnSpPr>
        <p:spPr>
          <a:xfrm flipV="1">
            <a:off x="2505165" y="4834340"/>
            <a:ext cx="1441638" cy="1329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Conector recto 376"/>
          <p:cNvCxnSpPr>
            <a:stCxn id="15" idx="0"/>
            <a:endCxn id="357" idx="4"/>
          </p:cNvCxnSpPr>
          <p:nvPr/>
        </p:nvCxnSpPr>
        <p:spPr>
          <a:xfrm flipV="1">
            <a:off x="2505165" y="4359290"/>
            <a:ext cx="2080360" cy="18042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Elipse 359"/>
          <p:cNvSpPr/>
          <p:nvPr/>
        </p:nvSpPr>
        <p:spPr>
          <a:xfrm>
            <a:off x="3564761" y="4515369"/>
            <a:ext cx="764084" cy="318971"/>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rango</a:t>
            </a:r>
            <a:endParaRPr lang="es-CO" sz="1000" dirty="0">
              <a:solidFill>
                <a:schemeClr val="tx1"/>
              </a:solidFill>
            </a:endParaRPr>
          </a:p>
        </p:txBody>
      </p:sp>
      <p:sp>
        <p:nvSpPr>
          <p:cNvPr id="359" name="Elipse 358"/>
          <p:cNvSpPr/>
          <p:nvPr/>
        </p:nvSpPr>
        <p:spPr>
          <a:xfrm>
            <a:off x="3165424" y="4998799"/>
            <a:ext cx="995068" cy="354286"/>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direccion</a:t>
            </a:r>
            <a:endParaRPr lang="es-CO" sz="1000" dirty="0">
              <a:solidFill>
                <a:schemeClr val="tx1"/>
              </a:solidFill>
            </a:endParaRPr>
          </a:p>
        </p:txBody>
      </p:sp>
      <p:sp>
        <p:nvSpPr>
          <p:cNvPr id="358" name="Elipse 357"/>
          <p:cNvSpPr/>
          <p:nvPr/>
        </p:nvSpPr>
        <p:spPr>
          <a:xfrm>
            <a:off x="2770226" y="5757177"/>
            <a:ext cx="638567" cy="25609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id</a:t>
            </a:r>
            <a:endParaRPr lang="es-CO" sz="1000" dirty="0">
              <a:solidFill>
                <a:schemeClr val="tx1"/>
              </a:solidFill>
            </a:endParaRPr>
          </a:p>
        </p:txBody>
      </p:sp>
      <p:cxnSp>
        <p:nvCxnSpPr>
          <p:cNvPr id="381" name="Conector recto 380"/>
          <p:cNvCxnSpPr>
            <a:stCxn id="12" idx="3"/>
            <a:endCxn id="347" idx="2"/>
          </p:cNvCxnSpPr>
          <p:nvPr/>
        </p:nvCxnSpPr>
        <p:spPr>
          <a:xfrm>
            <a:off x="1224874" y="5560116"/>
            <a:ext cx="276402" cy="135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Conector recto 382"/>
          <p:cNvCxnSpPr>
            <a:stCxn id="12" idx="3"/>
            <a:endCxn id="348" idx="4"/>
          </p:cNvCxnSpPr>
          <p:nvPr/>
        </p:nvCxnSpPr>
        <p:spPr>
          <a:xfrm flipV="1">
            <a:off x="1224874" y="5175942"/>
            <a:ext cx="523281" cy="384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Conector recto 384"/>
          <p:cNvCxnSpPr>
            <a:stCxn id="12" idx="3"/>
            <a:endCxn id="346" idx="2"/>
          </p:cNvCxnSpPr>
          <p:nvPr/>
        </p:nvCxnSpPr>
        <p:spPr>
          <a:xfrm flipV="1">
            <a:off x="1224874" y="5362829"/>
            <a:ext cx="824844" cy="197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Conector recto 386"/>
          <p:cNvCxnSpPr>
            <a:stCxn id="12" idx="3"/>
            <a:endCxn id="345" idx="4"/>
          </p:cNvCxnSpPr>
          <p:nvPr/>
        </p:nvCxnSpPr>
        <p:spPr>
          <a:xfrm flipV="1">
            <a:off x="1224874" y="4794210"/>
            <a:ext cx="1354334" cy="765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8" name="Elipse 347"/>
          <p:cNvSpPr/>
          <p:nvPr/>
        </p:nvSpPr>
        <p:spPr>
          <a:xfrm>
            <a:off x="1320563" y="4824828"/>
            <a:ext cx="855184"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tx1"/>
                </a:solidFill>
              </a:rPr>
              <a:t>nombre</a:t>
            </a:r>
            <a:endParaRPr lang="es-CO" sz="1000" dirty="0">
              <a:solidFill>
                <a:schemeClr val="tx1"/>
              </a:solidFill>
            </a:endParaRPr>
          </a:p>
        </p:txBody>
      </p:sp>
      <p:sp>
        <p:nvSpPr>
          <p:cNvPr id="391" name="Elipse 390"/>
          <p:cNvSpPr/>
          <p:nvPr/>
        </p:nvSpPr>
        <p:spPr>
          <a:xfrm>
            <a:off x="3126857" y="3152239"/>
            <a:ext cx="755852" cy="309283"/>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hora</a:t>
            </a:r>
            <a:endParaRPr lang="es-CO" sz="1000" dirty="0">
              <a:solidFill>
                <a:schemeClr val="tx1"/>
              </a:solidFill>
            </a:endParaRPr>
          </a:p>
        </p:txBody>
      </p:sp>
      <p:sp>
        <p:nvSpPr>
          <p:cNvPr id="392" name="Elipse 391"/>
          <p:cNvSpPr/>
          <p:nvPr/>
        </p:nvSpPr>
        <p:spPr>
          <a:xfrm>
            <a:off x="1891082" y="3248386"/>
            <a:ext cx="855184"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puesto</a:t>
            </a:r>
            <a:endParaRPr lang="es-CO" sz="1000" dirty="0">
              <a:solidFill>
                <a:schemeClr val="tx1"/>
              </a:solidFill>
            </a:endParaRPr>
          </a:p>
        </p:txBody>
      </p:sp>
      <p:cxnSp>
        <p:nvCxnSpPr>
          <p:cNvPr id="395" name="Conector recto 394"/>
          <p:cNvCxnSpPr>
            <a:stCxn id="13" idx="3"/>
            <a:endCxn id="392" idx="4"/>
          </p:cNvCxnSpPr>
          <p:nvPr/>
        </p:nvCxnSpPr>
        <p:spPr>
          <a:xfrm flipV="1">
            <a:off x="1475783" y="3599500"/>
            <a:ext cx="842891" cy="350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9" name="Conector recto 398"/>
          <p:cNvCxnSpPr>
            <a:stCxn id="13" idx="3"/>
            <a:endCxn id="389" idx="2"/>
          </p:cNvCxnSpPr>
          <p:nvPr/>
        </p:nvCxnSpPr>
        <p:spPr>
          <a:xfrm>
            <a:off x="1475783" y="3950414"/>
            <a:ext cx="380680" cy="80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Conector recto 400"/>
          <p:cNvCxnSpPr>
            <a:stCxn id="13" idx="3"/>
            <a:endCxn id="391" idx="4"/>
          </p:cNvCxnSpPr>
          <p:nvPr/>
        </p:nvCxnSpPr>
        <p:spPr>
          <a:xfrm flipV="1">
            <a:off x="1475783" y="3461522"/>
            <a:ext cx="2029000" cy="488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Conector recto 402"/>
          <p:cNvCxnSpPr>
            <a:stCxn id="13" idx="3"/>
            <a:endCxn id="390" idx="2"/>
          </p:cNvCxnSpPr>
          <p:nvPr/>
        </p:nvCxnSpPr>
        <p:spPr>
          <a:xfrm flipV="1">
            <a:off x="1475783" y="3893181"/>
            <a:ext cx="1276261" cy="57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Conector recto 404"/>
          <p:cNvCxnSpPr>
            <a:stCxn id="13" idx="3"/>
            <a:endCxn id="393" idx="2"/>
          </p:cNvCxnSpPr>
          <p:nvPr/>
        </p:nvCxnSpPr>
        <p:spPr>
          <a:xfrm flipV="1">
            <a:off x="1475783" y="3584390"/>
            <a:ext cx="2390944" cy="36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3" name="Elipse 392"/>
          <p:cNvSpPr/>
          <p:nvPr/>
        </p:nvSpPr>
        <p:spPr>
          <a:xfrm>
            <a:off x="3866727" y="3389281"/>
            <a:ext cx="790891" cy="39021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agente</a:t>
            </a:r>
            <a:endParaRPr lang="es-CO" sz="1000" dirty="0">
              <a:solidFill>
                <a:schemeClr val="tx1"/>
              </a:solidFill>
            </a:endParaRPr>
          </a:p>
        </p:txBody>
      </p:sp>
      <p:sp>
        <p:nvSpPr>
          <p:cNvPr id="390" name="Elipse 389"/>
          <p:cNvSpPr/>
          <p:nvPr/>
        </p:nvSpPr>
        <p:spPr>
          <a:xfrm>
            <a:off x="2752044" y="3728776"/>
            <a:ext cx="749626" cy="328809"/>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fecha</a:t>
            </a:r>
            <a:endParaRPr lang="es-CO" sz="1000" dirty="0">
              <a:solidFill>
                <a:schemeClr val="tx1"/>
              </a:solidFill>
            </a:endParaRPr>
          </a:p>
        </p:txBody>
      </p:sp>
      <p:sp>
        <p:nvSpPr>
          <p:cNvPr id="389" name="Elipse 388"/>
          <p:cNvSpPr/>
          <p:nvPr/>
        </p:nvSpPr>
        <p:spPr>
          <a:xfrm>
            <a:off x="1856463" y="3830383"/>
            <a:ext cx="638567" cy="25609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id</a:t>
            </a:r>
            <a:endParaRPr lang="es-CO" sz="1000" dirty="0">
              <a:solidFill>
                <a:schemeClr val="tx1"/>
              </a:solidFill>
            </a:endParaRPr>
          </a:p>
        </p:txBody>
      </p:sp>
      <p:sp>
        <p:nvSpPr>
          <p:cNvPr id="411" name="Elipse 410"/>
          <p:cNvSpPr/>
          <p:nvPr/>
        </p:nvSpPr>
        <p:spPr>
          <a:xfrm>
            <a:off x="2392456" y="2716347"/>
            <a:ext cx="796118" cy="344507"/>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zona</a:t>
            </a:r>
            <a:endParaRPr lang="es-CO" sz="1000" dirty="0">
              <a:solidFill>
                <a:schemeClr val="tx1"/>
              </a:solidFill>
            </a:endParaRPr>
          </a:p>
        </p:txBody>
      </p:sp>
      <p:cxnSp>
        <p:nvCxnSpPr>
          <p:cNvPr id="415" name="Conector recto 414"/>
          <p:cNvCxnSpPr>
            <a:stCxn id="16" idx="3"/>
            <a:endCxn id="408" idx="2"/>
          </p:cNvCxnSpPr>
          <p:nvPr/>
        </p:nvCxnSpPr>
        <p:spPr>
          <a:xfrm>
            <a:off x="1447287" y="2289751"/>
            <a:ext cx="275321" cy="233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Conector recto 416"/>
          <p:cNvCxnSpPr>
            <a:stCxn id="16" idx="3"/>
            <a:endCxn id="410" idx="2"/>
          </p:cNvCxnSpPr>
          <p:nvPr/>
        </p:nvCxnSpPr>
        <p:spPr>
          <a:xfrm>
            <a:off x="1447287" y="2289751"/>
            <a:ext cx="1135958" cy="30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Conector recto 418"/>
          <p:cNvCxnSpPr>
            <a:stCxn id="16" idx="3"/>
            <a:endCxn id="411" idx="2"/>
          </p:cNvCxnSpPr>
          <p:nvPr/>
        </p:nvCxnSpPr>
        <p:spPr>
          <a:xfrm>
            <a:off x="1447287" y="2289751"/>
            <a:ext cx="945169" cy="598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Conector recto 420"/>
          <p:cNvCxnSpPr>
            <a:stCxn id="16" idx="3"/>
            <a:endCxn id="409" idx="2"/>
          </p:cNvCxnSpPr>
          <p:nvPr/>
        </p:nvCxnSpPr>
        <p:spPr>
          <a:xfrm>
            <a:off x="1447287" y="2289751"/>
            <a:ext cx="2006394" cy="412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Conector recto 422"/>
          <p:cNvCxnSpPr>
            <a:stCxn id="16" idx="3"/>
            <a:endCxn id="222" idx="2"/>
          </p:cNvCxnSpPr>
          <p:nvPr/>
        </p:nvCxnSpPr>
        <p:spPr>
          <a:xfrm>
            <a:off x="1447287" y="2289751"/>
            <a:ext cx="3396806" cy="4232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9" name="Elipse 408"/>
          <p:cNvSpPr/>
          <p:nvPr/>
        </p:nvSpPr>
        <p:spPr>
          <a:xfrm>
            <a:off x="3453681" y="2543330"/>
            <a:ext cx="1055346" cy="318817"/>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mensuales</a:t>
            </a:r>
            <a:endParaRPr lang="es-CO" sz="1000" dirty="0">
              <a:solidFill>
                <a:schemeClr val="tx1"/>
              </a:solidFill>
            </a:endParaRPr>
          </a:p>
        </p:txBody>
      </p:sp>
      <p:sp>
        <p:nvSpPr>
          <p:cNvPr id="410" name="Elipse 409"/>
          <p:cNvSpPr/>
          <p:nvPr/>
        </p:nvSpPr>
        <p:spPr>
          <a:xfrm>
            <a:off x="2583245" y="2144346"/>
            <a:ext cx="855184" cy="351114"/>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diarios</a:t>
            </a:r>
            <a:endParaRPr lang="es-CO" sz="1000" dirty="0">
              <a:solidFill>
                <a:schemeClr val="tx1"/>
              </a:solidFill>
            </a:endParaRPr>
          </a:p>
        </p:txBody>
      </p:sp>
      <p:sp>
        <p:nvSpPr>
          <p:cNvPr id="408" name="Elipse 407"/>
          <p:cNvSpPr/>
          <p:nvPr/>
        </p:nvSpPr>
        <p:spPr>
          <a:xfrm>
            <a:off x="1722608" y="2394923"/>
            <a:ext cx="638567" cy="25609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id</a:t>
            </a:r>
            <a:endParaRPr lang="es-CO" sz="1000" dirty="0">
              <a:solidFill>
                <a:schemeClr val="tx1"/>
              </a:solidFill>
            </a:endParaRPr>
          </a:p>
        </p:txBody>
      </p:sp>
    </p:spTree>
    <p:extLst>
      <p:ext uri="{BB962C8B-B14F-4D97-AF65-F5344CB8AC3E}">
        <p14:creationId xmlns:p14="http://schemas.microsoft.com/office/powerpoint/2010/main" val="2924017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4154551542"/>
              </p:ext>
            </p:extLst>
          </p:nvPr>
        </p:nvGraphicFramePr>
        <p:xfrm>
          <a:off x="939800" y="2390801"/>
          <a:ext cx="7493000" cy="728890"/>
        </p:xfrm>
        <a:graphic>
          <a:graphicData uri="http://schemas.openxmlformats.org/drawingml/2006/table">
            <a:tbl>
              <a:tblPr firstRow="1" bandRow="1">
                <a:tableStyleId>{5C22544A-7EE6-4342-B048-85BDC9FD1C3A}</a:tableStyleId>
              </a:tblPr>
              <a:tblGrid>
                <a:gridCol w="1259954"/>
                <a:gridCol w="973423"/>
                <a:gridCol w="1020524"/>
                <a:gridCol w="1193227"/>
                <a:gridCol w="722218"/>
                <a:gridCol w="2323654"/>
              </a:tblGrid>
              <a:tr h="364445">
                <a:tc>
                  <a:txBody>
                    <a:bodyPr/>
                    <a:lstStyle/>
                    <a:p>
                      <a:r>
                        <a:rPr lang="en-US" sz="1400" dirty="0" smtClean="0">
                          <a:solidFill>
                            <a:schemeClr val="tx1"/>
                          </a:solidFill>
                        </a:rPr>
                        <a:t>Nro placa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Marca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Modelo</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Serie</a:t>
                      </a:r>
                      <a:r>
                        <a:rPr lang="en-US" sz="1400" baseline="0" dirty="0" smtClean="0">
                          <a:solidFill>
                            <a:schemeClr val="tx1"/>
                          </a:solidFill>
                        </a:rPr>
                        <a:t> Motor</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A</a:t>
                      </a:r>
                      <a:r>
                        <a:rPr lang="es-CO" sz="1400" dirty="0" smtClean="0">
                          <a:solidFill>
                            <a:schemeClr val="tx1"/>
                          </a:solidFill>
                        </a:rPr>
                        <a:t>ño</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Propietario</a:t>
                      </a:r>
                      <a:endParaRPr lang="es-CO" sz="1400" dirty="0">
                        <a:solidFill>
                          <a:schemeClr val="tx1"/>
                        </a:solidFill>
                      </a:endParaRPr>
                    </a:p>
                  </a:txBody>
                  <a:tcPr>
                    <a:solidFill>
                      <a:schemeClr val="bg1">
                        <a:lumMod val="50000"/>
                      </a:schemeClr>
                    </a:solidFill>
                  </a:tcPr>
                </a:tc>
              </a:tr>
              <a:tr h="364445">
                <a:tc>
                  <a:txBody>
                    <a:bodyPr/>
                    <a:lstStyle/>
                    <a:p>
                      <a:r>
                        <a:rPr lang="en-US" sz="1400" dirty="0" smtClean="0"/>
                        <a:t>PK</a:t>
                      </a:r>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r>
                        <a:rPr lang="en-US" sz="1400" dirty="0" smtClean="0"/>
                        <a:t>FK ID Tabla</a:t>
                      </a:r>
                      <a:r>
                        <a:rPr lang="en-US" sz="1400" baseline="0" dirty="0" smtClean="0"/>
                        <a:t> Propietario</a:t>
                      </a:r>
                      <a:endParaRPr lang="es-CO" sz="1400" dirty="0"/>
                    </a:p>
                  </a:txBody>
                  <a:tcPr>
                    <a:solidFill>
                      <a:schemeClr val="bg1">
                        <a:lumMod val="85000"/>
                      </a:schemeClr>
                    </a:solidFill>
                  </a:tcPr>
                </a:tc>
              </a:tr>
            </a:tbl>
          </a:graphicData>
        </a:graphic>
      </p:graphicFrame>
      <p:sp>
        <p:nvSpPr>
          <p:cNvPr id="5" name="CuadroTexto 4"/>
          <p:cNvSpPr txBox="1"/>
          <p:nvPr/>
        </p:nvSpPr>
        <p:spPr>
          <a:xfrm>
            <a:off x="939796" y="1830859"/>
            <a:ext cx="3153229" cy="369332"/>
          </a:xfrm>
          <a:prstGeom prst="rect">
            <a:avLst/>
          </a:prstGeom>
          <a:noFill/>
        </p:spPr>
        <p:txBody>
          <a:bodyPr wrap="square" rtlCol="0">
            <a:spAutoFit/>
          </a:bodyPr>
          <a:lstStyle/>
          <a:p>
            <a:r>
              <a:rPr lang="en-US" dirty="0" smtClean="0"/>
              <a:t>Tabla vehiculo</a:t>
            </a:r>
            <a:endParaRPr lang="es-CO" dirty="0"/>
          </a:p>
        </p:txBody>
      </p:sp>
      <p:graphicFrame>
        <p:nvGraphicFramePr>
          <p:cNvPr id="6" name="Tabla 5"/>
          <p:cNvGraphicFramePr>
            <a:graphicFrameLocks noGrp="1"/>
          </p:cNvGraphicFramePr>
          <p:nvPr>
            <p:extLst>
              <p:ext uri="{D42A27DB-BD31-4B8C-83A1-F6EECF244321}">
                <p14:modId xmlns:p14="http://schemas.microsoft.com/office/powerpoint/2010/main" val="1505283920"/>
              </p:ext>
            </p:extLst>
          </p:nvPr>
        </p:nvGraphicFramePr>
        <p:xfrm>
          <a:off x="939800" y="908352"/>
          <a:ext cx="9002486" cy="731763"/>
        </p:xfrm>
        <a:graphic>
          <a:graphicData uri="http://schemas.openxmlformats.org/drawingml/2006/table">
            <a:tbl>
              <a:tblPr firstRow="1" bandRow="1">
                <a:tableStyleId>{5C22544A-7EE6-4342-B048-85BDC9FD1C3A}</a:tableStyleId>
              </a:tblPr>
              <a:tblGrid>
                <a:gridCol w="758371"/>
                <a:gridCol w="1364343"/>
                <a:gridCol w="1465943"/>
                <a:gridCol w="1349829"/>
                <a:gridCol w="1494971"/>
                <a:gridCol w="885372"/>
                <a:gridCol w="885371"/>
                <a:gridCol w="798286"/>
              </a:tblGrid>
              <a:tr h="426963">
                <a:tc>
                  <a:txBody>
                    <a:bodyPr/>
                    <a:lstStyle/>
                    <a:p>
                      <a:r>
                        <a:rPr lang="en-US" sz="1400" dirty="0" smtClean="0">
                          <a:solidFill>
                            <a:schemeClr val="tx1"/>
                          </a:solidFill>
                        </a:rPr>
                        <a:t>Cedula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Primer</a:t>
                      </a:r>
                      <a:r>
                        <a:rPr lang="en-US" sz="1400" baseline="0" dirty="0" smtClean="0">
                          <a:solidFill>
                            <a:schemeClr val="tx1"/>
                          </a:solidFill>
                        </a:rPr>
                        <a:t> nombre</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Segundo nombre</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Primer</a:t>
                      </a:r>
                      <a:r>
                        <a:rPr lang="en-US" sz="1400" baseline="0" dirty="0" smtClean="0">
                          <a:solidFill>
                            <a:schemeClr val="tx1"/>
                          </a:solidFill>
                        </a:rPr>
                        <a:t> apellido</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Segundo apellido</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Direccion</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Telefono</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Email</a:t>
                      </a:r>
                      <a:endParaRPr lang="es-CO" sz="1400" dirty="0">
                        <a:solidFill>
                          <a:schemeClr val="tx1"/>
                        </a:solidFill>
                      </a:endParaRPr>
                    </a:p>
                  </a:txBody>
                  <a:tcPr>
                    <a:solidFill>
                      <a:schemeClr val="bg1">
                        <a:lumMod val="50000"/>
                      </a:schemeClr>
                    </a:solidFill>
                  </a:tcPr>
                </a:tc>
              </a:tr>
              <a:tr h="243869">
                <a:tc>
                  <a:txBody>
                    <a:bodyPr/>
                    <a:lstStyle/>
                    <a:p>
                      <a:r>
                        <a:rPr lang="en-US" sz="1400" dirty="0" smtClean="0"/>
                        <a:t>PK</a:t>
                      </a:r>
                      <a:endParaRPr lang="es-CO" sz="1400" dirty="0"/>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r>
            </a:tbl>
          </a:graphicData>
        </a:graphic>
      </p:graphicFrame>
      <p:sp>
        <p:nvSpPr>
          <p:cNvPr id="7" name="CuadroTexto 6"/>
          <p:cNvSpPr txBox="1"/>
          <p:nvPr/>
        </p:nvSpPr>
        <p:spPr>
          <a:xfrm>
            <a:off x="939797" y="348343"/>
            <a:ext cx="1773114" cy="369332"/>
          </a:xfrm>
          <a:prstGeom prst="rect">
            <a:avLst/>
          </a:prstGeom>
          <a:noFill/>
        </p:spPr>
        <p:txBody>
          <a:bodyPr wrap="none" rtlCol="0">
            <a:spAutoFit/>
          </a:bodyPr>
          <a:lstStyle/>
          <a:p>
            <a:r>
              <a:rPr lang="en-US" dirty="0" smtClean="0"/>
              <a:t>Tabla Propietario</a:t>
            </a:r>
            <a:endParaRPr lang="es-CO" dirty="0"/>
          </a:p>
        </p:txBody>
      </p:sp>
      <p:sp>
        <p:nvSpPr>
          <p:cNvPr id="8" name="CuadroTexto 7"/>
          <p:cNvSpPr txBox="1"/>
          <p:nvPr/>
        </p:nvSpPr>
        <p:spPr>
          <a:xfrm>
            <a:off x="939798" y="3306766"/>
            <a:ext cx="3153229" cy="646331"/>
          </a:xfrm>
          <a:prstGeom prst="rect">
            <a:avLst/>
          </a:prstGeom>
          <a:noFill/>
        </p:spPr>
        <p:txBody>
          <a:bodyPr wrap="square" rtlCol="0">
            <a:spAutoFit/>
          </a:bodyPr>
          <a:lstStyle/>
          <a:p>
            <a:r>
              <a:rPr lang="en-US" dirty="0" smtClean="0"/>
              <a:t>Tabla vehiculo oficial</a:t>
            </a:r>
          </a:p>
          <a:p>
            <a:endParaRPr lang="es-CO" dirty="0"/>
          </a:p>
        </p:txBody>
      </p:sp>
      <p:graphicFrame>
        <p:nvGraphicFramePr>
          <p:cNvPr id="9" name="Marcador de contenido 3"/>
          <p:cNvGraphicFramePr>
            <a:graphicFrameLocks/>
          </p:cNvGraphicFramePr>
          <p:nvPr>
            <p:extLst>
              <p:ext uri="{D42A27DB-BD31-4B8C-83A1-F6EECF244321}">
                <p14:modId xmlns:p14="http://schemas.microsoft.com/office/powerpoint/2010/main" val="3440763732"/>
              </p:ext>
            </p:extLst>
          </p:nvPr>
        </p:nvGraphicFramePr>
        <p:xfrm>
          <a:off x="939798" y="3865440"/>
          <a:ext cx="9278259" cy="669245"/>
        </p:xfrm>
        <a:graphic>
          <a:graphicData uri="http://schemas.openxmlformats.org/drawingml/2006/table">
            <a:tbl>
              <a:tblPr firstRow="1" bandRow="1">
                <a:tableStyleId>{5C22544A-7EE6-4342-B048-85BDC9FD1C3A}</a:tableStyleId>
              </a:tblPr>
              <a:tblGrid>
                <a:gridCol w="1014250"/>
                <a:gridCol w="2073722"/>
                <a:gridCol w="2679331"/>
                <a:gridCol w="1466049"/>
                <a:gridCol w="2044907"/>
              </a:tblGrid>
              <a:tr h="0">
                <a:tc>
                  <a:txBody>
                    <a:bodyPr/>
                    <a:lstStyle/>
                    <a:p>
                      <a:r>
                        <a:rPr lang="en-US" sz="1400" dirty="0" smtClean="0">
                          <a:solidFill>
                            <a:schemeClr val="tx1"/>
                          </a:solidFill>
                        </a:rPr>
                        <a:t>ID</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Informacion</a:t>
                      </a:r>
                      <a:r>
                        <a:rPr lang="en-US" sz="1400" baseline="0" dirty="0" smtClean="0">
                          <a:solidFill>
                            <a:schemeClr val="tx1"/>
                          </a:solidFill>
                        </a:rPr>
                        <a:t> vehiculo</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Nombre</a:t>
                      </a:r>
                      <a:r>
                        <a:rPr lang="en-US" sz="1400" baseline="0" dirty="0" smtClean="0">
                          <a:solidFill>
                            <a:schemeClr val="tx1"/>
                          </a:solidFill>
                        </a:rPr>
                        <a:t> oficina de gobierno</a:t>
                      </a:r>
                      <a:endParaRPr lang="es-CO" sz="1400" dirty="0">
                        <a:solidFill>
                          <a:schemeClr val="tx1"/>
                        </a:solidFill>
                      </a:endParaRPr>
                    </a:p>
                  </a:txBody>
                  <a:tcPr>
                    <a:solidFill>
                      <a:schemeClr val="bg1">
                        <a:lumMod val="50000"/>
                      </a:schemeClr>
                    </a:solidFill>
                  </a:tcPr>
                </a:tc>
                <a:tc>
                  <a:txBody>
                    <a:bodyPr/>
                    <a:lstStyle/>
                    <a:p>
                      <a:r>
                        <a:rPr lang="en-US" sz="1400" smtClean="0">
                          <a:solidFill>
                            <a:schemeClr val="tx1"/>
                          </a:solidFill>
                        </a:rPr>
                        <a:t>Valor</a:t>
                      </a:r>
                      <a:r>
                        <a:rPr lang="en-US" sz="1400" baseline="0" smtClean="0">
                          <a:solidFill>
                            <a:schemeClr val="tx1"/>
                          </a:solidFill>
                        </a:rPr>
                        <a:t> vehiculo</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Numero</a:t>
                      </a:r>
                      <a:r>
                        <a:rPr lang="en-US" sz="1400" baseline="0" dirty="0" smtClean="0">
                          <a:solidFill>
                            <a:schemeClr val="tx1"/>
                          </a:solidFill>
                        </a:rPr>
                        <a:t> poliza</a:t>
                      </a:r>
                      <a:endParaRPr lang="es-CO" sz="1400" dirty="0">
                        <a:solidFill>
                          <a:schemeClr val="tx1"/>
                        </a:solidFill>
                      </a:endParaRPr>
                    </a:p>
                  </a:txBody>
                  <a:tcPr>
                    <a:solidFill>
                      <a:schemeClr val="bg1">
                        <a:lumMod val="50000"/>
                      </a:schemeClr>
                    </a:solidFill>
                  </a:tcPr>
                </a:tc>
              </a:tr>
              <a:tr h="364445">
                <a:tc>
                  <a:txBody>
                    <a:bodyPr/>
                    <a:lstStyle/>
                    <a:p>
                      <a:r>
                        <a:rPr lang="en-US" sz="1400" dirty="0" smtClean="0"/>
                        <a:t>PK</a:t>
                      </a:r>
                      <a:endParaRPr lang="es-CO" sz="1400" dirty="0"/>
                    </a:p>
                  </a:txBody>
                  <a:tcPr>
                    <a:solidFill>
                      <a:schemeClr val="bg1">
                        <a:lumMod val="85000"/>
                      </a:schemeClr>
                    </a:solidFill>
                  </a:tcPr>
                </a:tc>
                <a:tc>
                  <a:txBody>
                    <a:bodyPr/>
                    <a:lstStyle/>
                    <a:p>
                      <a:r>
                        <a:rPr lang="en-US" sz="1400" dirty="0" smtClean="0"/>
                        <a:t>FK ID</a:t>
                      </a:r>
                      <a:r>
                        <a:rPr lang="en-US" sz="1400" baseline="0" dirty="0" smtClean="0"/>
                        <a:t> Tabla vehiculo</a:t>
                      </a:r>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r>
            </a:tbl>
          </a:graphicData>
        </a:graphic>
      </p:graphicFrame>
      <p:graphicFrame>
        <p:nvGraphicFramePr>
          <p:cNvPr id="10" name="Marcador de contenido 3"/>
          <p:cNvGraphicFramePr>
            <a:graphicFrameLocks/>
          </p:cNvGraphicFramePr>
          <p:nvPr>
            <p:extLst>
              <p:ext uri="{D42A27DB-BD31-4B8C-83A1-F6EECF244321}">
                <p14:modId xmlns:p14="http://schemas.microsoft.com/office/powerpoint/2010/main" val="979344521"/>
              </p:ext>
            </p:extLst>
          </p:nvPr>
        </p:nvGraphicFramePr>
        <p:xfrm>
          <a:off x="939798" y="5305406"/>
          <a:ext cx="7362373" cy="728890"/>
        </p:xfrm>
        <a:graphic>
          <a:graphicData uri="http://schemas.openxmlformats.org/drawingml/2006/table">
            <a:tbl>
              <a:tblPr firstRow="1" bandRow="1">
                <a:tableStyleId>{5C22544A-7EE6-4342-B048-85BDC9FD1C3A}</a:tableStyleId>
              </a:tblPr>
              <a:tblGrid>
                <a:gridCol w="1005116"/>
                <a:gridCol w="1393372"/>
                <a:gridCol w="1103085"/>
                <a:gridCol w="1306286"/>
                <a:gridCol w="2554514"/>
              </a:tblGrid>
              <a:tr h="364445">
                <a:tc>
                  <a:txBody>
                    <a:bodyPr/>
                    <a:lstStyle/>
                    <a:p>
                      <a:r>
                        <a:rPr lang="en-US" sz="1400" dirty="0" smtClean="0">
                          <a:solidFill>
                            <a:schemeClr val="tx1"/>
                          </a:solidFill>
                        </a:rPr>
                        <a:t>ID</a:t>
                      </a:r>
                      <a:r>
                        <a:rPr lang="en-US" sz="1400" baseline="0" dirty="0" smtClean="0">
                          <a:solidFill>
                            <a:schemeClr val="tx1"/>
                          </a:solidFill>
                        </a:rPr>
                        <a:t> </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Nombre norma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Descripcion</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Valor</a:t>
                      </a:r>
                      <a:r>
                        <a:rPr lang="en-US" sz="1400" baseline="0" dirty="0" smtClean="0">
                          <a:solidFill>
                            <a:schemeClr val="tx1"/>
                          </a:solidFill>
                        </a:rPr>
                        <a:t> sancion</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Fecha</a:t>
                      </a:r>
                      <a:r>
                        <a:rPr lang="en-US" sz="1400" baseline="0" dirty="0" smtClean="0">
                          <a:solidFill>
                            <a:schemeClr val="tx1"/>
                          </a:solidFill>
                        </a:rPr>
                        <a:t> inicio vigencia</a:t>
                      </a:r>
                      <a:endParaRPr lang="es-CO" sz="1400" dirty="0">
                        <a:solidFill>
                          <a:schemeClr val="tx1"/>
                        </a:solidFill>
                      </a:endParaRPr>
                    </a:p>
                  </a:txBody>
                  <a:tcPr>
                    <a:solidFill>
                      <a:schemeClr val="bg1">
                        <a:lumMod val="50000"/>
                      </a:schemeClr>
                    </a:solidFill>
                  </a:tcPr>
                </a:tc>
              </a:tr>
              <a:tr h="364445">
                <a:tc>
                  <a:txBody>
                    <a:bodyPr/>
                    <a:lstStyle/>
                    <a:p>
                      <a:r>
                        <a:rPr lang="en-US" sz="1400" dirty="0" smtClean="0"/>
                        <a:t>PK</a:t>
                      </a:r>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r>
            </a:tbl>
          </a:graphicData>
        </a:graphic>
      </p:graphicFrame>
      <p:sp>
        <p:nvSpPr>
          <p:cNvPr id="11" name="CuadroTexto 10"/>
          <p:cNvSpPr txBox="1"/>
          <p:nvPr/>
        </p:nvSpPr>
        <p:spPr>
          <a:xfrm>
            <a:off x="939797" y="4723818"/>
            <a:ext cx="3153229" cy="646331"/>
          </a:xfrm>
          <a:prstGeom prst="rect">
            <a:avLst/>
          </a:prstGeom>
          <a:noFill/>
        </p:spPr>
        <p:txBody>
          <a:bodyPr wrap="square" rtlCol="0">
            <a:spAutoFit/>
          </a:bodyPr>
          <a:lstStyle/>
          <a:p>
            <a:r>
              <a:rPr lang="en-US" dirty="0" smtClean="0"/>
              <a:t>Tabla Normas</a:t>
            </a:r>
          </a:p>
          <a:p>
            <a:endParaRPr lang="es-CO" dirty="0"/>
          </a:p>
        </p:txBody>
      </p:sp>
    </p:spTree>
    <p:extLst>
      <p:ext uri="{BB962C8B-B14F-4D97-AF65-F5344CB8AC3E}">
        <p14:creationId xmlns:p14="http://schemas.microsoft.com/office/powerpoint/2010/main" val="1511579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214122471"/>
              </p:ext>
            </p:extLst>
          </p:nvPr>
        </p:nvGraphicFramePr>
        <p:xfrm>
          <a:off x="939798" y="925123"/>
          <a:ext cx="8479973" cy="656935"/>
        </p:xfrm>
        <a:graphic>
          <a:graphicData uri="http://schemas.openxmlformats.org/drawingml/2006/table">
            <a:tbl>
              <a:tblPr firstRow="1" bandRow="1">
                <a:tableStyleId>{5C22544A-7EE6-4342-B048-85BDC9FD1C3A}</a:tableStyleId>
              </a:tblPr>
              <a:tblGrid>
                <a:gridCol w="989912"/>
                <a:gridCol w="764793"/>
                <a:gridCol w="1021154"/>
                <a:gridCol w="986972"/>
                <a:gridCol w="957942"/>
                <a:gridCol w="1132115"/>
                <a:gridCol w="1204685"/>
                <a:gridCol w="1422400"/>
              </a:tblGrid>
              <a:tr h="352135">
                <a:tc>
                  <a:txBody>
                    <a:bodyPr/>
                    <a:lstStyle/>
                    <a:p>
                      <a:r>
                        <a:rPr lang="en-US" sz="1400" dirty="0" smtClean="0">
                          <a:solidFill>
                            <a:schemeClr val="tx1"/>
                          </a:solidFill>
                        </a:rPr>
                        <a:t>ID agente</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Cedula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Nombre</a:t>
                      </a:r>
                      <a:r>
                        <a:rPr lang="en-US" sz="1400" baseline="0" dirty="0" smtClean="0">
                          <a:solidFill>
                            <a:schemeClr val="tx1"/>
                          </a:solidFill>
                        </a:rPr>
                        <a:t> 1</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Nombre</a:t>
                      </a:r>
                      <a:r>
                        <a:rPr lang="en-US" sz="1400" baseline="0" dirty="0" smtClean="0">
                          <a:solidFill>
                            <a:schemeClr val="tx1"/>
                          </a:solidFill>
                        </a:rPr>
                        <a:t> 2</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Apellido</a:t>
                      </a:r>
                      <a:r>
                        <a:rPr lang="en-US" sz="1400" baseline="0" dirty="0" smtClean="0">
                          <a:solidFill>
                            <a:schemeClr val="tx1"/>
                          </a:solidFill>
                        </a:rPr>
                        <a:t> 1</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Apellido</a:t>
                      </a:r>
                      <a:r>
                        <a:rPr lang="en-US" sz="1400" baseline="0" dirty="0" smtClean="0">
                          <a:solidFill>
                            <a:schemeClr val="tx1"/>
                          </a:solidFill>
                        </a:rPr>
                        <a:t> 2</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Direccion</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Telefono</a:t>
                      </a:r>
                      <a:endParaRPr lang="es-CO" sz="1400" dirty="0">
                        <a:solidFill>
                          <a:schemeClr val="tx1"/>
                        </a:solidFill>
                      </a:endParaRPr>
                    </a:p>
                  </a:txBody>
                  <a:tcPr>
                    <a:solidFill>
                      <a:schemeClr val="bg1">
                        <a:lumMod val="50000"/>
                      </a:schemeClr>
                    </a:solidFill>
                  </a:tcPr>
                </a:tc>
              </a:tr>
              <a:tr h="302998">
                <a:tc>
                  <a:txBody>
                    <a:bodyPr/>
                    <a:lstStyle/>
                    <a:p>
                      <a:r>
                        <a:rPr lang="en-US" sz="1400" dirty="0" smtClean="0"/>
                        <a:t>PK</a:t>
                      </a:r>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r>
            </a:tbl>
          </a:graphicData>
        </a:graphic>
      </p:graphicFrame>
      <p:sp>
        <p:nvSpPr>
          <p:cNvPr id="5" name="CuadroTexto 4"/>
          <p:cNvSpPr txBox="1"/>
          <p:nvPr/>
        </p:nvSpPr>
        <p:spPr>
          <a:xfrm>
            <a:off x="939798" y="371379"/>
            <a:ext cx="3153229" cy="369332"/>
          </a:xfrm>
          <a:prstGeom prst="rect">
            <a:avLst/>
          </a:prstGeom>
          <a:noFill/>
        </p:spPr>
        <p:txBody>
          <a:bodyPr wrap="square" rtlCol="0">
            <a:spAutoFit/>
          </a:bodyPr>
          <a:lstStyle/>
          <a:p>
            <a:r>
              <a:rPr lang="en-US" dirty="0" smtClean="0"/>
              <a:t>Tabla Agentes</a:t>
            </a:r>
            <a:endParaRPr lang="es-CO" dirty="0"/>
          </a:p>
        </p:txBody>
      </p:sp>
      <p:graphicFrame>
        <p:nvGraphicFramePr>
          <p:cNvPr id="6" name="Tabla 5"/>
          <p:cNvGraphicFramePr>
            <a:graphicFrameLocks noGrp="1"/>
          </p:cNvGraphicFramePr>
          <p:nvPr>
            <p:extLst>
              <p:ext uri="{D42A27DB-BD31-4B8C-83A1-F6EECF244321}">
                <p14:modId xmlns:p14="http://schemas.microsoft.com/office/powerpoint/2010/main" val="2440644873"/>
              </p:ext>
            </p:extLst>
          </p:nvPr>
        </p:nvGraphicFramePr>
        <p:xfrm>
          <a:off x="939796" y="2281690"/>
          <a:ext cx="7304318" cy="731763"/>
        </p:xfrm>
        <a:graphic>
          <a:graphicData uri="http://schemas.openxmlformats.org/drawingml/2006/table">
            <a:tbl>
              <a:tblPr firstRow="1" bandRow="1">
                <a:tableStyleId>{5C22544A-7EE6-4342-B048-85BDC9FD1C3A}</a:tableStyleId>
              </a:tblPr>
              <a:tblGrid>
                <a:gridCol w="818092"/>
                <a:gridCol w="706706"/>
                <a:gridCol w="614527"/>
                <a:gridCol w="1766768"/>
                <a:gridCol w="1675044"/>
                <a:gridCol w="1723181"/>
              </a:tblGrid>
              <a:tr h="426963">
                <a:tc>
                  <a:txBody>
                    <a:bodyPr/>
                    <a:lstStyle/>
                    <a:p>
                      <a:r>
                        <a:rPr lang="en-US" sz="1400" dirty="0" smtClean="0">
                          <a:solidFill>
                            <a:schemeClr val="tx1"/>
                          </a:solidFill>
                        </a:rPr>
                        <a:t>ID multa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Fecha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Hora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Sancion</a:t>
                      </a:r>
                      <a:r>
                        <a:rPr lang="en-US" sz="1400" baseline="0" dirty="0" smtClean="0">
                          <a:solidFill>
                            <a:schemeClr val="tx1"/>
                          </a:solidFill>
                        </a:rPr>
                        <a:t> aplicada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Sancionado</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Agente</a:t>
                      </a:r>
                      <a:r>
                        <a:rPr lang="en-US" sz="1400" baseline="0" dirty="0" smtClean="0">
                          <a:solidFill>
                            <a:schemeClr val="tx1"/>
                          </a:solidFill>
                        </a:rPr>
                        <a:t> de transito</a:t>
                      </a:r>
                      <a:endParaRPr lang="es-CO" sz="1400" dirty="0">
                        <a:solidFill>
                          <a:schemeClr val="tx1"/>
                        </a:solidFill>
                      </a:endParaRPr>
                    </a:p>
                  </a:txBody>
                  <a:tcPr>
                    <a:solidFill>
                      <a:schemeClr val="bg1">
                        <a:lumMod val="50000"/>
                      </a:schemeClr>
                    </a:solidFill>
                  </a:tcPr>
                </a:tc>
              </a:tr>
              <a:tr h="243869">
                <a:tc>
                  <a:txBody>
                    <a:bodyPr/>
                    <a:lstStyle/>
                    <a:p>
                      <a:r>
                        <a:rPr lang="en-US" sz="1400" dirty="0" smtClean="0"/>
                        <a:t>PK</a:t>
                      </a:r>
                      <a:endParaRPr lang="es-CO" sz="1400" dirty="0"/>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r>
                        <a:rPr lang="en-US" sz="1400" dirty="0" smtClean="0">
                          <a:solidFill>
                            <a:schemeClr val="tx1"/>
                          </a:solidFill>
                        </a:rPr>
                        <a:t>FK ID Tabla Normas</a:t>
                      </a:r>
                      <a:endParaRPr lang="es-CO" sz="1400" dirty="0">
                        <a:solidFill>
                          <a:schemeClr val="tx1"/>
                        </a:solidFill>
                      </a:endParaRPr>
                    </a:p>
                  </a:txBody>
                  <a:tcPr>
                    <a:solidFill>
                      <a:schemeClr val="bg1">
                        <a:lumMod val="85000"/>
                      </a:schemeClr>
                    </a:solidFill>
                  </a:tcPr>
                </a:tc>
                <a:tc>
                  <a:txBody>
                    <a:bodyPr/>
                    <a:lstStyle/>
                    <a:p>
                      <a:r>
                        <a:rPr lang="en-US" sz="1400" dirty="0" smtClean="0">
                          <a:solidFill>
                            <a:schemeClr val="tx1"/>
                          </a:solidFill>
                        </a:rPr>
                        <a:t>FK</a:t>
                      </a:r>
                      <a:r>
                        <a:rPr lang="en-US" sz="1400" baseline="0" dirty="0" smtClean="0">
                          <a:solidFill>
                            <a:schemeClr val="tx1"/>
                          </a:solidFill>
                        </a:rPr>
                        <a:t> ID Tabla vehiculo</a:t>
                      </a:r>
                      <a:endParaRPr lang="es-CO" sz="1400" dirty="0">
                        <a:solidFill>
                          <a:schemeClr val="tx1"/>
                        </a:solidFill>
                      </a:endParaRPr>
                    </a:p>
                  </a:txBody>
                  <a:tcPr>
                    <a:solidFill>
                      <a:schemeClr val="bg1">
                        <a:lumMod val="85000"/>
                      </a:schemeClr>
                    </a:solidFill>
                  </a:tcPr>
                </a:tc>
                <a:tc>
                  <a:txBody>
                    <a:bodyPr/>
                    <a:lstStyle/>
                    <a:p>
                      <a:r>
                        <a:rPr lang="en-US" sz="1400" dirty="0" smtClean="0">
                          <a:solidFill>
                            <a:schemeClr val="tx1"/>
                          </a:solidFill>
                        </a:rPr>
                        <a:t>FK</a:t>
                      </a:r>
                      <a:r>
                        <a:rPr lang="en-US" sz="1400" baseline="0" dirty="0" smtClean="0">
                          <a:solidFill>
                            <a:schemeClr val="tx1"/>
                          </a:solidFill>
                        </a:rPr>
                        <a:t> ID Tabla Agentes</a:t>
                      </a:r>
                      <a:endParaRPr lang="es-CO" sz="1400" dirty="0">
                        <a:solidFill>
                          <a:schemeClr val="tx1"/>
                        </a:solidFill>
                      </a:endParaRPr>
                    </a:p>
                  </a:txBody>
                  <a:tcPr>
                    <a:solidFill>
                      <a:schemeClr val="bg1">
                        <a:lumMod val="85000"/>
                      </a:schemeClr>
                    </a:solidFill>
                  </a:tcPr>
                </a:tc>
              </a:tr>
            </a:tbl>
          </a:graphicData>
        </a:graphic>
      </p:graphicFrame>
      <p:sp>
        <p:nvSpPr>
          <p:cNvPr id="7" name="CuadroTexto 6"/>
          <p:cNvSpPr txBox="1"/>
          <p:nvPr/>
        </p:nvSpPr>
        <p:spPr>
          <a:xfrm>
            <a:off x="939796" y="1736334"/>
            <a:ext cx="1654556" cy="369332"/>
          </a:xfrm>
          <a:prstGeom prst="rect">
            <a:avLst/>
          </a:prstGeom>
          <a:noFill/>
        </p:spPr>
        <p:txBody>
          <a:bodyPr wrap="none" rtlCol="0">
            <a:spAutoFit/>
          </a:bodyPr>
          <a:lstStyle/>
          <a:p>
            <a:r>
              <a:rPr lang="en-US" dirty="0" smtClean="0"/>
              <a:t>Tabla Infraccion</a:t>
            </a:r>
            <a:endParaRPr lang="es-CO" dirty="0"/>
          </a:p>
        </p:txBody>
      </p:sp>
      <p:sp>
        <p:nvSpPr>
          <p:cNvPr id="8" name="CuadroTexto 7"/>
          <p:cNvSpPr txBox="1"/>
          <p:nvPr/>
        </p:nvSpPr>
        <p:spPr>
          <a:xfrm>
            <a:off x="939795" y="3142247"/>
            <a:ext cx="3153229" cy="646331"/>
          </a:xfrm>
          <a:prstGeom prst="rect">
            <a:avLst/>
          </a:prstGeom>
          <a:noFill/>
        </p:spPr>
        <p:txBody>
          <a:bodyPr wrap="square" rtlCol="0">
            <a:spAutoFit/>
          </a:bodyPr>
          <a:lstStyle/>
          <a:p>
            <a:r>
              <a:rPr lang="en-US" dirty="0" smtClean="0"/>
              <a:t>Tabla Accidentes</a:t>
            </a:r>
          </a:p>
          <a:p>
            <a:endParaRPr lang="es-CO" dirty="0"/>
          </a:p>
        </p:txBody>
      </p:sp>
      <p:sp>
        <p:nvSpPr>
          <p:cNvPr id="11" name="CuadroTexto 10"/>
          <p:cNvSpPr txBox="1"/>
          <p:nvPr/>
        </p:nvSpPr>
        <p:spPr>
          <a:xfrm>
            <a:off x="939794" y="4861697"/>
            <a:ext cx="3153229" cy="646331"/>
          </a:xfrm>
          <a:prstGeom prst="rect">
            <a:avLst/>
          </a:prstGeom>
          <a:noFill/>
        </p:spPr>
        <p:txBody>
          <a:bodyPr wrap="square" rtlCol="0">
            <a:spAutoFit/>
          </a:bodyPr>
          <a:lstStyle/>
          <a:p>
            <a:r>
              <a:rPr lang="en-US" dirty="0" smtClean="0"/>
              <a:t>Tabla Audiencias</a:t>
            </a:r>
          </a:p>
          <a:p>
            <a:endParaRPr lang="es-CO" dirty="0"/>
          </a:p>
        </p:txBody>
      </p:sp>
      <p:graphicFrame>
        <p:nvGraphicFramePr>
          <p:cNvPr id="12" name="Tabla 11"/>
          <p:cNvGraphicFramePr>
            <a:graphicFrameLocks noGrp="1"/>
          </p:cNvGraphicFramePr>
          <p:nvPr>
            <p:extLst>
              <p:ext uri="{D42A27DB-BD31-4B8C-83A1-F6EECF244321}">
                <p14:modId xmlns:p14="http://schemas.microsoft.com/office/powerpoint/2010/main" val="366261593"/>
              </p:ext>
            </p:extLst>
          </p:nvPr>
        </p:nvGraphicFramePr>
        <p:xfrm>
          <a:off x="939794" y="3669178"/>
          <a:ext cx="10410380" cy="1036320"/>
        </p:xfrm>
        <a:graphic>
          <a:graphicData uri="http://schemas.openxmlformats.org/drawingml/2006/table">
            <a:tbl>
              <a:tblPr firstRow="1" bandRow="1">
                <a:tableStyleId>{5C22544A-7EE6-4342-B048-85BDC9FD1C3A}</a:tableStyleId>
              </a:tblPr>
              <a:tblGrid>
                <a:gridCol w="642265"/>
                <a:gridCol w="725715"/>
                <a:gridCol w="551540"/>
                <a:gridCol w="1204686"/>
                <a:gridCol w="1291771"/>
                <a:gridCol w="1277258"/>
                <a:gridCol w="1436914"/>
                <a:gridCol w="1802804"/>
                <a:gridCol w="1477427"/>
              </a:tblGrid>
              <a:tr h="426963">
                <a:tc>
                  <a:txBody>
                    <a:bodyPr/>
                    <a:lstStyle/>
                    <a:p>
                      <a:r>
                        <a:rPr lang="en-US" sz="1400" dirty="0" smtClean="0">
                          <a:solidFill>
                            <a:schemeClr val="tx1"/>
                          </a:solidFill>
                        </a:rPr>
                        <a:t>ID</a:t>
                      </a:r>
                      <a:r>
                        <a:rPr lang="en-US" sz="1400" baseline="0" dirty="0" smtClean="0">
                          <a:solidFill>
                            <a:schemeClr val="tx1"/>
                          </a:solidFill>
                        </a:rPr>
                        <a:t> acta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Fecha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Hora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Involucrado</a:t>
                      </a:r>
                      <a:r>
                        <a:rPr lang="en-US" sz="1400" baseline="0" dirty="0" smtClean="0">
                          <a:solidFill>
                            <a:schemeClr val="tx1"/>
                          </a:solidFill>
                        </a:rPr>
                        <a:t> 1</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Involucrado</a:t>
                      </a:r>
                      <a:r>
                        <a:rPr lang="en-US" sz="1400" baseline="0" dirty="0" smtClean="0">
                          <a:solidFill>
                            <a:schemeClr val="tx1"/>
                          </a:solidFill>
                        </a:rPr>
                        <a:t> 2</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Involucrado</a:t>
                      </a:r>
                      <a:r>
                        <a:rPr lang="en-US" sz="1400" baseline="0" dirty="0" smtClean="0">
                          <a:solidFill>
                            <a:schemeClr val="tx1"/>
                          </a:solidFill>
                        </a:rPr>
                        <a:t> </a:t>
                      </a:r>
                      <a:r>
                        <a:rPr lang="en-US" sz="1400" baseline="0" dirty="0" smtClean="0">
                          <a:solidFill>
                            <a:schemeClr val="tx1"/>
                          </a:solidFill>
                        </a:rPr>
                        <a:t>3</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Involucrado</a:t>
                      </a:r>
                      <a:r>
                        <a:rPr lang="en-US" sz="1400" baseline="0" dirty="0" smtClean="0">
                          <a:solidFill>
                            <a:schemeClr val="tx1"/>
                          </a:solidFill>
                        </a:rPr>
                        <a:t> </a:t>
                      </a:r>
                      <a:r>
                        <a:rPr lang="en-US" sz="1400" baseline="0" dirty="0" smtClean="0">
                          <a:solidFill>
                            <a:schemeClr val="tx1"/>
                          </a:solidFill>
                        </a:rPr>
                        <a:t>4</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Agente</a:t>
                      </a:r>
                      <a:r>
                        <a:rPr lang="en-US" sz="1400" baseline="0" dirty="0" smtClean="0">
                          <a:solidFill>
                            <a:schemeClr val="tx1"/>
                          </a:solidFill>
                        </a:rPr>
                        <a:t> de transito</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Descripcion</a:t>
                      </a:r>
                      <a:r>
                        <a:rPr lang="en-US" sz="1400" baseline="0" dirty="0" smtClean="0">
                          <a:solidFill>
                            <a:schemeClr val="tx1"/>
                          </a:solidFill>
                        </a:rPr>
                        <a:t> accidente</a:t>
                      </a:r>
                      <a:endParaRPr lang="es-CO" sz="1400" dirty="0">
                        <a:solidFill>
                          <a:schemeClr val="tx1"/>
                        </a:solidFill>
                      </a:endParaRPr>
                    </a:p>
                  </a:txBody>
                  <a:tcPr>
                    <a:solidFill>
                      <a:schemeClr val="bg1">
                        <a:lumMod val="50000"/>
                      </a:schemeClr>
                    </a:solidFill>
                  </a:tcPr>
                </a:tc>
              </a:tr>
              <a:tr h="243869">
                <a:tc>
                  <a:txBody>
                    <a:bodyPr/>
                    <a:lstStyle/>
                    <a:p>
                      <a:r>
                        <a:rPr lang="en-US" sz="1400" dirty="0" smtClean="0"/>
                        <a:t>PK</a:t>
                      </a:r>
                      <a:endParaRPr lang="es-CO" sz="1400" dirty="0"/>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r>
                        <a:rPr lang="en-US" sz="1400" dirty="0" smtClean="0">
                          <a:solidFill>
                            <a:schemeClr val="tx1"/>
                          </a:solidFill>
                        </a:rPr>
                        <a:t>FK</a:t>
                      </a:r>
                      <a:r>
                        <a:rPr lang="en-US" sz="1400" baseline="0" dirty="0" smtClean="0">
                          <a:solidFill>
                            <a:schemeClr val="tx1"/>
                          </a:solidFill>
                        </a:rPr>
                        <a:t> ID Tabla vehiculo</a:t>
                      </a:r>
                      <a:endParaRPr lang="es-CO" sz="1400" dirty="0">
                        <a:solidFill>
                          <a:schemeClr val="tx1"/>
                        </a:solidFill>
                      </a:endParaRPr>
                    </a:p>
                  </a:txBody>
                  <a:tcPr>
                    <a:solidFill>
                      <a:schemeClr val="bg1">
                        <a:lumMod val="85000"/>
                      </a:schemeClr>
                    </a:solidFill>
                  </a:tcPr>
                </a:tc>
                <a:tc>
                  <a:txBody>
                    <a:bodyPr/>
                    <a:lstStyle/>
                    <a:p>
                      <a:r>
                        <a:rPr lang="en-US" sz="1400" dirty="0" smtClean="0">
                          <a:solidFill>
                            <a:schemeClr val="tx1"/>
                          </a:solidFill>
                        </a:rPr>
                        <a:t>FK</a:t>
                      </a:r>
                      <a:r>
                        <a:rPr lang="en-US" sz="1400" baseline="0" dirty="0" smtClean="0">
                          <a:solidFill>
                            <a:schemeClr val="tx1"/>
                          </a:solidFill>
                        </a:rPr>
                        <a:t> ID Tabla vehiculo</a:t>
                      </a:r>
                      <a:endParaRPr lang="es-CO" sz="1400" dirty="0">
                        <a:solidFill>
                          <a:schemeClr val="tx1"/>
                        </a:solidFill>
                      </a:endParaRPr>
                    </a:p>
                  </a:txBody>
                  <a:tcPr>
                    <a:solidFill>
                      <a:schemeClr val="bg1">
                        <a:lumMod val="85000"/>
                      </a:schemeClr>
                    </a:solidFill>
                  </a:tcPr>
                </a:tc>
                <a:tc>
                  <a:txBody>
                    <a:bodyPr/>
                    <a:lstStyle/>
                    <a:p>
                      <a:r>
                        <a:rPr lang="en-US" sz="1400" dirty="0" smtClean="0">
                          <a:solidFill>
                            <a:schemeClr val="tx1"/>
                          </a:solidFill>
                        </a:rPr>
                        <a:t>FK</a:t>
                      </a:r>
                      <a:r>
                        <a:rPr lang="en-US" sz="1400" baseline="0" dirty="0" smtClean="0">
                          <a:solidFill>
                            <a:schemeClr val="tx1"/>
                          </a:solidFill>
                        </a:rPr>
                        <a:t> ID Tabla vehiculo</a:t>
                      </a:r>
                      <a:endParaRPr lang="es-CO" sz="1400" dirty="0">
                        <a:solidFill>
                          <a:schemeClr val="tx1"/>
                        </a:solidFill>
                      </a:endParaRPr>
                    </a:p>
                  </a:txBody>
                  <a:tcPr>
                    <a:solidFill>
                      <a:schemeClr val="bg1">
                        <a:lumMod val="85000"/>
                      </a:schemeClr>
                    </a:solidFill>
                  </a:tcPr>
                </a:tc>
                <a:tc>
                  <a:txBody>
                    <a:bodyPr/>
                    <a:lstStyle/>
                    <a:p>
                      <a:r>
                        <a:rPr lang="en-US" sz="1400" dirty="0" smtClean="0">
                          <a:solidFill>
                            <a:schemeClr val="tx1"/>
                          </a:solidFill>
                        </a:rPr>
                        <a:t>FK</a:t>
                      </a:r>
                      <a:r>
                        <a:rPr lang="en-US" sz="1400" baseline="0" dirty="0" smtClean="0">
                          <a:solidFill>
                            <a:schemeClr val="tx1"/>
                          </a:solidFill>
                        </a:rPr>
                        <a:t> ID Tabla vehiculo</a:t>
                      </a:r>
                      <a:endParaRPr lang="es-CO" sz="1400" dirty="0">
                        <a:solidFill>
                          <a:schemeClr val="tx1"/>
                        </a:solidFill>
                      </a:endParaRPr>
                    </a:p>
                  </a:txBody>
                  <a:tcPr>
                    <a:solidFill>
                      <a:schemeClr val="bg1">
                        <a:lumMod val="85000"/>
                      </a:schemeClr>
                    </a:solidFill>
                  </a:tcPr>
                </a:tc>
                <a:tc>
                  <a:txBody>
                    <a:bodyPr/>
                    <a:lstStyle/>
                    <a:p>
                      <a:r>
                        <a:rPr lang="en-US" sz="1400" dirty="0" smtClean="0">
                          <a:solidFill>
                            <a:schemeClr val="tx1"/>
                          </a:solidFill>
                        </a:rPr>
                        <a:t>FK</a:t>
                      </a:r>
                      <a:r>
                        <a:rPr lang="en-US" sz="1400" baseline="0" dirty="0" smtClean="0">
                          <a:solidFill>
                            <a:schemeClr val="tx1"/>
                          </a:solidFill>
                        </a:rPr>
                        <a:t> ID Tabla Agentes</a:t>
                      </a:r>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r>
            </a:tbl>
          </a:graphicData>
        </a:graphic>
      </p:graphicFrame>
      <p:graphicFrame>
        <p:nvGraphicFramePr>
          <p:cNvPr id="13" name="Tabla 12"/>
          <p:cNvGraphicFramePr>
            <a:graphicFrameLocks noGrp="1"/>
          </p:cNvGraphicFramePr>
          <p:nvPr>
            <p:extLst>
              <p:ext uri="{D42A27DB-BD31-4B8C-83A1-F6EECF244321}">
                <p14:modId xmlns:p14="http://schemas.microsoft.com/office/powerpoint/2010/main" val="2237173097"/>
              </p:ext>
            </p:extLst>
          </p:nvPr>
        </p:nvGraphicFramePr>
        <p:xfrm>
          <a:off x="939796" y="5414989"/>
          <a:ext cx="7986489" cy="731763"/>
        </p:xfrm>
        <a:graphic>
          <a:graphicData uri="http://schemas.openxmlformats.org/drawingml/2006/table">
            <a:tbl>
              <a:tblPr firstRow="1" bandRow="1">
                <a:tableStyleId>{5C22544A-7EE6-4342-B048-85BDC9FD1C3A}</a:tableStyleId>
              </a:tblPr>
              <a:tblGrid>
                <a:gridCol w="749853"/>
                <a:gridCol w="809361"/>
                <a:gridCol w="779908"/>
                <a:gridCol w="1655939"/>
                <a:gridCol w="2107314"/>
                <a:gridCol w="1884114"/>
              </a:tblGrid>
              <a:tr h="426963">
                <a:tc>
                  <a:txBody>
                    <a:bodyPr/>
                    <a:lstStyle/>
                    <a:p>
                      <a:r>
                        <a:rPr lang="en-US" sz="1400" dirty="0" smtClean="0">
                          <a:solidFill>
                            <a:schemeClr val="tx1"/>
                          </a:solidFill>
                        </a:rPr>
                        <a:t>ID</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Fecha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Hora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Lugar audiencia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Informacion accidente</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Observaciones</a:t>
                      </a:r>
                      <a:endParaRPr lang="es-CO" sz="1400" dirty="0">
                        <a:solidFill>
                          <a:schemeClr val="tx1"/>
                        </a:solidFill>
                      </a:endParaRPr>
                    </a:p>
                  </a:txBody>
                  <a:tcPr>
                    <a:solidFill>
                      <a:schemeClr val="bg1">
                        <a:lumMod val="50000"/>
                      </a:schemeClr>
                    </a:solidFill>
                  </a:tcPr>
                </a:tc>
              </a:tr>
              <a:tr h="243869">
                <a:tc>
                  <a:txBody>
                    <a:bodyPr/>
                    <a:lstStyle/>
                    <a:p>
                      <a:r>
                        <a:rPr lang="en-US" sz="1400" dirty="0" smtClean="0"/>
                        <a:t>PK</a:t>
                      </a:r>
                      <a:endParaRPr lang="es-CO" sz="1400" dirty="0"/>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r>
                        <a:rPr lang="en-US" sz="1400" dirty="0" smtClean="0">
                          <a:solidFill>
                            <a:schemeClr val="tx1"/>
                          </a:solidFill>
                        </a:rPr>
                        <a:t>FK ID Tabla Accidentes</a:t>
                      </a:r>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2005699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089182074"/>
              </p:ext>
            </p:extLst>
          </p:nvPr>
        </p:nvGraphicFramePr>
        <p:xfrm>
          <a:off x="939798" y="925123"/>
          <a:ext cx="7913916" cy="656935"/>
        </p:xfrm>
        <a:graphic>
          <a:graphicData uri="http://schemas.openxmlformats.org/drawingml/2006/table">
            <a:tbl>
              <a:tblPr firstRow="1" bandRow="1">
                <a:tableStyleId>{5C22544A-7EE6-4342-B048-85BDC9FD1C3A}</a:tableStyleId>
              </a:tblPr>
              <a:tblGrid>
                <a:gridCol w="918031"/>
                <a:gridCol w="2349591"/>
                <a:gridCol w="1607584"/>
                <a:gridCol w="3038710"/>
              </a:tblGrid>
              <a:tr h="352135">
                <a:tc>
                  <a:txBody>
                    <a:bodyPr/>
                    <a:lstStyle/>
                    <a:p>
                      <a:r>
                        <a:rPr lang="en-US" sz="1400" dirty="0" smtClean="0">
                          <a:solidFill>
                            <a:schemeClr val="tx1"/>
                          </a:solidFill>
                        </a:rPr>
                        <a:t>ID</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Nombre</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Rango</a:t>
                      </a:r>
                      <a:r>
                        <a:rPr lang="en-US" sz="1400" baseline="0" dirty="0" smtClean="0">
                          <a:solidFill>
                            <a:schemeClr val="tx1"/>
                          </a:solidFill>
                        </a:rPr>
                        <a:t> cobertura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Puesto</a:t>
                      </a:r>
                      <a:r>
                        <a:rPr lang="en-US" sz="1400" baseline="0" dirty="0" smtClean="0">
                          <a:solidFill>
                            <a:schemeClr val="tx1"/>
                          </a:solidFill>
                        </a:rPr>
                        <a:t> de control</a:t>
                      </a:r>
                      <a:endParaRPr lang="es-CO" sz="1400" dirty="0">
                        <a:solidFill>
                          <a:schemeClr val="tx1"/>
                        </a:solidFill>
                      </a:endParaRPr>
                    </a:p>
                  </a:txBody>
                  <a:tcPr>
                    <a:solidFill>
                      <a:schemeClr val="bg1">
                        <a:lumMod val="50000"/>
                      </a:schemeClr>
                    </a:solidFill>
                  </a:tcPr>
                </a:tc>
              </a:tr>
              <a:tr h="302998">
                <a:tc>
                  <a:txBody>
                    <a:bodyPr/>
                    <a:lstStyle/>
                    <a:p>
                      <a:r>
                        <a:rPr lang="en-US" sz="1400" dirty="0" smtClean="0"/>
                        <a:t>PK</a:t>
                      </a:r>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r>
                        <a:rPr lang="en-US" sz="1400" dirty="0" smtClean="0"/>
                        <a:t>FK ID Tabla</a:t>
                      </a:r>
                      <a:r>
                        <a:rPr lang="en-US" sz="1400" baseline="0" dirty="0" smtClean="0"/>
                        <a:t> Puestos de control</a:t>
                      </a:r>
                      <a:endParaRPr lang="es-CO" sz="1400" dirty="0"/>
                    </a:p>
                  </a:txBody>
                  <a:tcPr>
                    <a:solidFill>
                      <a:schemeClr val="bg1">
                        <a:lumMod val="85000"/>
                      </a:schemeClr>
                    </a:solidFill>
                  </a:tcPr>
                </a:tc>
              </a:tr>
            </a:tbl>
          </a:graphicData>
        </a:graphic>
      </p:graphicFrame>
      <p:sp>
        <p:nvSpPr>
          <p:cNvPr id="5" name="CuadroTexto 4"/>
          <p:cNvSpPr txBox="1"/>
          <p:nvPr/>
        </p:nvSpPr>
        <p:spPr>
          <a:xfrm>
            <a:off x="939798" y="371379"/>
            <a:ext cx="3153229" cy="369332"/>
          </a:xfrm>
          <a:prstGeom prst="rect">
            <a:avLst/>
          </a:prstGeom>
          <a:noFill/>
        </p:spPr>
        <p:txBody>
          <a:bodyPr wrap="square" rtlCol="0">
            <a:spAutoFit/>
          </a:bodyPr>
          <a:lstStyle/>
          <a:p>
            <a:r>
              <a:rPr lang="en-US" dirty="0" smtClean="0"/>
              <a:t>Tabla Zonas</a:t>
            </a:r>
            <a:endParaRPr lang="es-CO" dirty="0"/>
          </a:p>
        </p:txBody>
      </p:sp>
      <p:graphicFrame>
        <p:nvGraphicFramePr>
          <p:cNvPr id="6" name="Tabla 5"/>
          <p:cNvGraphicFramePr>
            <a:graphicFrameLocks noGrp="1"/>
          </p:cNvGraphicFramePr>
          <p:nvPr>
            <p:extLst>
              <p:ext uri="{D42A27DB-BD31-4B8C-83A1-F6EECF244321}">
                <p14:modId xmlns:p14="http://schemas.microsoft.com/office/powerpoint/2010/main" val="1745160970"/>
              </p:ext>
            </p:extLst>
          </p:nvPr>
        </p:nvGraphicFramePr>
        <p:xfrm>
          <a:off x="939796" y="2402987"/>
          <a:ext cx="8204204" cy="822960"/>
        </p:xfrm>
        <a:graphic>
          <a:graphicData uri="http://schemas.openxmlformats.org/drawingml/2006/table">
            <a:tbl>
              <a:tblPr firstRow="1" bandRow="1">
                <a:tableStyleId>{5C22544A-7EE6-4342-B048-85BDC9FD1C3A}</a:tableStyleId>
              </a:tblPr>
              <a:tblGrid>
                <a:gridCol w="1077690"/>
                <a:gridCol w="1685015"/>
                <a:gridCol w="1701967"/>
                <a:gridCol w="1701967"/>
                <a:gridCol w="2037565"/>
              </a:tblGrid>
              <a:tr h="426963">
                <a:tc>
                  <a:txBody>
                    <a:bodyPr/>
                    <a:lstStyle/>
                    <a:p>
                      <a:r>
                        <a:rPr lang="en-US" sz="1400" dirty="0" smtClean="0">
                          <a:solidFill>
                            <a:schemeClr val="tx1"/>
                          </a:solidFill>
                        </a:rPr>
                        <a:t>ID</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Nombre</a:t>
                      </a:r>
                      <a:endParaRPr lang="es-CO" sz="1400" dirty="0">
                        <a:solidFill>
                          <a:schemeClr val="tx1"/>
                        </a:solidFill>
                      </a:endParaRPr>
                    </a:p>
                  </a:txBody>
                  <a:tcPr>
                    <a:solidFill>
                      <a:schemeClr val="bg1">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Direccion</a:t>
                      </a:r>
                      <a:endParaRPr lang="es-CO" sz="1400" dirty="0" smtClean="0">
                        <a:solidFill>
                          <a:schemeClr val="tx1"/>
                        </a:solidFill>
                      </a:endParaRPr>
                    </a:p>
                    <a:p>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Rango cobertura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Programacion </a:t>
                      </a:r>
                      <a:r>
                        <a:rPr lang="en-US" sz="1400" baseline="0" dirty="0" smtClean="0">
                          <a:solidFill>
                            <a:schemeClr val="tx1"/>
                          </a:solidFill>
                        </a:rPr>
                        <a:t> vigilancia</a:t>
                      </a:r>
                      <a:endParaRPr lang="es-CO" sz="1400" dirty="0">
                        <a:solidFill>
                          <a:schemeClr val="tx1"/>
                        </a:solidFill>
                      </a:endParaRPr>
                    </a:p>
                  </a:txBody>
                  <a:tcPr>
                    <a:solidFill>
                      <a:schemeClr val="bg1">
                        <a:lumMod val="50000"/>
                      </a:schemeClr>
                    </a:solidFill>
                  </a:tcPr>
                </a:tc>
              </a:tr>
              <a:tr h="243869">
                <a:tc>
                  <a:txBody>
                    <a:bodyPr/>
                    <a:lstStyle/>
                    <a:p>
                      <a:r>
                        <a:rPr lang="en-US" sz="1400" dirty="0" smtClean="0"/>
                        <a:t>PK</a:t>
                      </a:r>
                      <a:endParaRPr lang="es-CO" sz="1400" dirty="0"/>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r>
                        <a:rPr lang="en-US" sz="1400" dirty="0" smtClean="0">
                          <a:solidFill>
                            <a:schemeClr val="tx1"/>
                          </a:solidFill>
                        </a:rPr>
                        <a:t>FK ID</a:t>
                      </a:r>
                      <a:r>
                        <a:rPr lang="en-US" sz="1400" baseline="0" dirty="0" smtClean="0">
                          <a:solidFill>
                            <a:schemeClr val="tx1"/>
                          </a:solidFill>
                        </a:rPr>
                        <a:t> Tabla Programacion</a:t>
                      </a:r>
                      <a:endParaRPr lang="es-CO" sz="1400" dirty="0">
                        <a:solidFill>
                          <a:schemeClr val="tx1"/>
                        </a:solidFill>
                      </a:endParaRPr>
                    </a:p>
                  </a:txBody>
                  <a:tcPr>
                    <a:solidFill>
                      <a:schemeClr val="bg1">
                        <a:lumMod val="85000"/>
                      </a:schemeClr>
                    </a:solidFill>
                  </a:tcPr>
                </a:tc>
              </a:tr>
            </a:tbl>
          </a:graphicData>
        </a:graphic>
      </p:graphicFrame>
      <p:sp>
        <p:nvSpPr>
          <p:cNvPr id="7" name="CuadroTexto 6"/>
          <p:cNvSpPr txBox="1"/>
          <p:nvPr/>
        </p:nvSpPr>
        <p:spPr>
          <a:xfrm>
            <a:off x="939796" y="1817169"/>
            <a:ext cx="2465611" cy="369332"/>
          </a:xfrm>
          <a:prstGeom prst="rect">
            <a:avLst/>
          </a:prstGeom>
          <a:noFill/>
        </p:spPr>
        <p:txBody>
          <a:bodyPr wrap="none" rtlCol="0">
            <a:spAutoFit/>
          </a:bodyPr>
          <a:lstStyle/>
          <a:p>
            <a:r>
              <a:rPr lang="en-US" dirty="0" smtClean="0"/>
              <a:t>Tabla Puestos de control</a:t>
            </a:r>
            <a:endParaRPr lang="es-CO" dirty="0"/>
          </a:p>
        </p:txBody>
      </p:sp>
      <p:sp>
        <p:nvSpPr>
          <p:cNvPr id="8" name="CuadroTexto 7"/>
          <p:cNvSpPr txBox="1"/>
          <p:nvPr/>
        </p:nvSpPr>
        <p:spPr>
          <a:xfrm>
            <a:off x="939795" y="3343962"/>
            <a:ext cx="3153229" cy="646331"/>
          </a:xfrm>
          <a:prstGeom prst="rect">
            <a:avLst/>
          </a:prstGeom>
          <a:noFill/>
        </p:spPr>
        <p:txBody>
          <a:bodyPr wrap="square" rtlCol="0">
            <a:spAutoFit/>
          </a:bodyPr>
          <a:lstStyle/>
          <a:p>
            <a:r>
              <a:rPr lang="en-US" dirty="0" smtClean="0"/>
              <a:t>Tabla Programacion</a:t>
            </a:r>
          </a:p>
          <a:p>
            <a:endParaRPr lang="es-CO" dirty="0"/>
          </a:p>
        </p:txBody>
      </p:sp>
      <p:graphicFrame>
        <p:nvGraphicFramePr>
          <p:cNvPr id="10" name="Marcador de contenido 3"/>
          <p:cNvGraphicFramePr>
            <a:graphicFrameLocks/>
          </p:cNvGraphicFramePr>
          <p:nvPr>
            <p:extLst>
              <p:ext uri="{D42A27DB-BD31-4B8C-83A1-F6EECF244321}">
                <p14:modId xmlns:p14="http://schemas.microsoft.com/office/powerpoint/2010/main" val="4158124061"/>
              </p:ext>
            </p:extLst>
          </p:nvPr>
        </p:nvGraphicFramePr>
        <p:xfrm>
          <a:off x="939798" y="5305406"/>
          <a:ext cx="8378373" cy="728890"/>
        </p:xfrm>
        <a:graphic>
          <a:graphicData uri="http://schemas.openxmlformats.org/drawingml/2006/table">
            <a:tbl>
              <a:tblPr firstRow="1" bandRow="1">
                <a:tableStyleId>{5C22544A-7EE6-4342-B048-85BDC9FD1C3A}</a:tableStyleId>
              </a:tblPr>
              <a:tblGrid>
                <a:gridCol w="1143821"/>
                <a:gridCol w="1585656"/>
                <a:gridCol w="1642954"/>
                <a:gridCol w="1814285"/>
                <a:gridCol w="2191657"/>
              </a:tblGrid>
              <a:tr h="364445">
                <a:tc>
                  <a:txBody>
                    <a:bodyPr/>
                    <a:lstStyle/>
                    <a:p>
                      <a:r>
                        <a:rPr lang="en-US" sz="1400" dirty="0" smtClean="0">
                          <a:solidFill>
                            <a:schemeClr val="tx1"/>
                          </a:solidFill>
                        </a:rPr>
                        <a:t>ID</a:t>
                      </a:r>
                      <a:r>
                        <a:rPr lang="en-US" sz="1400" baseline="0" dirty="0" smtClean="0">
                          <a:solidFill>
                            <a:schemeClr val="tx1"/>
                          </a:solidFill>
                        </a:rPr>
                        <a:t> </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Zona</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Accidentes</a:t>
                      </a:r>
                      <a:r>
                        <a:rPr lang="en-US" sz="1400" baseline="0" dirty="0" smtClean="0">
                          <a:solidFill>
                            <a:schemeClr val="tx1"/>
                          </a:solidFill>
                        </a:rPr>
                        <a:t> diarios</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Accidentes mensuales</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Total accidentes</a:t>
                      </a:r>
                      <a:endParaRPr lang="es-CO" sz="1400" dirty="0">
                        <a:solidFill>
                          <a:schemeClr val="tx1"/>
                        </a:solidFill>
                      </a:endParaRPr>
                    </a:p>
                  </a:txBody>
                  <a:tcPr>
                    <a:solidFill>
                      <a:schemeClr val="bg1">
                        <a:lumMod val="50000"/>
                      </a:schemeClr>
                    </a:solidFill>
                  </a:tcPr>
                </a:tc>
              </a:tr>
              <a:tr h="364445">
                <a:tc>
                  <a:txBody>
                    <a:bodyPr/>
                    <a:lstStyle/>
                    <a:p>
                      <a:r>
                        <a:rPr lang="en-US" sz="1400" dirty="0" smtClean="0"/>
                        <a:t>PK</a:t>
                      </a:r>
                      <a:endParaRPr lang="es-CO" sz="1400" dirty="0"/>
                    </a:p>
                  </a:txBody>
                  <a:tcPr>
                    <a:solidFill>
                      <a:schemeClr val="bg1">
                        <a:lumMod val="85000"/>
                      </a:schemeClr>
                    </a:solidFill>
                  </a:tcPr>
                </a:tc>
                <a:tc>
                  <a:txBody>
                    <a:bodyPr/>
                    <a:lstStyle/>
                    <a:p>
                      <a:r>
                        <a:rPr lang="en-US" sz="1400" dirty="0" smtClean="0"/>
                        <a:t>FK ID Tabla Zonas</a:t>
                      </a:r>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c>
                  <a:txBody>
                    <a:bodyPr/>
                    <a:lstStyle/>
                    <a:p>
                      <a:endParaRPr lang="es-CO" sz="1400" dirty="0"/>
                    </a:p>
                  </a:txBody>
                  <a:tcPr>
                    <a:solidFill>
                      <a:schemeClr val="bg1">
                        <a:lumMod val="85000"/>
                      </a:schemeClr>
                    </a:solidFill>
                  </a:tcPr>
                </a:tc>
              </a:tr>
            </a:tbl>
          </a:graphicData>
        </a:graphic>
      </p:graphicFrame>
      <p:sp>
        <p:nvSpPr>
          <p:cNvPr id="11" name="CuadroTexto 10"/>
          <p:cNvSpPr txBox="1"/>
          <p:nvPr/>
        </p:nvSpPr>
        <p:spPr>
          <a:xfrm>
            <a:off x="939796" y="4723527"/>
            <a:ext cx="3153229" cy="646331"/>
          </a:xfrm>
          <a:prstGeom prst="rect">
            <a:avLst/>
          </a:prstGeom>
          <a:noFill/>
        </p:spPr>
        <p:txBody>
          <a:bodyPr wrap="square" rtlCol="0">
            <a:spAutoFit/>
          </a:bodyPr>
          <a:lstStyle/>
          <a:p>
            <a:r>
              <a:rPr lang="en-US" dirty="0" smtClean="0"/>
              <a:t>Tabla Estadistica</a:t>
            </a:r>
          </a:p>
          <a:p>
            <a:endParaRPr lang="es-CO" dirty="0"/>
          </a:p>
        </p:txBody>
      </p:sp>
      <p:graphicFrame>
        <p:nvGraphicFramePr>
          <p:cNvPr id="12" name="Tabla 11"/>
          <p:cNvGraphicFramePr>
            <a:graphicFrameLocks noGrp="1"/>
          </p:cNvGraphicFramePr>
          <p:nvPr>
            <p:extLst>
              <p:ext uri="{D42A27DB-BD31-4B8C-83A1-F6EECF244321}">
                <p14:modId xmlns:p14="http://schemas.microsoft.com/office/powerpoint/2010/main" val="2017137096"/>
              </p:ext>
            </p:extLst>
          </p:nvPr>
        </p:nvGraphicFramePr>
        <p:xfrm>
          <a:off x="997853" y="3828894"/>
          <a:ext cx="9583062" cy="731763"/>
        </p:xfrm>
        <a:graphic>
          <a:graphicData uri="http://schemas.openxmlformats.org/drawingml/2006/table">
            <a:tbl>
              <a:tblPr firstRow="1" bandRow="1">
                <a:tableStyleId>{5C22544A-7EE6-4342-B048-85BDC9FD1C3A}</a:tableStyleId>
              </a:tblPr>
              <a:tblGrid>
                <a:gridCol w="628463"/>
                <a:gridCol w="1175105"/>
                <a:gridCol w="1033090"/>
                <a:gridCol w="1079125"/>
                <a:gridCol w="1264353"/>
                <a:gridCol w="2379960"/>
                <a:gridCol w="2022966"/>
              </a:tblGrid>
              <a:tr h="426963">
                <a:tc>
                  <a:txBody>
                    <a:bodyPr/>
                    <a:lstStyle/>
                    <a:p>
                      <a:r>
                        <a:rPr lang="en-US" sz="1400" dirty="0" smtClean="0">
                          <a:solidFill>
                            <a:schemeClr val="tx1"/>
                          </a:solidFill>
                        </a:rPr>
                        <a:t>ID</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Fecha inicio</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Fecha</a:t>
                      </a:r>
                      <a:r>
                        <a:rPr lang="en-US" sz="1400" baseline="0" dirty="0" smtClean="0">
                          <a:solidFill>
                            <a:schemeClr val="tx1"/>
                          </a:solidFill>
                        </a:rPr>
                        <a:t> fin</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Hora inicio </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Hora</a:t>
                      </a:r>
                      <a:r>
                        <a:rPr lang="en-US" sz="1400" baseline="0" dirty="0" smtClean="0">
                          <a:solidFill>
                            <a:schemeClr val="tx1"/>
                          </a:solidFill>
                        </a:rPr>
                        <a:t> fin</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Puesto</a:t>
                      </a:r>
                      <a:r>
                        <a:rPr lang="en-US" sz="1400" baseline="0" dirty="0" smtClean="0">
                          <a:solidFill>
                            <a:schemeClr val="tx1"/>
                          </a:solidFill>
                        </a:rPr>
                        <a:t> de control</a:t>
                      </a:r>
                      <a:endParaRPr lang="es-CO" sz="1400" dirty="0">
                        <a:solidFill>
                          <a:schemeClr val="tx1"/>
                        </a:solidFill>
                      </a:endParaRPr>
                    </a:p>
                  </a:txBody>
                  <a:tcPr>
                    <a:solidFill>
                      <a:schemeClr val="bg1">
                        <a:lumMod val="50000"/>
                      </a:schemeClr>
                    </a:solidFill>
                  </a:tcPr>
                </a:tc>
                <a:tc>
                  <a:txBody>
                    <a:bodyPr/>
                    <a:lstStyle/>
                    <a:p>
                      <a:r>
                        <a:rPr lang="en-US" sz="1400" dirty="0" smtClean="0">
                          <a:solidFill>
                            <a:schemeClr val="tx1"/>
                          </a:solidFill>
                        </a:rPr>
                        <a:t>Agente</a:t>
                      </a:r>
                      <a:r>
                        <a:rPr lang="en-US" sz="1400" baseline="0" dirty="0" smtClean="0">
                          <a:solidFill>
                            <a:schemeClr val="tx1"/>
                          </a:solidFill>
                        </a:rPr>
                        <a:t> de transito</a:t>
                      </a:r>
                      <a:endParaRPr lang="es-CO" sz="1400" dirty="0">
                        <a:solidFill>
                          <a:schemeClr val="tx1"/>
                        </a:solidFill>
                      </a:endParaRPr>
                    </a:p>
                  </a:txBody>
                  <a:tcPr>
                    <a:solidFill>
                      <a:schemeClr val="bg1">
                        <a:lumMod val="50000"/>
                      </a:schemeClr>
                    </a:solidFill>
                  </a:tcPr>
                </a:tc>
              </a:tr>
              <a:tr h="243869">
                <a:tc>
                  <a:txBody>
                    <a:bodyPr/>
                    <a:lstStyle/>
                    <a:p>
                      <a:r>
                        <a:rPr lang="en-US" sz="1400" dirty="0" smtClean="0"/>
                        <a:t>PK</a:t>
                      </a:r>
                      <a:endParaRPr lang="es-CO" sz="1400" dirty="0"/>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endParaRPr lang="es-CO" sz="1400" dirty="0">
                        <a:solidFill>
                          <a:schemeClr val="tx1"/>
                        </a:solidFill>
                      </a:endParaRPr>
                    </a:p>
                  </a:txBody>
                  <a:tcPr>
                    <a:solidFill>
                      <a:schemeClr val="bg1">
                        <a:lumMod val="85000"/>
                      </a:schemeClr>
                    </a:solidFill>
                  </a:tcPr>
                </a:tc>
                <a:tc>
                  <a:txBody>
                    <a:bodyPr/>
                    <a:lstStyle/>
                    <a:p>
                      <a:r>
                        <a:rPr lang="en-US" sz="1400" dirty="0" smtClean="0">
                          <a:solidFill>
                            <a:schemeClr val="tx1"/>
                          </a:solidFill>
                        </a:rPr>
                        <a:t>FK ID Tabla puestos de control</a:t>
                      </a:r>
                      <a:endParaRPr lang="es-CO" sz="1400" dirty="0">
                        <a:solidFill>
                          <a:schemeClr val="tx1"/>
                        </a:solidFill>
                      </a:endParaRPr>
                    </a:p>
                  </a:txBody>
                  <a:tcPr>
                    <a:solidFill>
                      <a:schemeClr val="bg1">
                        <a:lumMod val="85000"/>
                      </a:schemeClr>
                    </a:solidFill>
                  </a:tcPr>
                </a:tc>
                <a:tc>
                  <a:txBody>
                    <a:bodyPr/>
                    <a:lstStyle/>
                    <a:p>
                      <a:r>
                        <a:rPr lang="en-US" sz="1400" dirty="0" smtClean="0">
                          <a:solidFill>
                            <a:schemeClr val="tx1"/>
                          </a:solidFill>
                        </a:rPr>
                        <a:t>FK</a:t>
                      </a:r>
                      <a:r>
                        <a:rPr lang="en-US" sz="1400" baseline="0" dirty="0" smtClean="0">
                          <a:solidFill>
                            <a:schemeClr val="tx1"/>
                          </a:solidFill>
                        </a:rPr>
                        <a:t> ID Tabla Agentes</a:t>
                      </a:r>
                      <a:endParaRPr lang="es-CO" sz="1400" dirty="0">
                        <a:solidFill>
                          <a:schemeClr val="tx1"/>
                        </a:solidFill>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473473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ipse 5"/>
          <p:cNvSpPr/>
          <p:nvPr/>
        </p:nvSpPr>
        <p:spPr>
          <a:xfrm>
            <a:off x="174303" y="3209891"/>
            <a:ext cx="448104" cy="3483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8" name="Conector recto 7"/>
          <p:cNvCxnSpPr/>
          <p:nvPr/>
        </p:nvCxnSpPr>
        <p:spPr>
          <a:xfrm>
            <a:off x="397516" y="3558233"/>
            <a:ext cx="839" cy="648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flipV="1">
            <a:off x="210888" y="3790462"/>
            <a:ext cx="373256" cy="2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flipH="1">
            <a:off x="210888" y="4206987"/>
            <a:ext cx="186628" cy="348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397516" y="4223696"/>
            <a:ext cx="186628" cy="331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CuadroTexto 58"/>
          <p:cNvSpPr txBox="1"/>
          <p:nvPr/>
        </p:nvSpPr>
        <p:spPr>
          <a:xfrm>
            <a:off x="-34654" y="2788715"/>
            <a:ext cx="864339" cy="369332"/>
          </a:xfrm>
          <a:prstGeom prst="rect">
            <a:avLst/>
          </a:prstGeom>
          <a:noFill/>
        </p:spPr>
        <p:txBody>
          <a:bodyPr wrap="none" rtlCol="0">
            <a:spAutoFit/>
          </a:bodyPr>
          <a:lstStyle/>
          <a:p>
            <a:r>
              <a:rPr lang="en-US" dirty="0" smtClean="0"/>
              <a:t>ADMIN</a:t>
            </a:r>
            <a:endParaRPr lang="es-CO" dirty="0"/>
          </a:p>
        </p:txBody>
      </p:sp>
      <p:sp>
        <p:nvSpPr>
          <p:cNvPr id="60" name="Elipse 59"/>
          <p:cNvSpPr/>
          <p:nvPr/>
        </p:nvSpPr>
        <p:spPr>
          <a:xfrm>
            <a:off x="1003380" y="3706286"/>
            <a:ext cx="1378858" cy="5072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Gestionar</a:t>
            </a:r>
            <a:endParaRPr lang="es-CO" sz="1400" dirty="0">
              <a:solidFill>
                <a:schemeClr val="tx1"/>
              </a:solidFill>
            </a:endParaRPr>
          </a:p>
        </p:txBody>
      </p:sp>
      <p:sp>
        <p:nvSpPr>
          <p:cNvPr id="61" name="Elipse 60"/>
          <p:cNvSpPr/>
          <p:nvPr/>
        </p:nvSpPr>
        <p:spPr>
          <a:xfrm>
            <a:off x="1586135" y="5482135"/>
            <a:ext cx="1378858" cy="5072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Gestionar</a:t>
            </a:r>
            <a:endParaRPr lang="es-CO" sz="1400" dirty="0">
              <a:solidFill>
                <a:schemeClr val="tx1"/>
              </a:solidFill>
            </a:endParaRPr>
          </a:p>
        </p:txBody>
      </p:sp>
      <p:sp>
        <p:nvSpPr>
          <p:cNvPr id="62" name="Elipse 61"/>
          <p:cNvSpPr/>
          <p:nvPr/>
        </p:nvSpPr>
        <p:spPr>
          <a:xfrm>
            <a:off x="1638234" y="2343364"/>
            <a:ext cx="1378858" cy="5072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Registrar</a:t>
            </a:r>
            <a:endParaRPr lang="es-CO" sz="1400" dirty="0">
              <a:solidFill>
                <a:schemeClr val="tx1"/>
              </a:solidFill>
            </a:endParaRPr>
          </a:p>
        </p:txBody>
      </p:sp>
      <p:sp>
        <p:nvSpPr>
          <p:cNvPr id="63" name="Elipse 62"/>
          <p:cNvSpPr/>
          <p:nvPr/>
        </p:nvSpPr>
        <p:spPr>
          <a:xfrm>
            <a:off x="6668674" y="4878513"/>
            <a:ext cx="1378858" cy="5072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Modificar</a:t>
            </a:r>
            <a:endParaRPr lang="es-CO" sz="1400" dirty="0">
              <a:solidFill>
                <a:schemeClr val="tx1"/>
              </a:solidFill>
            </a:endParaRPr>
          </a:p>
        </p:txBody>
      </p:sp>
      <p:sp>
        <p:nvSpPr>
          <p:cNvPr id="64" name="Elipse 63"/>
          <p:cNvSpPr/>
          <p:nvPr/>
        </p:nvSpPr>
        <p:spPr>
          <a:xfrm>
            <a:off x="5737086" y="5944357"/>
            <a:ext cx="1378858" cy="5072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Eliminar</a:t>
            </a:r>
            <a:endParaRPr lang="es-CO" sz="1400" dirty="0">
              <a:solidFill>
                <a:schemeClr val="tx1"/>
              </a:solidFill>
            </a:endParaRPr>
          </a:p>
        </p:txBody>
      </p:sp>
      <p:cxnSp>
        <p:nvCxnSpPr>
          <p:cNvPr id="68" name="Conector recto 67"/>
          <p:cNvCxnSpPr/>
          <p:nvPr/>
        </p:nvCxnSpPr>
        <p:spPr>
          <a:xfrm flipH="1">
            <a:off x="620729" y="3959896"/>
            <a:ext cx="382651" cy="5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Conector recto 69"/>
          <p:cNvCxnSpPr>
            <a:stCxn id="60" idx="0"/>
            <a:endCxn id="62" idx="2"/>
          </p:cNvCxnSpPr>
          <p:nvPr/>
        </p:nvCxnSpPr>
        <p:spPr>
          <a:xfrm flipH="1" flipV="1">
            <a:off x="1638234" y="2596974"/>
            <a:ext cx="54575" cy="1109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onector recto 71"/>
          <p:cNvCxnSpPr>
            <a:stCxn id="60" idx="4"/>
            <a:endCxn id="61" idx="2"/>
          </p:cNvCxnSpPr>
          <p:nvPr/>
        </p:nvCxnSpPr>
        <p:spPr>
          <a:xfrm flipH="1">
            <a:off x="1586135" y="4213506"/>
            <a:ext cx="106674" cy="1522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ector recto 73"/>
          <p:cNvCxnSpPr>
            <a:stCxn id="61" idx="6"/>
            <a:endCxn id="63" idx="2"/>
          </p:cNvCxnSpPr>
          <p:nvPr/>
        </p:nvCxnSpPr>
        <p:spPr>
          <a:xfrm flipV="1">
            <a:off x="2964993" y="5132123"/>
            <a:ext cx="3703681" cy="6036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Conector recto 75"/>
          <p:cNvCxnSpPr>
            <a:stCxn id="61" idx="6"/>
            <a:endCxn id="64" idx="2"/>
          </p:cNvCxnSpPr>
          <p:nvPr/>
        </p:nvCxnSpPr>
        <p:spPr>
          <a:xfrm>
            <a:off x="2964993" y="5735745"/>
            <a:ext cx="2772093" cy="462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Elipse 85"/>
          <p:cNvSpPr/>
          <p:nvPr/>
        </p:nvSpPr>
        <p:spPr>
          <a:xfrm>
            <a:off x="5969315" y="41784"/>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Vehiculo</a:t>
            </a:r>
            <a:endParaRPr lang="es-CO" sz="1000" dirty="0" smtClean="0">
              <a:solidFill>
                <a:schemeClr val="tx1"/>
              </a:solidFill>
            </a:endParaRPr>
          </a:p>
        </p:txBody>
      </p:sp>
      <p:cxnSp>
        <p:nvCxnSpPr>
          <p:cNvPr id="88" name="Conector recto 87"/>
          <p:cNvCxnSpPr>
            <a:stCxn id="85" idx="6"/>
            <a:endCxn id="86" idx="2"/>
          </p:cNvCxnSpPr>
          <p:nvPr/>
        </p:nvCxnSpPr>
        <p:spPr>
          <a:xfrm>
            <a:off x="5497600" y="225719"/>
            <a:ext cx="4717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Elipse 89"/>
          <p:cNvSpPr/>
          <p:nvPr/>
        </p:nvSpPr>
        <p:spPr>
          <a:xfrm>
            <a:off x="5969315" y="436994"/>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a:t>
            </a:r>
            <a:r>
              <a:rPr lang="en-US" sz="1000" dirty="0" smtClean="0">
                <a:solidFill>
                  <a:schemeClr val="tx1"/>
                </a:solidFill>
              </a:rPr>
              <a:t>ropietario</a:t>
            </a:r>
            <a:endParaRPr lang="es-CO" sz="1000" dirty="0" smtClean="0">
              <a:solidFill>
                <a:schemeClr val="tx1"/>
              </a:solidFill>
            </a:endParaRPr>
          </a:p>
        </p:txBody>
      </p:sp>
      <p:cxnSp>
        <p:nvCxnSpPr>
          <p:cNvPr id="91" name="Conector recto 90"/>
          <p:cNvCxnSpPr>
            <a:stCxn id="89" idx="6"/>
            <a:endCxn id="90" idx="2"/>
          </p:cNvCxnSpPr>
          <p:nvPr/>
        </p:nvCxnSpPr>
        <p:spPr>
          <a:xfrm>
            <a:off x="5497600" y="620929"/>
            <a:ext cx="4717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Elipse 92"/>
          <p:cNvSpPr/>
          <p:nvPr/>
        </p:nvSpPr>
        <p:spPr>
          <a:xfrm>
            <a:off x="5969315" y="872735"/>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Vehiculo oficial</a:t>
            </a:r>
            <a:endParaRPr lang="es-CO" sz="1000" dirty="0" smtClean="0">
              <a:solidFill>
                <a:schemeClr val="tx1"/>
              </a:solidFill>
            </a:endParaRPr>
          </a:p>
        </p:txBody>
      </p:sp>
      <p:cxnSp>
        <p:nvCxnSpPr>
          <p:cNvPr id="94" name="Conector recto 93"/>
          <p:cNvCxnSpPr>
            <a:stCxn id="92" idx="6"/>
            <a:endCxn id="93" idx="2"/>
          </p:cNvCxnSpPr>
          <p:nvPr/>
        </p:nvCxnSpPr>
        <p:spPr>
          <a:xfrm>
            <a:off x="5497600" y="1056670"/>
            <a:ext cx="4717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Elipse 95"/>
          <p:cNvSpPr/>
          <p:nvPr/>
        </p:nvSpPr>
        <p:spPr>
          <a:xfrm>
            <a:off x="4271141" y="1284971"/>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97" name="Elipse 96"/>
          <p:cNvSpPr/>
          <p:nvPr/>
        </p:nvSpPr>
        <p:spPr>
          <a:xfrm>
            <a:off x="5969315" y="1284971"/>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a:t>
            </a:r>
            <a:r>
              <a:rPr lang="en-US" sz="1000" dirty="0" smtClean="0">
                <a:solidFill>
                  <a:schemeClr val="tx1"/>
                </a:solidFill>
              </a:rPr>
              <a:t>ormas</a:t>
            </a:r>
            <a:endParaRPr lang="es-CO" sz="1000" dirty="0" smtClean="0">
              <a:solidFill>
                <a:schemeClr val="tx1"/>
              </a:solidFill>
            </a:endParaRPr>
          </a:p>
        </p:txBody>
      </p:sp>
      <p:cxnSp>
        <p:nvCxnSpPr>
          <p:cNvPr id="98" name="Conector recto 97"/>
          <p:cNvCxnSpPr>
            <a:stCxn id="96" idx="6"/>
            <a:endCxn id="97" idx="2"/>
          </p:cNvCxnSpPr>
          <p:nvPr/>
        </p:nvCxnSpPr>
        <p:spPr>
          <a:xfrm>
            <a:off x="5497600" y="1468906"/>
            <a:ext cx="4717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Elipse 98"/>
          <p:cNvSpPr/>
          <p:nvPr/>
        </p:nvSpPr>
        <p:spPr>
          <a:xfrm>
            <a:off x="4278399" y="1693554"/>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100" name="Elipse 99"/>
          <p:cNvSpPr/>
          <p:nvPr/>
        </p:nvSpPr>
        <p:spPr>
          <a:xfrm>
            <a:off x="5969315" y="1693554"/>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Agentes</a:t>
            </a:r>
            <a:endParaRPr lang="es-CO" sz="1000" dirty="0" smtClean="0">
              <a:solidFill>
                <a:schemeClr val="tx1"/>
              </a:solidFill>
            </a:endParaRPr>
          </a:p>
        </p:txBody>
      </p:sp>
      <p:cxnSp>
        <p:nvCxnSpPr>
          <p:cNvPr id="101" name="Conector recto 100"/>
          <p:cNvCxnSpPr>
            <a:stCxn id="99" idx="6"/>
            <a:endCxn id="100" idx="2"/>
          </p:cNvCxnSpPr>
          <p:nvPr/>
        </p:nvCxnSpPr>
        <p:spPr>
          <a:xfrm>
            <a:off x="5504858" y="1877489"/>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Elipse 118"/>
          <p:cNvSpPr/>
          <p:nvPr/>
        </p:nvSpPr>
        <p:spPr>
          <a:xfrm>
            <a:off x="4256941" y="2125588"/>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120" name="Elipse 119"/>
          <p:cNvSpPr/>
          <p:nvPr/>
        </p:nvSpPr>
        <p:spPr>
          <a:xfrm>
            <a:off x="5947857" y="2125588"/>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Infraccion</a:t>
            </a:r>
            <a:endParaRPr lang="es-CO" sz="1000" dirty="0" smtClean="0">
              <a:solidFill>
                <a:schemeClr val="tx1"/>
              </a:solidFill>
            </a:endParaRPr>
          </a:p>
        </p:txBody>
      </p:sp>
      <p:cxnSp>
        <p:nvCxnSpPr>
          <p:cNvPr id="121" name="Conector recto 120"/>
          <p:cNvCxnSpPr>
            <a:stCxn id="119" idx="6"/>
            <a:endCxn id="120" idx="2"/>
          </p:cNvCxnSpPr>
          <p:nvPr/>
        </p:nvCxnSpPr>
        <p:spPr>
          <a:xfrm>
            <a:off x="5483400" y="2309523"/>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Elipse 148"/>
          <p:cNvSpPr/>
          <p:nvPr/>
        </p:nvSpPr>
        <p:spPr>
          <a:xfrm>
            <a:off x="4271141" y="2528295"/>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150" name="Elipse 149"/>
          <p:cNvSpPr/>
          <p:nvPr/>
        </p:nvSpPr>
        <p:spPr>
          <a:xfrm>
            <a:off x="5962057" y="2528295"/>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Accidentes</a:t>
            </a:r>
            <a:endParaRPr lang="es-CO" sz="1000" dirty="0" smtClean="0">
              <a:solidFill>
                <a:schemeClr val="tx1"/>
              </a:solidFill>
            </a:endParaRPr>
          </a:p>
        </p:txBody>
      </p:sp>
      <p:cxnSp>
        <p:nvCxnSpPr>
          <p:cNvPr id="151" name="Conector recto 150"/>
          <p:cNvCxnSpPr>
            <a:stCxn id="149" idx="6"/>
            <a:endCxn id="150" idx="2"/>
          </p:cNvCxnSpPr>
          <p:nvPr/>
        </p:nvCxnSpPr>
        <p:spPr>
          <a:xfrm>
            <a:off x="5497600" y="2712230"/>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Elipse 151"/>
          <p:cNvSpPr/>
          <p:nvPr/>
        </p:nvSpPr>
        <p:spPr>
          <a:xfrm>
            <a:off x="4256941" y="2943332"/>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153" name="Elipse 152"/>
          <p:cNvSpPr/>
          <p:nvPr/>
        </p:nvSpPr>
        <p:spPr>
          <a:xfrm>
            <a:off x="5947857" y="2943332"/>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Audiencias</a:t>
            </a:r>
            <a:endParaRPr lang="es-CO" sz="1000" dirty="0" smtClean="0">
              <a:solidFill>
                <a:schemeClr val="tx1"/>
              </a:solidFill>
            </a:endParaRPr>
          </a:p>
        </p:txBody>
      </p:sp>
      <p:cxnSp>
        <p:nvCxnSpPr>
          <p:cNvPr id="154" name="Conector recto 153"/>
          <p:cNvCxnSpPr>
            <a:stCxn id="152" idx="6"/>
            <a:endCxn id="153" idx="2"/>
          </p:cNvCxnSpPr>
          <p:nvPr/>
        </p:nvCxnSpPr>
        <p:spPr>
          <a:xfrm>
            <a:off x="5483400" y="3127267"/>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Elipse 158"/>
          <p:cNvSpPr/>
          <p:nvPr/>
        </p:nvSpPr>
        <p:spPr>
          <a:xfrm>
            <a:off x="4278399" y="3334461"/>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160" name="Elipse 159"/>
          <p:cNvSpPr/>
          <p:nvPr/>
        </p:nvSpPr>
        <p:spPr>
          <a:xfrm>
            <a:off x="5969315" y="3334461"/>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Zonas</a:t>
            </a:r>
            <a:endParaRPr lang="es-CO" sz="1000" dirty="0" smtClean="0">
              <a:solidFill>
                <a:schemeClr val="tx1"/>
              </a:solidFill>
            </a:endParaRPr>
          </a:p>
        </p:txBody>
      </p:sp>
      <p:cxnSp>
        <p:nvCxnSpPr>
          <p:cNvPr id="161" name="Conector recto 160"/>
          <p:cNvCxnSpPr>
            <a:stCxn id="159" idx="6"/>
            <a:endCxn id="160" idx="2"/>
          </p:cNvCxnSpPr>
          <p:nvPr/>
        </p:nvCxnSpPr>
        <p:spPr>
          <a:xfrm>
            <a:off x="5504858" y="3518396"/>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Elipse 173"/>
          <p:cNvSpPr/>
          <p:nvPr/>
        </p:nvSpPr>
        <p:spPr>
          <a:xfrm>
            <a:off x="4278399" y="3755748"/>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175" name="Elipse 174"/>
          <p:cNvSpPr/>
          <p:nvPr/>
        </p:nvSpPr>
        <p:spPr>
          <a:xfrm>
            <a:off x="5969315" y="3741234"/>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Puestos de control</a:t>
            </a:r>
            <a:endParaRPr lang="es-CO" sz="1000" dirty="0" smtClean="0">
              <a:solidFill>
                <a:schemeClr val="tx1"/>
              </a:solidFill>
            </a:endParaRPr>
          </a:p>
        </p:txBody>
      </p:sp>
      <p:cxnSp>
        <p:nvCxnSpPr>
          <p:cNvPr id="176" name="Conector recto 175"/>
          <p:cNvCxnSpPr>
            <a:stCxn id="174" idx="6"/>
            <a:endCxn id="175" idx="2"/>
          </p:cNvCxnSpPr>
          <p:nvPr/>
        </p:nvCxnSpPr>
        <p:spPr>
          <a:xfrm flipV="1">
            <a:off x="5504858" y="3925169"/>
            <a:ext cx="464457" cy="14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Elipse 183"/>
          <p:cNvSpPr/>
          <p:nvPr/>
        </p:nvSpPr>
        <p:spPr>
          <a:xfrm>
            <a:off x="4278399" y="4169202"/>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185" name="Elipse 184"/>
          <p:cNvSpPr/>
          <p:nvPr/>
        </p:nvSpPr>
        <p:spPr>
          <a:xfrm>
            <a:off x="5969315" y="4169202"/>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Programacion</a:t>
            </a:r>
            <a:endParaRPr lang="es-CO" sz="1000" dirty="0" smtClean="0">
              <a:solidFill>
                <a:schemeClr val="tx1"/>
              </a:solidFill>
            </a:endParaRPr>
          </a:p>
        </p:txBody>
      </p:sp>
      <p:cxnSp>
        <p:nvCxnSpPr>
          <p:cNvPr id="186" name="Conector recto 185"/>
          <p:cNvCxnSpPr>
            <a:stCxn id="184" idx="6"/>
            <a:endCxn id="185" idx="2"/>
          </p:cNvCxnSpPr>
          <p:nvPr/>
        </p:nvCxnSpPr>
        <p:spPr>
          <a:xfrm>
            <a:off x="5504858" y="4353137"/>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Elipse 186"/>
          <p:cNvSpPr/>
          <p:nvPr/>
        </p:nvSpPr>
        <p:spPr>
          <a:xfrm>
            <a:off x="4256941" y="4584457"/>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188" name="Elipse 187"/>
          <p:cNvSpPr/>
          <p:nvPr/>
        </p:nvSpPr>
        <p:spPr>
          <a:xfrm>
            <a:off x="5947857" y="4584457"/>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Estadistica</a:t>
            </a:r>
            <a:endParaRPr lang="es-CO" sz="1000" dirty="0" smtClean="0">
              <a:solidFill>
                <a:schemeClr val="tx1"/>
              </a:solidFill>
            </a:endParaRPr>
          </a:p>
        </p:txBody>
      </p:sp>
      <p:cxnSp>
        <p:nvCxnSpPr>
          <p:cNvPr id="189" name="Conector recto 188"/>
          <p:cNvCxnSpPr>
            <a:stCxn id="187" idx="6"/>
            <a:endCxn id="188" idx="2"/>
          </p:cNvCxnSpPr>
          <p:nvPr/>
        </p:nvCxnSpPr>
        <p:spPr>
          <a:xfrm>
            <a:off x="5483400" y="4768392"/>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Elipse 250"/>
          <p:cNvSpPr/>
          <p:nvPr/>
        </p:nvSpPr>
        <p:spPr>
          <a:xfrm>
            <a:off x="8939056" y="69124"/>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252" name="Elipse 251"/>
          <p:cNvSpPr/>
          <p:nvPr/>
        </p:nvSpPr>
        <p:spPr>
          <a:xfrm>
            <a:off x="10637230" y="69124"/>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Vehiculo</a:t>
            </a:r>
            <a:endParaRPr lang="es-CO" sz="1000" dirty="0" smtClean="0">
              <a:solidFill>
                <a:schemeClr val="tx1"/>
              </a:solidFill>
            </a:endParaRPr>
          </a:p>
        </p:txBody>
      </p:sp>
      <p:cxnSp>
        <p:nvCxnSpPr>
          <p:cNvPr id="253" name="Conector recto 252"/>
          <p:cNvCxnSpPr>
            <a:stCxn id="251" idx="6"/>
            <a:endCxn id="252" idx="2"/>
          </p:cNvCxnSpPr>
          <p:nvPr/>
        </p:nvCxnSpPr>
        <p:spPr>
          <a:xfrm>
            <a:off x="10165515" y="253059"/>
            <a:ext cx="4717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4" name="Elipse 253"/>
          <p:cNvSpPr/>
          <p:nvPr/>
        </p:nvSpPr>
        <p:spPr>
          <a:xfrm>
            <a:off x="8939056" y="464334"/>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255" name="Elipse 254"/>
          <p:cNvSpPr/>
          <p:nvPr/>
        </p:nvSpPr>
        <p:spPr>
          <a:xfrm>
            <a:off x="10637230" y="464334"/>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a:t>
            </a:r>
            <a:r>
              <a:rPr lang="en-US" sz="1000" dirty="0" smtClean="0">
                <a:solidFill>
                  <a:schemeClr val="tx1"/>
                </a:solidFill>
              </a:rPr>
              <a:t>ropietario</a:t>
            </a:r>
            <a:endParaRPr lang="es-CO" sz="1000" dirty="0" smtClean="0">
              <a:solidFill>
                <a:schemeClr val="tx1"/>
              </a:solidFill>
            </a:endParaRPr>
          </a:p>
        </p:txBody>
      </p:sp>
      <p:cxnSp>
        <p:nvCxnSpPr>
          <p:cNvPr id="256" name="Conector recto 255"/>
          <p:cNvCxnSpPr>
            <a:stCxn id="254" idx="6"/>
            <a:endCxn id="255" idx="2"/>
          </p:cNvCxnSpPr>
          <p:nvPr/>
        </p:nvCxnSpPr>
        <p:spPr>
          <a:xfrm>
            <a:off x="10165515" y="648269"/>
            <a:ext cx="4717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7" name="Elipse 256"/>
          <p:cNvSpPr/>
          <p:nvPr/>
        </p:nvSpPr>
        <p:spPr>
          <a:xfrm>
            <a:off x="8939056" y="900075"/>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258" name="Elipse 257"/>
          <p:cNvSpPr/>
          <p:nvPr/>
        </p:nvSpPr>
        <p:spPr>
          <a:xfrm>
            <a:off x="10637230" y="900075"/>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Vehiculo oficial</a:t>
            </a:r>
            <a:endParaRPr lang="es-CO" sz="1000" dirty="0" smtClean="0">
              <a:solidFill>
                <a:schemeClr val="tx1"/>
              </a:solidFill>
            </a:endParaRPr>
          </a:p>
        </p:txBody>
      </p:sp>
      <p:cxnSp>
        <p:nvCxnSpPr>
          <p:cNvPr id="259" name="Conector recto 258"/>
          <p:cNvCxnSpPr>
            <a:stCxn id="257" idx="6"/>
            <a:endCxn id="258" idx="2"/>
          </p:cNvCxnSpPr>
          <p:nvPr/>
        </p:nvCxnSpPr>
        <p:spPr>
          <a:xfrm>
            <a:off x="10165515" y="1084010"/>
            <a:ext cx="4717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0" name="Elipse 259"/>
          <p:cNvSpPr/>
          <p:nvPr/>
        </p:nvSpPr>
        <p:spPr>
          <a:xfrm>
            <a:off x="8939056" y="1312311"/>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261" name="Elipse 260"/>
          <p:cNvSpPr/>
          <p:nvPr/>
        </p:nvSpPr>
        <p:spPr>
          <a:xfrm>
            <a:off x="10637230" y="1312311"/>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a:t>
            </a:r>
            <a:r>
              <a:rPr lang="en-US" sz="1000" dirty="0" smtClean="0">
                <a:solidFill>
                  <a:schemeClr val="tx1"/>
                </a:solidFill>
              </a:rPr>
              <a:t>ormas</a:t>
            </a:r>
            <a:endParaRPr lang="es-CO" sz="1000" dirty="0" smtClean="0">
              <a:solidFill>
                <a:schemeClr val="tx1"/>
              </a:solidFill>
            </a:endParaRPr>
          </a:p>
        </p:txBody>
      </p:sp>
      <p:cxnSp>
        <p:nvCxnSpPr>
          <p:cNvPr id="262" name="Conector recto 261"/>
          <p:cNvCxnSpPr>
            <a:stCxn id="260" idx="6"/>
            <a:endCxn id="261" idx="2"/>
          </p:cNvCxnSpPr>
          <p:nvPr/>
        </p:nvCxnSpPr>
        <p:spPr>
          <a:xfrm>
            <a:off x="10165515" y="1496246"/>
            <a:ext cx="4717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3" name="Elipse 262"/>
          <p:cNvSpPr/>
          <p:nvPr/>
        </p:nvSpPr>
        <p:spPr>
          <a:xfrm>
            <a:off x="8946314" y="1720894"/>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264" name="Elipse 263"/>
          <p:cNvSpPr/>
          <p:nvPr/>
        </p:nvSpPr>
        <p:spPr>
          <a:xfrm>
            <a:off x="10637230" y="1720894"/>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Agentes</a:t>
            </a:r>
            <a:endParaRPr lang="es-CO" sz="1000" dirty="0" smtClean="0">
              <a:solidFill>
                <a:schemeClr val="tx1"/>
              </a:solidFill>
            </a:endParaRPr>
          </a:p>
        </p:txBody>
      </p:sp>
      <p:cxnSp>
        <p:nvCxnSpPr>
          <p:cNvPr id="265" name="Conector recto 264"/>
          <p:cNvCxnSpPr>
            <a:stCxn id="263" idx="6"/>
            <a:endCxn id="264" idx="2"/>
          </p:cNvCxnSpPr>
          <p:nvPr/>
        </p:nvCxnSpPr>
        <p:spPr>
          <a:xfrm>
            <a:off x="10172773" y="1904829"/>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2" name="Elipse 271"/>
          <p:cNvSpPr/>
          <p:nvPr/>
        </p:nvSpPr>
        <p:spPr>
          <a:xfrm>
            <a:off x="8946314" y="2128240"/>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273" name="Elipse 272"/>
          <p:cNvSpPr/>
          <p:nvPr/>
        </p:nvSpPr>
        <p:spPr>
          <a:xfrm>
            <a:off x="10637230" y="2128240"/>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Audiencias</a:t>
            </a:r>
            <a:endParaRPr lang="es-CO" sz="1000" dirty="0" smtClean="0">
              <a:solidFill>
                <a:schemeClr val="tx1"/>
              </a:solidFill>
            </a:endParaRPr>
          </a:p>
        </p:txBody>
      </p:sp>
      <p:cxnSp>
        <p:nvCxnSpPr>
          <p:cNvPr id="274" name="Conector recto 273"/>
          <p:cNvCxnSpPr>
            <a:stCxn id="272" idx="6"/>
            <a:endCxn id="273" idx="2"/>
          </p:cNvCxnSpPr>
          <p:nvPr/>
        </p:nvCxnSpPr>
        <p:spPr>
          <a:xfrm>
            <a:off x="10172773" y="2312175"/>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Elipse 274"/>
          <p:cNvSpPr/>
          <p:nvPr/>
        </p:nvSpPr>
        <p:spPr>
          <a:xfrm>
            <a:off x="8967772" y="2519369"/>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276" name="Elipse 275"/>
          <p:cNvSpPr/>
          <p:nvPr/>
        </p:nvSpPr>
        <p:spPr>
          <a:xfrm>
            <a:off x="10658688" y="2519369"/>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Zonas</a:t>
            </a:r>
            <a:endParaRPr lang="es-CO" sz="1000" dirty="0" smtClean="0">
              <a:solidFill>
                <a:schemeClr val="tx1"/>
              </a:solidFill>
            </a:endParaRPr>
          </a:p>
        </p:txBody>
      </p:sp>
      <p:cxnSp>
        <p:nvCxnSpPr>
          <p:cNvPr id="277" name="Conector recto 276"/>
          <p:cNvCxnSpPr>
            <a:stCxn id="275" idx="6"/>
            <a:endCxn id="276" idx="2"/>
          </p:cNvCxnSpPr>
          <p:nvPr/>
        </p:nvCxnSpPr>
        <p:spPr>
          <a:xfrm>
            <a:off x="10194231" y="2703304"/>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8" name="Elipse 277"/>
          <p:cNvSpPr/>
          <p:nvPr/>
        </p:nvSpPr>
        <p:spPr>
          <a:xfrm>
            <a:off x="8967772" y="2940656"/>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279" name="Elipse 278"/>
          <p:cNvSpPr/>
          <p:nvPr/>
        </p:nvSpPr>
        <p:spPr>
          <a:xfrm>
            <a:off x="10658688" y="2926142"/>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Puestos de control</a:t>
            </a:r>
            <a:endParaRPr lang="es-CO" sz="1000" dirty="0" smtClean="0">
              <a:solidFill>
                <a:schemeClr val="tx1"/>
              </a:solidFill>
            </a:endParaRPr>
          </a:p>
        </p:txBody>
      </p:sp>
      <p:cxnSp>
        <p:nvCxnSpPr>
          <p:cNvPr id="280" name="Conector recto 279"/>
          <p:cNvCxnSpPr>
            <a:stCxn id="278" idx="6"/>
            <a:endCxn id="279" idx="2"/>
          </p:cNvCxnSpPr>
          <p:nvPr/>
        </p:nvCxnSpPr>
        <p:spPr>
          <a:xfrm flipV="1">
            <a:off x="10194231" y="3110077"/>
            <a:ext cx="464457" cy="14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1" name="Elipse 280"/>
          <p:cNvSpPr/>
          <p:nvPr/>
        </p:nvSpPr>
        <p:spPr>
          <a:xfrm>
            <a:off x="8967772" y="3354110"/>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282" name="Elipse 281"/>
          <p:cNvSpPr/>
          <p:nvPr/>
        </p:nvSpPr>
        <p:spPr>
          <a:xfrm>
            <a:off x="10658688" y="3354110"/>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Programacion</a:t>
            </a:r>
            <a:endParaRPr lang="es-CO" sz="1000" dirty="0" smtClean="0">
              <a:solidFill>
                <a:schemeClr val="tx1"/>
              </a:solidFill>
            </a:endParaRPr>
          </a:p>
        </p:txBody>
      </p:sp>
      <p:cxnSp>
        <p:nvCxnSpPr>
          <p:cNvPr id="283" name="Conector recto 282"/>
          <p:cNvCxnSpPr>
            <a:stCxn id="281" idx="6"/>
            <a:endCxn id="282" idx="2"/>
          </p:cNvCxnSpPr>
          <p:nvPr/>
        </p:nvCxnSpPr>
        <p:spPr>
          <a:xfrm>
            <a:off x="10194231" y="3538045"/>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4" name="Elipse 283"/>
          <p:cNvSpPr/>
          <p:nvPr/>
        </p:nvSpPr>
        <p:spPr>
          <a:xfrm>
            <a:off x="8946314" y="3769365"/>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285" name="Elipse 284"/>
          <p:cNvSpPr/>
          <p:nvPr/>
        </p:nvSpPr>
        <p:spPr>
          <a:xfrm>
            <a:off x="10637230" y="3769365"/>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Estadistica</a:t>
            </a:r>
            <a:endParaRPr lang="es-CO" sz="1000" dirty="0" smtClean="0">
              <a:solidFill>
                <a:schemeClr val="tx1"/>
              </a:solidFill>
            </a:endParaRPr>
          </a:p>
        </p:txBody>
      </p:sp>
      <p:cxnSp>
        <p:nvCxnSpPr>
          <p:cNvPr id="286" name="Conector recto 285"/>
          <p:cNvCxnSpPr>
            <a:stCxn id="284" idx="6"/>
            <a:endCxn id="285" idx="2"/>
          </p:cNvCxnSpPr>
          <p:nvPr/>
        </p:nvCxnSpPr>
        <p:spPr>
          <a:xfrm>
            <a:off x="10172773" y="3953300"/>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ector recto 298"/>
          <p:cNvCxnSpPr>
            <a:stCxn id="62" idx="6"/>
            <a:endCxn id="119" idx="2"/>
          </p:cNvCxnSpPr>
          <p:nvPr/>
        </p:nvCxnSpPr>
        <p:spPr>
          <a:xfrm flipV="1">
            <a:off x="3017092" y="2309523"/>
            <a:ext cx="1239849" cy="287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Conector recto 302"/>
          <p:cNvCxnSpPr>
            <a:stCxn id="62" idx="6"/>
            <a:endCxn id="89" idx="2"/>
          </p:cNvCxnSpPr>
          <p:nvPr/>
        </p:nvCxnSpPr>
        <p:spPr>
          <a:xfrm flipV="1">
            <a:off x="3017092" y="620929"/>
            <a:ext cx="1254049" cy="1976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Conector recto 304"/>
          <p:cNvCxnSpPr>
            <a:stCxn id="62" idx="6"/>
            <a:endCxn id="96" idx="2"/>
          </p:cNvCxnSpPr>
          <p:nvPr/>
        </p:nvCxnSpPr>
        <p:spPr>
          <a:xfrm flipV="1">
            <a:off x="3017092" y="1468906"/>
            <a:ext cx="1254049" cy="1128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Conector recto 306"/>
          <p:cNvCxnSpPr>
            <a:stCxn id="62" idx="6"/>
            <a:endCxn id="99" idx="2"/>
          </p:cNvCxnSpPr>
          <p:nvPr/>
        </p:nvCxnSpPr>
        <p:spPr>
          <a:xfrm flipV="1">
            <a:off x="3017092" y="1877489"/>
            <a:ext cx="1261307" cy="71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Conector recto 308"/>
          <p:cNvCxnSpPr>
            <a:stCxn id="62" idx="6"/>
            <a:endCxn id="149" idx="2"/>
          </p:cNvCxnSpPr>
          <p:nvPr/>
        </p:nvCxnSpPr>
        <p:spPr>
          <a:xfrm>
            <a:off x="3017092" y="2596974"/>
            <a:ext cx="1254049" cy="115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Conector recto 310"/>
          <p:cNvCxnSpPr>
            <a:stCxn id="62" idx="6"/>
            <a:endCxn id="152" idx="2"/>
          </p:cNvCxnSpPr>
          <p:nvPr/>
        </p:nvCxnSpPr>
        <p:spPr>
          <a:xfrm>
            <a:off x="3017092" y="2596974"/>
            <a:ext cx="1239849" cy="5302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Conector recto 312"/>
          <p:cNvCxnSpPr>
            <a:stCxn id="62" idx="6"/>
            <a:endCxn id="159" idx="2"/>
          </p:cNvCxnSpPr>
          <p:nvPr/>
        </p:nvCxnSpPr>
        <p:spPr>
          <a:xfrm>
            <a:off x="3017092" y="2596974"/>
            <a:ext cx="1261307" cy="921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Conector recto 314"/>
          <p:cNvCxnSpPr>
            <a:stCxn id="62" idx="6"/>
            <a:endCxn id="174" idx="2"/>
          </p:cNvCxnSpPr>
          <p:nvPr/>
        </p:nvCxnSpPr>
        <p:spPr>
          <a:xfrm>
            <a:off x="3017092" y="2596974"/>
            <a:ext cx="1261307" cy="1342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Conector recto 316"/>
          <p:cNvCxnSpPr>
            <a:stCxn id="62" idx="6"/>
            <a:endCxn id="184" idx="2"/>
          </p:cNvCxnSpPr>
          <p:nvPr/>
        </p:nvCxnSpPr>
        <p:spPr>
          <a:xfrm>
            <a:off x="3017092" y="2596974"/>
            <a:ext cx="1261307" cy="1756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ector recto 318"/>
          <p:cNvCxnSpPr>
            <a:stCxn id="62" idx="6"/>
            <a:endCxn id="187" idx="2"/>
          </p:cNvCxnSpPr>
          <p:nvPr/>
        </p:nvCxnSpPr>
        <p:spPr>
          <a:xfrm>
            <a:off x="3017092" y="2596974"/>
            <a:ext cx="1239849" cy="2171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5" name="Elipse 324"/>
          <p:cNvSpPr/>
          <p:nvPr/>
        </p:nvSpPr>
        <p:spPr>
          <a:xfrm>
            <a:off x="8967772" y="4206911"/>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326" name="Elipse 325"/>
          <p:cNvSpPr/>
          <p:nvPr/>
        </p:nvSpPr>
        <p:spPr>
          <a:xfrm>
            <a:off x="10658688" y="4206911"/>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Infraccion</a:t>
            </a:r>
            <a:endParaRPr lang="es-CO" sz="1000" dirty="0" smtClean="0">
              <a:solidFill>
                <a:schemeClr val="tx1"/>
              </a:solidFill>
            </a:endParaRPr>
          </a:p>
        </p:txBody>
      </p:sp>
      <p:cxnSp>
        <p:nvCxnSpPr>
          <p:cNvPr id="327" name="Conector recto 326"/>
          <p:cNvCxnSpPr>
            <a:stCxn id="325" idx="6"/>
            <a:endCxn id="326" idx="2"/>
          </p:cNvCxnSpPr>
          <p:nvPr/>
        </p:nvCxnSpPr>
        <p:spPr>
          <a:xfrm>
            <a:off x="10194231" y="4390846"/>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8" name="Elipse 327"/>
          <p:cNvSpPr/>
          <p:nvPr/>
        </p:nvSpPr>
        <p:spPr>
          <a:xfrm>
            <a:off x="8996026" y="6220838"/>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329" name="Elipse 328"/>
          <p:cNvSpPr/>
          <p:nvPr/>
        </p:nvSpPr>
        <p:spPr>
          <a:xfrm>
            <a:off x="10686942" y="6220838"/>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Infraccion</a:t>
            </a:r>
            <a:endParaRPr lang="es-CO" sz="1000" dirty="0" smtClean="0">
              <a:solidFill>
                <a:schemeClr val="tx1"/>
              </a:solidFill>
            </a:endParaRPr>
          </a:p>
        </p:txBody>
      </p:sp>
      <p:cxnSp>
        <p:nvCxnSpPr>
          <p:cNvPr id="330" name="Conector recto 329"/>
          <p:cNvCxnSpPr>
            <a:stCxn id="328" idx="6"/>
            <a:endCxn id="329" idx="2"/>
          </p:cNvCxnSpPr>
          <p:nvPr/>
        </p:nvCxnSpPr>
        <p:spPr>
          <a:xfrm>
            <a:off x="10222485" y="6404773"/>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Elipse 332"/>
          <p:cNvSpPr/>
          <p:nvPr/>
        </p:nvSpPr>
        <p:spPr>
          <a:xfrm>
            <a:off x="8996026" y="5828328"/>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334" name="Elipse 333"/>
          <p:cNvSpPr/>
          <p:nvPr/>
        </p:nvSpPr>
        <p:spPr>
          <a:xfrm>
            <a:off x="10686942" y="5828328"/>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Audiencias</a:t>
            </a:r>
            <a:endParaRPr lang="es-CO" sz="1000" dirty="0" smtClean="0">
              <a:solidFill>
                <a:schemeClr val="tx1"/>
              </a:solidFill>
            </a:endParaRPr>
          </a:p>
        </p:txBody>
      </p:sp>
      <p:cxnSp>
        <p:nvCxnSpPr>
          <p:cNvPr id="335" name="Conector recto 334"/>
          <p:cNvCxnSpPr>
            <a:stCxn id="333" idx="6"/>
            <a:endCxn id="334" idx="2"/>
          </p:cNvCxnSpPr>
          <p:nvPr/>
        </p:nvCxnSpPr>
        <p:spPr>
          <a:xfrm>
            <a:off x="10222485" y="6012263"/>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Elipse 335"/>
          <p:cNvSpPr/>
          <p:nvPr/>
        </p:nvSpPr>
        <p:spPr>
          <a:xfrm>
            <a:off x="8996026" y="5433118"/>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337" name="Elipse 336"/>
          <p:cNvSpPr/>
          <p:nvPr/>
        </p:nvSpPr>
        <p:spPr>
          <a:xfrm>
            <a:off x="10686942" y="5433118"/>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Agentes</a:t>
            </a:r>
            <a:endParaRPr lang="es-CO" sz="1000" dirty="0" smtClean="0">
              <a:solidFill>
                <a:schemeClr val="tx1"/>
              </a:solidFill>
            </a:endParaRPr>
          </a:p>
        </p:txBody>
      </p:sp>
      <p:cxnSp>
        <p:nvCxnSpPr>
          <p:cNvPr id="338" name="Conector recto 337"/>
          <p:cNvCxnSpPr>
            <a:stCxn id="336" idx="6"/>
            <a:endCxn id="337" idx="2"/>
          </p:cNvCxnSpPr>
          <p:nvPr/>
        </p:nvCxnSpPr>
        <p:spPr>
          <a:xfrm>
            <a:off x="10222485" y="5617053"/>
            <a:ext cx="464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Elipse 338"/>
          <p:cNvSpPr/>
          <p:nvPr/>
        </p:nvSpPr>
        <p:spPr>
          <a:xfrm>
            <a:off x="8988768" y="5017863"/>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340" name="Elipse 339"/>
          <p:cNvSpPr/>
          <p:nvPr/>
        </p:nvSpPr>
        <p:spPr>
          <a:xfrm>
            <a:off x="10686942" y="5017863"/>
            <a:ext cx="1095093"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a:t>
            </a:r>
            <a:r>
              <a:rPr lang="en-US" sz="1000" dirty="0" smtClean="0">
                <a:solidFill>
                  <a:schemeClr val="tx1"/>
                </a:solidFill>
              </a:rPr>
              <a:t>ormas</a:t>
            </a:r>
            <a:endParaRPr lang="es-CO" sz="1000" dirty="0" smtClean="0">
              <a:solidFill>
                <a:schemeClr val="tx1"/>
              </a:solidFill>
            </a:endParaRPr>
          </a:p>
        </p:txBody>
      </p:sp>
      <p:cxnSp>
        <p:nvCxnSpPr>
          <p:cNvPr id="341" name="Conector recto 340"/>
          <p:cNvCxnSpPr>
            <a:stCxn id="339" idx="6"/>
            <a:endCxn id="340" idx="2"/>
          </p:cNvCxnSpPr>
          <p:nvPr/>
        </p:nvCxnSpPr>
        <p:spPr>
          <a:xfrm>
            <a:off x="10215227" y="5201798"/>
            <a:ext cx="4717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Conector recto 344"/>
          <p:cNvCxnSpPr>
            <a:stCxn id="64" idx="6"/>
            <a:endCxn id="339" idx="2"/>
          </p:cNvCxnSpPr>
          <p:nvPr/>
        </p:nvCxnSpPr>
        <p:spPr>
          <a:xfrm flipV="1">
            <a:off x="7115944" y="5201798"/>
            <a:ext cx="1872824" cy="9961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Conector recto 346"/>
          <p:cNvCxnSpPr>
            <a:stCxn id="64" idx="6"/>
            <a:endCxn id="336" idx="2"/>
          </p:cNvCxnSpPr>
          <p:nvPr/>
        </p:nvCxnSpPr>
        <p:spPr>
          <a:xfrm flipV="1">
            <a:off x="7115944" y="5617053"/>
            <a:ext cx="1880082" cy="580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ector recto 348"/>
          <p:cNvCxnSpPr>
            <a:stCxn id="64" idx="6"/>
            <a:endCxn id="333" idx="2"/>
          </p:cNvCxnSpPr>
          <p:nvPr/>
        </p:nvCxnSpPr>
        <p:spPr>
          <a:xfrm flipV="1">
            <a:off x="7115944" y="6012263"/>
            <a:ext cx="1880082" cy="1857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Conector recto 350"/>
          <p:cNvCxnSpPr>
            <a:stCxn id="64" idx="6"/>
            <a:endCxn id="328" idx="2"/>
          </p:cNvCxnSpPr>
          <p:nvPr/>
        </p:nvCxnSpPr>
        <p:spPr>
          <a:xfrm>
            <a:off x="7115944" y="6197967"/>
            <a:ext cx="1880082" cy="206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Conector recto 357"/>
          <p:cNvCxnSpPr>
            <a:stCxn id="63" idx="0"/>
            <a:endCxn id="284" idx="2"/>
          </p:cNvCxnSpPr>
          <p:nvPr/>
        </p:nvCxnSpPr>
        <p:spPr>
          <a:xfrm flipV="1">
            <a:off x="7358103" y="3953300"/>
            <a:ext cx="1588211" cy="925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Conector recto 359"/>
          <p:cNvCxnSpPr>
            <a:stCxn id="63" idx="0"/>
            <a:endCxn id="281" idx="2"/>
          </p:cNvCxnSpPr>
          <p:nvPr/>
        </p:nvCxnSpPr>
        <p:spPr>
          <a:xfrm flipV="1">
            <a:off x="7358103" y="3538045"/>
            <a:ext cx="1609669" cy="1340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Conector recto 361"/>
          <p:cNvCxnSpPr>
            <a:stCxn id="63" idx="0"/>
            <a:endCxn id="278" idx="2"/>
          </p:cNvCxnSpPr>
          <p:nvPr/>
        </p:nvCxnSpPr>
        <p:spPr>
          <a:xfrm flipV="1">
            <a:off x="7358103" y="3124591"/>
            <a:ext cx="1609669" cy="17539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Conector recto 363"/>
          <p:cNvCxnSpPr>
            <a:stCxn id="63" idx="0"/>
            <a:endCxn id="275" idx="2"/>
          </p:cNvCxnSpPr>
          <p:nvPr/>
        </p:nvCxnSpPr>
        <p:spPr>
          <a:xfrm flipV="1">
            <a:off x="7358103" y="2703304"/>
            <a:ext cx="1609669" cy="21752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Conector recto 365"/>
          <p:cNvCxnSpPr>
            <a:stCxn id="63" idx="0"/>
            <a:endCxn id="272" idx="2"/>
          </p:cNvCxnSpPr>
          <p:nvPr/>
        </p:nvCxnSpPr>
        <p:spPr>
          <a:xfrm flipV="1">
            <a:off x="7358103" y="2312175"/>
            <a:ext cx="1588211" cy="2566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Conector recto 367"/>
          <p:cNvCxnSpPr>
            <a:stCxn id="63" idx="0"/>
            <a:endCxn id="263" idx="2"/>
          </p:cNvCxnSpPr>
          <p:nvPr/>
        </p:nvCxnSpPr>
        <p:spPr>
          <a:xfrm flipV="1">
            <a:off x="7358103" y="1904829"/>
            <a:ext cx="1588211" cy="2973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Conector recto 369"/>
          <p:cNvCxnSpPr>
            <a:stCxn id="63" idx="0"/>
            <a:endCxn id="260" idx="2"/>
          </p:cNvCxnSpPr>
          <p:nvPr/>
        </p:nvCxnSpPr>
        <p:spPr>
          <a:xfrm flipV="1">
            <a:off x="7358103" y="1496246"/>
            <a:ext cx="1580953" cy="33822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Conector recto 371"/>
          <p:cNvCxnSpPr>
            <a:stCxn id="63" idx="0"/>
            <a:endCxn id="257" idx="2"/>
          </p:cNvCxnSpPr>
          <p:nvPr/>
        </p:nvCxnSpPr>
        <p:spPr>
          <a:xfrm flipV="1">
            <a:off x="7358103" y="1084010"/>
            <a:ext cx="1580953" cy="3794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Conector recto 373"/>
          <p:cNvCxnSpPr>
            <a:stCxn id="63" idx="0"/>
            <a:endCxn id="254" idx="2"/>
          </p:cNvCxnSpPr>
          <p:nvPr/>
        </p:nvCxnSpPr>
        <p:spPr>
          <a:xfrm flipV="1">
            <a:off x="7358103" y="648269"/>
            <a:ext cx="1580953" cy="42302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Conector recto 375"/>
          <p:cNvCxnSpPr>
            <a:stCxn id="63" idx="0"/>
            <a:endCxn id="251" idx="2"/>
          </p:cNvCxnSpPr>
          <p:nvPr/>
        </p:nvCxnSpPr>
        <p:spPr>
          <a:xfrm flipV="1">
            <a:off x="7358103" y="253059"/>
            <a:ext cx="1580953" cy="4625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6" name="Conector recto 405"/>
          <p:cNvCxnSpPr>
            <a:stCxn id="63" idx="0"/>
            <a:endCxn id="325" idx="2"/>
          </p:cNvCxnSpPr>
          <p:nvPr/>
        </p:nvCxnSpPr>
        <p:spPr>
          <a:xfrm flipV="1">
            <a:off x="7358103" y="4390846"/>
            <a:ext cx="1609669" cy="487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Conector recto 418"/>
          <p:cNvCxnSpPr>
            <a:stCxn id="62" idx="6"/>
            <a:endCxn id="85" idx="2"/>
          </p:cNvCxnSpPr>
          <p:nvPr/>
        </p:nvCxnSpPr>
        <p:spPr>
          <a:xfrm flipV="1">
            <a:off x="3017092" y="225719"/>
            <a:ext cx="1254049" cy="2371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1" name="Rectángulo 440"/>
          <p:cNvSpPr/>
          <p:nvPr/>
        </p:nvSpPr>
        <p:spPr>
          <a:xfrm>
            <a:off x="174303" y="141779"/>
            <a:ext cx="1463931" cy="942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chemeClr val="tx1"/>
                </a:solidFill>
              </a:rPr>
              <a:t>Reglas de negocio.</a:t>
            </a:r>
          </a:p>
          <a:p>
            <a:r>
              <a:rPr lang="es-ES" sz="1200" dirty="0" smtClean="0">
                <a:solidFill>
                  <a:schemeClr val="tx1"/>
                </a:solidFill>
              </a:rPr>
              <a:t/>
            </a:r>
            <a:br>
              <a:rPr lang="es-ES" sz="1200" dirty="0" smtClean="0">
                <a:solidFill>
                  <a:schemeClr val="tx1"/>
                </a:solidFill>
              </a:rPr>
            </a:br>
            <a:r>
              <a:rPr lang="es-ES" sz="1200" dirty="0" smtClean="0">
                <a:solidFill>
                  <a:schemeClr val="tx1"/>
                </a:solidFill>
              </a:rPr>
              <a:t>debe ser mayor de 16 y tener licencia</a:t>
            </a:r>
            <a:br>
              <a:rPr lang="es-ES" sz="1200" dirty="0" smtClean="0">
                <a:solidFill>
                  <a:schemeClr val="tx1"/>
                </a:solidFill>
              </a:rPr>
            </a:br>
            <a:endParaRPr lang="es-CO" sz="1200" dirty="0">
              <a:solidFill>
                <a:schemeClr val="tx1"/>
              </a:solidFill>
            </a:endParaRPr>
          </a:p>
        </p:txBody>
      </p:sp>
      <p:cxnSp>
        <p:nvCxnSpPr>
          <p:cNvPr id="443" name="Conector recto 442"/>
          <p:cNvCxnSpPr>
            <a:stCxn id="441" idx="3"/>
            <a:endCxn id="90" idx="2"/>
          </p:cNvCxnSpPr>
          <p:nvPr/>
        </p:nvCxnSpPr>
        <p:spPr>
          <a:xfrm>
            <a:off x="1638234" y="612895"/>
            <a:ext cx="4331081" cy="8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5" name="Conector recto 444"/>
          <p:cNvCxnSpPr>
            <a:stCxn id="441" idx="3"/>
            <a:endCxn id="86" idx="2"/>
          </p:cNvCxnSpPr>
          <p:nvPr/>
        </p:nvCxnSpPr>
        <p:spPr>
          <a:xfrm flipV="1">
            <a:off x="1638234" y="225719"/>
            <a:ext cx="4331081" cy="387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7" name="Conector recto 446"/>
          <p:cNvCxnSpPr>
            <a:stCxn id="441" idx="3"/>
            <a:endCxn id="93" idx="2"/>
          </p:cNvCxnSpPr>
          <p:nvPr/>
        </p:nvCxnSpPr>
        <p:spPr>
          <a:xfrm>
            <a:off x="1638234" y="612895"/>
            <a:ext cx="4331081" cy="443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Elipse 84"/>
          <p:cNvSpPr/>
          <p:nvPr/>
        </p:nvSpPr>
        <p:spPr>
          <a:xfrm>
            <a:off x="4271141" y="41784"/>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89" name="Elipse 88"/>
          <p:cNvSpPr/>
          <p:nvPr/>
        </p:nvSpPr>
        <p:spPr>
          <a:xfrm>
            <a:off x="4271141" y="436994"/>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
        <p:nvSpPr>
          <p:cNvPr id="92" name="Elipse 91"/>
          <p:cNvSpPr/>
          <p:nvPr/>
        </p:nvSpPr>
        <p:spPr>
          <a:xfrm>
            <a:off x="4271141" y="872735"/>
            <a:ext cx="1226459" cy="367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t>
            </a:r>
            <a:r>
              <a:rPr lang="en-US" sz="1100" dirty="0" smtClean="0">
                <a:solidFill>
                  <a:schemeClr val="tx1"/>
                </a:solidFill>
              </a:rPr>
              <a:t>onsultar</a:t>
            </a:r>
            <a:endParaRPr lang="es-CO" sz="1100" dirty="0">
              <a:solidFill>
                <a:schemeClr val="tx1"/>
              </a:solidFill>
            </a:endParaRPr>
          </a:p>
        </p:txBody>
      </p:sp>
    </p:spTree>
    <p:extLst>
      <p:ext uri="{BB962C8B-B14F-4D97-AF65-F5344CB8AC3E}">
        <p14:creationId xmlns:p14="http://schemas.microsoft.com/office/powerpoint/2010/main" val="3237870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463</Words>
  <Application>Microsoft Office PowerPoint</Application>
  <PresentationFormat>Panorámica</PresentationFormat>
  <Paragraphs>286</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DIRECCIÓN MUNICIPAL DE TRANSITO</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33</cp:revision>
  <dcterms:created xsi:type="dcterms:W3CDTF">2020-03-26T14:08:35Z</dcterms:created>
  <dcterms:modified xsi:type="dcterms:W3CDTF">2020-03-26T21:28:07Z</dcterms:modified>
</cp:coreProperties>
</file>