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media/image28.png" ContentType="image/png"/>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7.jpeg" ContentType="image/jpeg"/>
  <Override PartName="/ppt/media/image3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l-GR"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l-GR"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l-GR"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l-GR"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l-GR"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l-GR"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l-GR"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l-GR"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l-GR"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l-GR"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l-GR"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l-GR"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l-GR"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l-G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l-GR"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l-G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l-GR"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l-GR"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l-G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l-G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l-G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l-GR"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l-GR"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l-GR"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l-GR"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l-GR"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l-GR"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l-GR"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l-GR"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l-GR"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l-G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l-GR" sz="4400" spc="-1" strike="noStrike">
                <a:latin typeface="Arial"/>
              </a:rPr>
              <a:t>Πατήστε για επεξεργασία της μορφής κειμένου του τίτλου</a:t>
            </a:r>
            <a:endParaRPr b="0" lang="el-GR"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l-GR" sz="3200" spc="-1" strike="noStrike">
                <a:latin typeface="Arial"/>
              </a:rPr>
              <a:t>Πατήστε για επεξεργασία της μορφής κειμένου διάρθρωσης</a:t>
            </a:r>
            <a:endParaRPr b="0" lang="el-GR" sz="3200" spc="-1" strike="noStrike">
              <a:latin typeface="Arial"/>
            </a:endParaRPr>
          </a:p>
          <a:p>
            <a:pPr lvl="1" marL="864000" indent="-324000">
              <a:spcBef>
                <a:spcPts val="1134"/>
              </a:spcBef>
              <a:buClr>
                <a:srgbClr val="000000"/>
              </a:buClr>
              <a:buSzPct val="75000"/>
              <a:buFont typeface="Symbol" charset="2"/>
              <a:buChar char=""/>
            </a:pPr>
            <a:r>
              <a:rPr b="0" lang="el-GR" sz="2800" spc="-1" strike="noStrike">
                <a:latin typeface="Arial"/>
              </a:rPr>
              <a:t>Δεύτερο επίπεδο διάρθρωσης</a:t>
            </a:r>
            <a:endParaRPr b="0" lang="el-GR" sz="2800" spc="-1" strike="noStrike">
              <a:latin typeface="Arial"/>
            </a:endParaRPr>
          </a:p>
          <a:p>
            <a:pPr lvl="2" marL="1296000" indent="-288000">
              <a:spcBef>
                <a:spcPts val="850"/>
              </a:spcBef>
              <a:buClr>
                <a:srgbClr val="000000"/>
              </a:buClr>
              <a:buSzPct val="45000"/>
              <a:buFont typeface="Wingdings" charset="2"/>
              <a:buChar char=""/>
            </a:pPr>
            <a:r>
              <a:rPr b="0" lang="el-GR" sz="2400" spc="-1" strike="noStrike">
                <a:latin typeface="Arial"/>
              </a:rPr>
              <a:t>Τρίτο επίπεδο διάρθρωσης</a:t>
            </a:r>
            <a:endParaRPr b="0" lang="el-GR" sz="2400" spc="-1" strike="noStrike">
              <a:latin typeface="Arial"/>
            </a:endParaRPr>
          </a:p>
          <a:p>
            <a:pPr lvl="3" marL="1728000" indent="-216000">
              <a:spcBef>
                <a:spcPts val="567"/>
              </a:spcBef>
              <a:buClr>
                <a:srgbClr val="000000"/>
              </a:buClr>
              <a:buSzPct val="75000"/>
              <a:buFont typeface="Symbol" charset="2"/>
              <a:buChar char=""/>
            </a:pPr>
            <a:r>
              <a:rPr b="0" lang="el-GR" sz="2000" spc="-1" strike="noStrike">
                <a:latin typeface="Arial"/>
              </a:rPr>
              <a:t>Τέταρτο επίπεδο διάρθρωσης</a:t>
            </a:r>
            <a:endParaRPr b="0" lang="el-GR" sz="2000" spc="-1" strike="noStrike">
              <a:latin typeface="Arial"/>
            </a:endParaRPr>
          </a:p>
          <a:p>
            <a:pPr lvl="4" marL="2160000" indent="-216000">
              <a:spcBef>
                <a:spcPts val="283"/>
              </a:spcBef>
              <a:buClr>
                <a:srgbClr val="000000"/>
              </a:buClr>
              <a:buSzPct val="45000"/>
              <a:buFont typeface="Wingdings" charset="2"/>
              <a:buChar char=""/>
            </a:pPr>
            <a:r>
              <a:rPr b="0" lang="el-GR" sz="2000" spc="-1" strike="noStrike">
                <a:latin typeface="Arial"/>
              </a:rPr>
              <a:t>Πέμπτο επίπεδο διάρθρωσης</a:t>
            </a:r>
            <a:endParaRPr b="0" lang="el-GR" sz="2000" spc="-1" strike="noStrike">
              <a:latin typeface="Arial"/>
            </a:endParaRPr>
          </a:p>
          <a:p>
            <a:pPr lvl="5" marL="2592000" indent="-216000">
              <a:spcBef>
                <a:spcPts val="283"/>
              </a:spcBef>
              <a:buClr>
                <a:srgbClr val="000000"/>
              </a:buClr>
              <a:buSzPct val="45000"/>
              <a:buFont typeface="Wingdings" charset="2"/>
              <a:buChar char=""/>
            </a:pPr>
            <a:r>
              <a:rPr b="0" lang="el-GR" sz="2000" spc="-1" strike="noStrike">
                <a:latin typeface="Arial"/>
              </a:rPr>
              <a:t>Έκτο επίπεδο διάρθρωσης</a:t>
            </a:r>
            <a:endParaRPr b="0" lang="el-GR" sz="2000" spc="-1" strike="noStrike">
              <a:latin typeface="Arial"/>
            </a:endParaRPr>
          </a:p>
          <a:p>
            <a:pPr lvl="6" marL="3024000" indent="-216000">
              <a:spcBef>
                <a:spcPts val="283"/>
              </a:spcBef>
              <a:buClr>
                <a:srgbClr val="000000"/>
              </a:buClr>
              <a:buSzPct val="45000"/>
              <a:buFont typeface="Wingdings" charset="2"/>
              <a:buChar char=""/>
            </a:pPr>
            <a:r>
              <a:rPr b="0" lang="el-GR" sz="2000" spc="-1" strike="noStrike">
                <a:latin typeface="Arial"/>
              </a:rPr>
              <a:t>Έβδομο επίπεδο διάρθρωσης</a:t>
            </a:r>
            <a:endParaRPr b="0" lang="el-G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hyperlink" Target="https://nodejs.org/en/download/" TargetMode="External"/><Relationship Id="rId2" Type="http://schemas.openxmlformats.org/officeDocument/2006/relationships/hyperlink" Target="https://expressjs.com/" TargetMode="External"/><Relationship Id="rId3" Type="http://schemas.openxmlformats.org/officeDocument/2006/relationships/hyperlink" Target="https://nodemon.io/" TargetMode="External"/><Relationship Id="rId4" Type="http://schemas.openxmlformats.org/officeDocument/2006/relationships/hyperlink" Target="https://mongoosejs.com/docs/" TargetMode="External"/><Relationship Id="rId5" Type="http://schemas.openxmlformats.org/officeDocument/2006/relationships/hyperlink" Target="https://www.postman.com/downloads/" TargetMode="External"/><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1.png"/><Relationship Id="rId9" Type="http://schemas.openxmlformats.org/officeDocument/2006/relationships/image" Target="../media/image32.png"/><Relationship Id="rId10" Type="http://schemas.openxmlformats.org/officeDocument/2006/relationships/image" Target="../media/image33.png"/><Relationship Id="rId1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hyperlink" Target="https://www.semanticscholar.org/cord19" TargetMode="External"/><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hyperlink" Target="https://github.com/faypanou/Internet-and-Applications" TargetMode="External"/><Relationship Id="rId3" Type="http://schemas.openxmlformats.org/officeDocument/2006/relationships/hyperlink" Target="https://www.youtube.com/watch?v=K9c5jXHhS_8" TargetMode="External"/><Relationship Id="rId4"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38" name="Picture 2" descr="Industry Expertise: COVID-19 Coronavirus Outbreak - North"/>
          <p:cNvPicPr/>
          <p:nvPr/>
        </p:nvPicPr>
        <p:blipFill>
          <a:blip r:embed="rId1"/>
          <a:srcRect l="0" t="3470" r="0" b="38904"/>
          <a:stretch/>
        </p:blipFill>
        <p:spPr>
          <a:xfrm>
            <a:off x="1889280" y="3463200"/>
            <a:ext cx="8412840" cy="3393720"/>
          </a:xfrm>
          <a:prstGeom prst="rect">
            <a:avLst/>
          </a:prstGeom>
          <a:ln>
            <a:solidFill>
              <a:schemeClr val="bg1"/>
            </a:solidFill>
          </a:ln>
          <a:effectLst>
            <a:softEdge rad="112500"/>
          </a:effectLst>
        </p:spPr>
      </p:pic>
      <p:sp>
        <p:nvSpPr>
          <p:cNvPr id="39" name="CustomShape 1"/>
          <p:cNvSpPr/>
          <p:nvPr/>
        </p:nvSpPr>
        <p:spPr>
          <a:xfrm>
            <a:off x="8896320" y="257040"/>
            <a:ext cx="2956320" cy="124812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1" lang="el-GR" sz="2000" spc="-1" strike="noStrike">
                <a:solidFill>
                  <a:srgbClr val="f2f2f2"/>
                </a:solidFill>
                <a:latin typeface="Candara Light"/>
                <a:ea typeface="DejaVu Sans"/>
              </a:rPr>
              <a:t>Διαδίκτυο και Εφαρμογές</a:t>
            </a:r>
            <a:endParaRPr b="0" lang="el-GR" sz="2000" spc="-1" strike="noStrike">
              <a:latin typeface="Arial"/>
            </a:endParaRPr>
          </a:p>
          <a:p>
            <a:pPr algn="r">
              <a:lnSpc>
                <a:spcPct val="100000"/>
              </a:lnSpc>
            </a:pPr>
            <a:r>
              <a:rPr b="1" lang="el-GR" sz="1800" spc="-1" strike="noStrike">
                <a:solidFill>
                  <a:srgbClr val="f2f2f2"/>
                </a:solidFill>
                <a:latin typeface="Candara Light"/>
                <a:ea typeface="DejaVu Sans"/>
              </a:rPr>
              <a:t>Φωτεινή Παναγιώτου</a:t>
            </a:r>
            <a:endParaRPr b="0" lang="el-GR" sz="1800" spc="-1" strike="noStrike">
              <a:latin typeface="Arial"/>
            </a:endParaRPr>
          </a:p>
          <a:p>
            <a:pPr algn="r">
              <a:lnSpc>
                <a:spcPct val="100000"/>
              </a:lnSpc>
            </a:pPr>
            <a:r>
              <a:rPr b="1" lang="el-GR" sz="1800" spc="-1" strike="noStrike">
                <a:solidFill>
                  <a:srgbClr val="f2f2f2"/>
                </a:solidFill>
                <a:latin typeface="Candara Light"/>
                <a:ea typeface="DejaVu Sans"/>
              </a:rPr>
              <a:t>Α.Μ. 03116750</a:t>
            </a:r>
            <a:endParaRPr b="0" lang="el-GR" sz="1800" spc="-1" strike="noStrike">
              <a:latin typeface="Arial"/>
            </a:endParaRPr>
          </a:p>
        </p:txBody>
      </p:sp>
      <p:grpSp>
        <p:nvGrpSpPr>
          <p:cNvPr id="40" name="Group 2"/>
          <p:cNvGrpSpPr/>
          <p:nvPr/>
        </p:nvGrpSpPr>
        <p:grpSpPr>
          <a:xfrm>
            <a:off x="1833480" y="2562480"/>
            <a:ext cx="8676360" cy="707760"/>
            <a:chOff x="1833480" y="2562480"/>
            <a:chExt cx="8676360" cy="707760"/>
          </a:xfrm>
        </p:grpSpPr>
        <p:sp>
          <p:nvSpPr>
            <p:cNvPr id="41" name="CustomShape 3"/>
            <p:cNvSpPr/>
            <p:nvPr/>
          </p:nvSpPr>
          <p:spPr>
            <a:xfrm>
              <a:off x="1833480" y="2562480"/>
              <a:ext cx="8676360" cy="699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l-GR" sz="4000" spc="-1" strike="noStrike">
                  <a:solidFill>
                    <a:srgbClr val="ffffff"/>
                  </a:solidFill>
                  <a:latin typeface="Candara"/>
                  <a:ea typeface="DejaVu Sans"/>
                </a:rPr>
                <a:t>NTU</a:t>
              </a:r>
              <a:r>
                <a:rPr b="1" lang="en-GB" sz="4000" spc="-1" strike="noStrike">
                  <a:solidFill>
                    <a:srgbClr val="ffffff"/>
                  </a:solidFill>
                  <a:latin typeface="Candara"/>
                  <a:ea typeface="DejaVu Sans"/>
                </a:rPr>
                <a:t>A</a:t>
              </a:r>
              <a:r>
                <a:rPr b="1" lang="el-GR" sz="4000" spc="-1" strike="noStrike">
                  <a:solidFill>
                    <a:srgbClr val="ffffff"/>
                  </a:solidFill>
                  <a:latin typeface="Candara"/>
                  <a:ea typeface="DejaVu Sans"/>
                </a:rPr>
                <a:t> APPATHON</a:t>
              </a:r>
              <a:r>
                <a:rPr b="1" lang="en-GB" sz="4000" spc="-1" strike="noStrike">
                  <a:solidFill>
                    <a:srgbClr val="ffffff"/>
                  </a:solidFill>
                  <a:latin typeface="Candara"/>
                  <a:ea typeface="DejaVu Sans"/>
                </a:rPr>
                <a:t> </a:t>
              </a:r>
              <a:r>
                <a:rPr b="1" lang="el-GR" sz="4000" spc="-1" strike="noStrike">
                  <a:solidFill>
                    <a:srgbClr val="ffffff"/>
                  </a:solidFill>
                  <a:latin typeface="Candara"/>
                  <a:ea typeface="DejaVu Sans"/>
                </a:rPr>
                <a:t>2020 </a:t>
              </a:r>
              <a:endParaRPr b="0" lang="el-GR" sz="4000" spc="-1" strike="noStrike">
                <a:latin typeface="Arial"/>
              </a:endParaRPr>
            </a:p>
          </p:txBody>
        </p:sp>
        <p:sp>
          <p:nvSpPr>
            <p:cNvPr id="42" name="Line 4"/>
            <p:cNvSpPr/>
            <p:nvPr/>
          </p:nvSpPr>
          <p:spPr>
            <a:xfrm>
              <a:off x="1954800" y="3270240"/>
              <a:ext cx="7881840" cy="0"/>
            </a:xfrm>
            <a:prstGeom prst="line">
              <a:avLst/>
            </a:prstGeom>
            <a:ln w="50760">
              <a:solidFill>
                <a:schemeClr val="bg1"/>
              </a:solidFill>
            </a:ln>
          </p:spPr>
          <p:style>
            <a:lnRef idx="1">
              <a:schemeClr val="accent1"/>
            </a:lnRef>
            <a:fillRef idx="0">
              <a:schemeClr val="accent1"/>
            </a:fillRef>
            <a:effectRef idx="0">
              <a:schemeClr val="accent1"/>
            </a:effectRef>
            <a:fontRef idx="minor"/>
          </p:style>
        </p:sp>
      </p:grpSp>
      <p:sp>
        <p:nvSpPr>
          <p:cNvPr id="43" name="CustomShape 5"/>
          <p:cNvSpPr/>
          <p:nvPr/>
        </p:nvSpPr>
        <p:spPr>
          <a:xfrm>
            <a:off x="500040" y="365040"/>
            <a:ext cx="699120" cy="699120"/>
          </a:xfrm>
          <a:prstGeom prst="rect">
            <a:avLst/>
          </a:prstGeom>
          <a:noFill/>
          <a:ln w="19080">
            <a:solidFill>
              <a:schemeClr val="bg1"/>
            </a:solidFill>
            <a:round/>
          </a:ln>
        </p:spPr>
        <p:style>
          <a:lnRef idx="0"/>
          <a:fillRef idx="0"/>
          <a:effectRef idx="0"/>
          <a:fontRef idx="minor"/>
        </p:style>
        <p:txBody>
          <a:bodyPr lIns="90000" rIns="90000" tIns="45000" bIns="45000">
            <a:spAutoFit/>
          </a:bodyPr>
          <a:p>
            <a:pPr algn="ctr">
              <a:lnSpc>
                <a:spcPct val="100000"/>
              </a:lnSpc>
            </a:pPr>
            <a:r>
              <a:rPr b="1" lang="en-GB" sz="4000" spc="-1" strike="noStrike">
                <a:solidFill>
                  <a:srgbClr val="ffffff"/>
                </a:solidFill>
                <a:latin typeface="Candara"/>
                <a:ea typeface="DejaVu Sans"/>
              </a:rPr>
              <a:t>01</a:t>
            </a:r>
            <a:endParaRPr b="0" lang="el-GR" sz="4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5" name="CustomShape 1"/>
          <p:cNvSpPr/>
          <p:nvPr/>
        </p:nvSpPr>
        <p:spPr>
          <a:xfrm>
            <a:off x="207360" y="-19080"/>
            <a:ext cx="4523400" cy="6876000"/>
          </a:xfrm>
          <a:prstGeom prst="rect">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sp>
      <p:grpSp>
        <p:nvGrpSpPr>
          <p:cNvPr id="106" name="Group 2"/>
          <p:cNvGrpSpPr/>
          <p:nvPr/>
        </p:nvGrpSpPr>
        <p:grpSpPr>
          <a:xfrm>
            <a:off x="5138640" y="1566720"/>
            <a:ext cx="6637680" cy="5300640"/>
            <a:chOff x="5138640" y="1566720"/>
            <a:chExt cx="6637680" cy="5300640"/>
          </a:xfrm>
        </p:grpSpPr>
        <p:grpSp>
          <p:nvGrpSpPr>
            <p:cNvPr id="107" name="Group 3"/>
            <p:cNvGrpSpPr/>
            <p:nvPr/>
          </p:nvGrpSpPr>
          <p:grpSpPr>
            <a:xfrm>
              <a:off x="5138640" y="1566720"/>
              <a:ext cx="6637680" cy="5300640"/>
              <a:chOff x="5138640" y="1566720"/>
              <a:chExt cx="6637680" cy="5300640"/>
            </a:xfrm>
          </p:grpSpPr>
          <p:pic>
            <p:nvPicPr>
              <p:cNvPr id="108" name="Picture 11" descr=""/>
              <p:cNvPicPr/>
              <p:nvPr/>
            </p:nvPicPr>
            <p:blipFill>
              <a:blip r:embed="rId1"/>
              <a:srcRect l="0" t="0" r="0" b="39468"/>
              <a:stretch/>
            </p:blipFill>
            <p:spPr>
              <a:xfrm>
                <a:off x="5138640" y="1566720"/>
                <a:ext cx="6637680" cy="3454920"/>
              </a:xfrm>
              <a:prstGeom prst="rect">
                <a:avLst/>
              </a:prstGeom>
              <a:ln>
                <a:noFill/>
              </a:ln>
            </p:spPr>
          </p:pic>
          <p:pic>
            <p:nvPicPr>
              <p:cNvPr id="109" name="Picture 14" descr=""/>
              <p:cNvPicPr/>
              <p:nvPr/>
            </p:nvPicPr>
            <p:blipFill>
              <a:blip r:embed="rId2"/>
              <a:srcRect l="0" t="67700" r="0" b="0"/>
              <a:stretch/>
            </p:blipFill>
            <p:spPr>
              <a:xfrm>
                <a:off x="5138640" y="5023080"/>
                <a:ext cx="6637680" cy="1844280"/>
              </a:xfrm>
              <a:prstGeom prst="rect">
                <a:avLst/>
              </a:prstGeom>
              <a:ln>
                <a:noFill/>
              </a:ln>
            </p:spPr>
          </p:pic>
        </p:grpSp>
        <p:sp>
          <p:nvSpPr>
            <p:cNvPr id="110" name="CustomShape 4"/>
            <p:cNvSpPr/>
            <p:nvPr/>
          </p:nvSpPr>
          <p:spPr>
            <a:xfrm>
              <a:off x="5505480" y="2178720"/>
              <a:ext cx="5914080" cy="2842920"/>
            </a:xfrm>
            <a:prstGeom prst="rect">
              <a:avLst/>
            </a:prstGeom>
            <a:noFill/>
            <a:ln/>
          </p:spPr>
          <p:style>
            <a:lnRef idx="2">
              <a:schemeClr val="accent1">
                <a:shade val="50000"/>
              </a:schemeClr>
            </a:lnRef>
            <a:fillRef idx="1">
              <a:schemeClr val="accent1"/>
            </a:fillRef>
            <a:effectRef idx="0">
              <a:schemeClr val="accent1"/>
            </a:effectRef>
            <a:fontRef idx="minor"/>
          </p:style>
        </p:sp>
      </p:grpSp>
      <p:sp>
        <p:nvSpPr>
          <p:cNvPr id="111" name="CustomShape 5"/>
          <p:cNvSpPr/>
          <p:nvPr/>
        </p:nvSpPr>
        <p:spPr>
          <a:xfrm>
            <a:off x="617040" y="795240"/>
            <a:ext cx="349920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GB" sz="3200" spc="-1" strike="noStrike">
                <a:solidFill>
                  <a:srgbClr val="ffffff"/>
                </a:solidFill>
                <a:latin typeface="Candara"/>
                <a:ea typeface="DejaVu Sans"/>
              </a:rPr>
              <a:t>HISTOGRAM </a:t>
            </a:r>
            <a:endParaRPr b="0" lang="el-GR" sz="3200" spc="-1" strike="noStrike">
              <a:latin typeface="Arial"/>
            </a:endParaRPr>
          </a:p>
        </p:txBody>
      </p:sp>
      <p:sp>
        <p:nvSpPr>
          <p:cNvPr id="112" name="CustomShape 6"/>
          <p:cNvSpPr/>
          <p:nvPr/>
        </p:nvSpPr>
        <p:spPr>
          <a:xfrm>
            <a:off x="617040" y="1479960"/>
            <a:ext cx="3756600" cy="39301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l-GR" sz="1800" spc="-1" strike="noStrike">
                <a:solidFill>
                  <a:srgbClr val="ffffff"/>
                </a:solidFill>
                <a:latin typeface="Candara"/>
                <a:ea typeface="DejaVu Sans"/>
              </a:rPr>
              <a:t>Η εφαρμογή παρέχει ακόμα τη δυνατότητα στον χρήστη να παρατηρήσει τις δημοσιεύσεις για μια ασθένεια σε βάθος χρόνου, μέσω ενός ιστογράμματος. </a:t>
            </a:r>
            <a:endParaRPr b="0" lang="el-GR" sz="1800" spc="-1" strike="noStrike">
              <a:latin typeface="Arial"/>
            </a:endParaRPr>
          </a:p>
          <a:p>
            <a:pPr algn="just">
              <a:lnSpc>
                <a:spcPct val="100000"/>
              </a:lnSpc>
            </a:pPr>
            <a:r>
              <a:rPr b="0" lang="el-GR" sz="1800" spc="-1" strike="noStrike">
                <a:solidFill>
                  <a:srgbClr val="ffffff"/>
                </a:solidFill>
                <a:latin typeface="Candara"/>
                <a:ea typeface="DejaVu Sans"/>
              </a:rPr>
              <a:t>Πληκτρολογώντας μία ασθένεια τη φορά και πατώντας submit, θα εμφανίζεται ένα ιστόγραμμα όπου στον άξονα y ορίζεται το πλήθος των δημοσιεύσεων ενώ στον άξονα x αναπαρίστανται τα έτη στα οποία έχουν σημειωθεί δημοσιεύσεις άρθρων της αναζητούμενης ασθένειας. </a:t>
            </a:r>
            <a:endParaRPr b="0" lang="el-GR" sz="1800" spc="-1" strike="noStrike">
              <a:latin typeface="Arial"/>
            </a:endParaRPr>
          </a:p>
        </p:txBody>
      </p:sp>
      <p:sp>
        <p:nvSpPr>
          <p:cNvPr id="113" name="CustomShape 7"/>
          <p:cNvSpPr/>
          <p:nvPr/>
        </p:nvSpPr>
        <p:spPr>
          <a:xfrm>
            <a:off x="414360" y="5749200"/>
            <a:ext cx="744120" cy="699120"/>
          </a:xfrm>
          <a:prstGeom prst="rect">
            <a:avLst/>
          </a:prstGeom>
          <a:noFill/>
          <a:ln w="19080">
            <a:solidFill>
              <a:schemeClr val="bg1"/>
            </a:solidFill>
            <a:round/>
          </a:ln>
        </p:spPr>
        <p:style>
          <a:lnRef idx="0"/>
          <a:fillRef idx="0"/>
          <a:effectRef idx="0"/>
          <a:fontRef idx="minor"/>
        </p:style>
        <p:txBody>
          <a:bodyPr lIns="90000" rIns="90000" tIns="45000" bIns="45000">
            <a:spAutoFit/>
          </a:bodyPr>
          <a:p>
            <a:pPr algn="ctr">
              <a:lnSpc>
                <a:spcPct val="100000"/>
              </a:lnSpc>
            </a:pPr>
            <a:r>
              <a:rPr b="1" lang="el-GR" sz="4000" spc="-1" strike="noStrike">
                <a:solidFill>
                  <a:srgbClr val="ffffff"/>
                </a:solidFill>
                <a:latin typeface="Candara"/>
                <a:ea typeface="DejaVu Sans"/>
              </a:rPr>
              <a:t>10</a:t>
            </a:r>
            <a:endParaRPr b="0" lang="el-GR" sz="4000" spc="-1" strike="noStrike">
              <a:latin typeface="Arial"/>
            </a:endParaRPr>
          </a:p>
        </p:txBody>
      </p:sp>
      <p:pic>
        <p:nvPicPr>
          <p:cNvPr id="114" name="Picture 2" descr=""/>
          <p:cNvPicPr/>
          <p:nvPr/>
        </p:nvPicPr>
        <p:blipFill>
          <a:blip r:embed="rId3"/>
          <a:stretch/>
        </p:blipFill>
        <p:spPr>
          <a:xfrm>
            <a:off x="5505480" y="2178720"/>
            <a:ext cx="5914080" cy="28976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CustomShape 1"/>
          <p:cNvSpPr/>
          <p:nvPr/>
        </p:nvSpPr>
        <p:spPr>
          <a:xfrm>
            <a:off x="207360" y="-19080"/>
            <a:ext cx="4523400" cy="6876000"/>
          </a:xfrm>
          <a:prstGeom prst="rect">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sp>
      <p:grpSp>
        <p:nvGrpSpPr>
          <p:cNvPr id="116" name="Group 2"/>
          <p:cNvGrpSpPr/>
          <p:nvPr/>
        </p:nvGrpSpPr>
        <p:grpSpPr>
          <a:xfrm>
            <a:off x="5138640" y="1566720"/>
            <a:ext cx="6637680" cy="5300640"/>
            <a:chOff x="5138640" y="1566720"/>
            <a:chExt cx="6637680" cy="5300640"/>
          </a:xfrm>
        </p:grpSpPr>
        <p:grpSp>
          <p:nvGrpSpPr>
            <p:cNvPr id="117" name="Group 3"/>
            <p:cNvGrpSpPr/>
            <p:nvPr/>
          </p:nvGrpSpPr>
          <p:grpSpPr>
            <a:xfrm>
              <a:off x="5138640" y="1566720"/>
              <a:ext cx="6637680" cy="5300640"/>
              <a:chOff x="5138640" y="1566720"/>
              <a:chExt cx="6637680" cy="5300640"/>
            </a:xfrm>
          </p:grpSpPr>
          <p:pic>
            <p:nvPicPr>
              <p:cNvPr id="118" name="Picture 11" descr=""/>
              <p:cNvPicPr/>
              <p:nvPr/>
            </p:nvPicPr>
            <p:blipFill>
              <a:blip r:embed="rId1"/>
              <a:srcRect l="0" t="0" r="0" b="39468"/>
              <a:stretch/>
            </p:blipFill>
            <p:spPr>
              <a:xfrm>
                <a:off x="5138640" y="1566720"/>
                <a:ext cx="6637680" cy="3454920"/>
              </a:xfrm>
              <a:prstGeom prst="rect">
                <a:avLst/>
              </a:prstGeom>
              <a:ln>
                <a:noFill/>
              </a:ln>
            </p:spPr>
          </p:pic>
          <p:pic>
            <p:nvPicPr>
              <p:cNvPr id="119" name="Picture 14" descr=""/>
              <p:cNvPicPr/>
              <p:nvPr/>
            </p:nvPicPr>
            <p:blipFill>
              <a:blip r:embed="rId2"/>
              <a:srcRect l="0" t="67700" r="0" b="0"/>
              <a:stretch/>
            </p:blipFill>
            <p:spPr>
              <a:xfrm>
                <a:off x="5138640" y="5023080"/>
                <a:ext cx="6637680" cy="1844280"/>
              </a:xfrm>
              <a:prstGeom prst="rect">
                <a:avLst/>
              </a:prstGeom>
              <a:ln>
                <a:noFill/>
              </a:ln>
            </p:spPr>
          </p:pic>
        </p:grpSp>
        <p:sp>
          <p:nvSpPr>
            <p:cNvPr id="120" name="CustomShape 4"/>
            <p:cNvSpPr/>
            <p:nvPr/>
          </p:nvSpPr>
          <p:spPr>
            <a:xfrm>
              <a:off x="5505480" y="2178720"/>
              <a:ext cx="5914080" cy="2842920"/>
            </a:xfrm>
            <a:prstGeom prst="rect">
              <a:avLst/>
            </a:prstGeom>
            <a:noFill/>
            <a:ln/>
          </p:spPr>
          <p:style>
            <a:lnRef idx="2">
              <a:schemeClr val="accent1">
                <a:shade val="50000"/>
              </a:schemeClr>
            </a:lnRef>
            <a:fillRef idx="1">
              <a:schemeClr val="accent1"/>
            </a:fillRef>
            <a:effectRef idx="0">
              <a:schemeClr val="accent1"/>
            </a:effectRef>
            <a:fontRef idx="minor"/>
          </p:style>
        </p:sp>
      </p:grpSp>
      <p:sp>
        <p:nvSpPr>
          <p:cNvPr id="121" name="CustomShape 5"/>
          <p:cNvSpPr/>
          <p:nvPr/>
        </p:nvSpPr>
        <p:spPr>
          <a:xfrm>
            <a:off x="590400" y="1201320"/>
            <a:ext cx="349920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GB" sz="3200" spc="-1" strike="noStrike">
                <a:solidFill>
                  <a:srgbClr val="ffffff"/>
                </a:solidFill>
                <a:latin typeface="Candara"/>
                <a:ea typeface="DejaVu Sans"/>
              </a:rPr>
              <a:t>HISTOGRAM </a:t>
            </a:r>
            <a:endParaRPr b="0" lang="el-GR" sz="3200" spc="-1" strike="noStrike">
              <a:latin typeface="Arial"/>
            </a:endParaRPr>
          </a:p>
        </p:txBody>
      </p:sp>
      <p:sp>
        <p:nvSpPr>
          <p:cNvPr id="122" name="CustomShape 6"/>
          <p:cNvSpPr/>
          <p:nvPr/>
        </p:nvSpPr>
        <p:spPr>
          <a:xfrm>
            <a:off x="590400" y="1886040"/>
            <a:ext cx="37566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l-GR" sz="1800" spc="-1" strike="noStrike">
                <a:solidFill>
                  <a:srgbClr val="ffffff"/>
                </a:solidFill>
                <a:latin typeface="Candara"/>
                <a:ea typeface="DejaVu Sans"/>
              </a:rPr>
              <a:t>Ακόμα κρίνεται εύκολη για το χρήστη, η σύγκριση της διασποράς των δημοσιεύσεων των άρθρων στο χρόνο. </a:t>
            </a:r>
            <a:endParaRPr b="0" lang="el-GR" sz="1800" spc="-1" strike="noStrike">
              <a:latin typeface="Arial"/>
            </a:endParaRPr>
          </a:p>
        </p:txBody>
      </p:sp>
      <p:sp>
        <p:nvSpPr>
          <p:cNvPr id="123" name="CustomShape 7"/>
          <p:cNvSpPr/>
          <p:nvPr/>
        </p:nvSpPr>
        <p:spPr>
          <a:xfrm>
            <a:off x="414360" y="5749200"/>
            <a:ext cx="744120" cy="699120"/>
          </a:xfrm>
          <a:prstGeom prst="rect">
            <a:avLst/>
          </a:prstGeom>
          <a:noFill/>
          <a:ln w="19080">
            <a:solidFill>
              <a:schemeClr val="bg1"/>
            </a:solidFill>
            <a:round/>
          </a:ln>
        </p:spPr>
        <p:style>
          <a:lnRef idx="0"/>
          <a:fillRef idx="0"/>
          <a:effectRef idx="0"/>
          <a:fontRef idx="minor"/>
        </p:style>
        <p:txBody>
          <a:bodyPr lIns="90000" rIns="90000" tIns="45000" bIns="45000">
            <a:spAutoFit/>
          </a:bodyPr>
          <a:p>
            <a:pPr algn="ctr">
              <a:lnSpc>
                <a:spcPct val="100000"/>
              </a:lnSpc>
            </a:pPr>
            <a:r>
              <a:rPr b="1" lang="el-GR" sz="4000" spc="-1" strike="noStrike">
                <a:solidFill>
                  <a:srgbClr val="ffffff"/>
                </a:solidFill>
                <a:latin typeface="Candara"/>
                <a:ea typeface="DejaVu Sans"/>
              </a:rPr>
              <a:t>11</a:t>
            </a:r>
            <a:endParaRPr b="0" lang="el-GR" sz="4000" spc="-1" strike="noStrike">
              <a:latin typeface="Arial"/>
            </a:endParaRPr>
          </a:p>
        </p:txBody>
      </p:sp>
      <p:pic>
        <p:nvPicPr>
          <p:cNvPr id="124" name="Picture 2" descr=""/>
          <p:cNvPicPr/>
          <p:nvPr/>
        </p:nvPicPr>
        <p:blipFill>
          <a:blip r:embed="rId3"/>
          <a:stretch/>
        </p:blipFill>
        <p:spPr>
          <a:xfrm>
            <a:off x="5505480" y="2178720"/>
            <a:ext cx="5914080" cy="28681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5" name="CustomShape 1"/>
          <p:cNvSpPr/>
          <p:nvPr/>
        </p:nvSpPr>
        <p:spPr>
          <a:xfrm>
            <a:off x="3977280" y="3075120"/>
            <a:ext cx="4236480" cy="699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GB" sz="4000" spc="-1" strike="noStrike">
                <a:solidFill>
                  <a:srgbClr val="f2f2f2"/>
                </a:solidFill>
                <a:latin typeface="Candara"/>
                <a:ea typeface="DejaVu Sans"/>
              </a:rPr>
              <a:t>H </a:t>
            </a:r>
            <a:r>
              <a:rPr b="1" lang="el-GR" sz="4000" spc="-1" strike="noStrike">
                <a:solidFill>
                  <a:srgbClr val="f2f2f2"/>
                </a:solidFill>
                <a:latin typeface="Candara"/>
                <a:ea typeface="DejaVu Sans"/>
              </a:rPr>
              <a:t>ΑΡΧΙΤΕΚΤΟΝΙΚΗ</a:t>
            </a:r>
            <a:endParaRPr b="0" lang="el-GR" sz="4000" spc="-1" strike="noStrike">
              <a:latin typeface="Arial"/>
            </a:endParaRPr>
          </a:p>
        </p:txBody>
      </p:sp>
      <p:sp>
        <p:nvSpPr>
          <p:cNvPr id="126" name="CustomShape 2"/>
          <p:cNvSpPr/>
          <p:nvPr/>
        </p:nvSpPr>
        <p:spPr>
          <a:xfrm>
            <a:off x="500040" y="365040"/>
            <a:ext cx="717840" cy="699120"/>
          </a:xfrm>
          <a:prstGeom prst="rect">
            <a:avLst/>
          </a:prstGeom>
          <a:noFill/>
          <a:ln w="19080">
            <a:solidFill>
              <a:schemeClr val="bg1"/>
            </a:solidFill>
            <a:round/>
          </a:ln>
        </p:spPr>
        <p:style>
          <a:lnRef idx="0"/>
          <a:fillRef idx="0"/>
          <a:effectRef idx="0"/>
          <a:fontRef idx="minor"/>
        </p:style>
        <p:txBody>
          <a:bodyPr lIns="90000" rIns="90000" tIns="45000" bIns="45000">
            <a:spAutoFit/>
          </a:bodyPr>
          <a:p>
            <a:pPr algn="ctr">
              <a:lnSpc>
                <a:spcPct val="100000"/>
              </a:lnSpc>
            </a:pPr>
            <a:r>
              <a:rPr b="1" lang="el-GR" sz="4000" spc="-1" strike="noStrike">
                <a:solidFill>
                  <a:srgbClr val="f2f2f2"/>
                </a:solidFill>
                <a:latin typeface="Candara"/>
                <a:ea typeface="DejaVu Sans"/>
              </a:rPr>
              <a:t>12</a:t>
            </a:r>
            <a:endParaRPr b="0" lang="el-GR" sz="4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CustomShape 1"/>
          <p:cNvSpPr/>
          <p:nvPr/>
        </p:nvSpPr>
        <p:spPr>
          <a:xfrm>
            <a:off x="5276880" y="0"/>
            <a:ext cx="691416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8" name="CustomShape 2"/>
          <p:cNvSpPr/>
          <p:nvPr/>
        </p:nvSpPr>
        <p:spPr>
          <a:xfrm>
            <a:off x="0" y="0"/>
            <a:ext cx="527580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9" name="CustomShape 3"/>
          <p:cNvSpPr/>
          <p:nvPr/>
        </p:nvSpPr>
        <p:spPr>
          <a:xfrm>
            <a:off x="331560" y="2136240"/>
            <a:ext cx="46126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l-GR" sz="1800" spc="-1" strike="noStrike">
                <a:solidFill>
                  <a:srgbClr val="ffffff"/>
                </a:solidFill>
                <a:latin typeface="Candara"/>
                <a:ea typeface="DejaVu Sans"/>
              </a:rPr>
              <a:t>Για την άντληση των δεδομένων, τις πληροφορίες δηλαδή για τα άρθρα περί ασθενειών,  είναι απαραίτητη η απόκτηση του πιο πρόσφατου dataset από τη σελίδα:  </a:t>
            </a:r>
            <a:r>
              <a:rPr b="0" lang="el-GR" sz="1800" spc="-1" strike="noStrike" u="sng">
                <a:solidFill>
                  <a:srgbClr val="ffffff"/>
                </a:solidFill>
                <a:uFillTx/>
                <a:latin typeface="Candara"/>
                <a:ea typeface="DejaVu Sans"/>
              </a:rPr>
              <a:t>https://www.semanticscholar.org/cord19 </a:t>
            </a:r>
            <a:endParaRPr b="0" lang="el-GR" sz="1800" spc="-1" strike="noStrike">
              <a:latin typeface="Arial"/>
            </a:endParaRPr>
          </a:p>
          <a:p>
            <a:pPr algn="just">
              <a:lnSpc>
                <a:spcPct val="100000"/>
              </a:lnSpc>
            </a:pPr>
            <a:endParaRPr b="0" lang="el-GR" sz="1800" spc="-1" strike="noStrike">
              <a:latin typeface="Arial"/>
            </a:endParaRPr>
          </a:p>
          <a:p>
            <a:pPr algn="just">
              <a:lnSpc>
                <a:spcPct val="100000"/>
              </a:lnSpc>
            </a:pPr>
            <a:r>
              <a:rPr b="0" lang="el-GR" sz="1800" spc="-1" strike="noStrike">
                <a:solidFill>
                  <a:srgbClr val="ffffff"/>
                </a:solidFill>
                <a:latin typeface="Candara"/>
                <a:ea typeface="DejaVu Sans"/>
              </a:rPr>
              <a:t>Το αρχείο που κατεβάζουμε είναι τύπου CSV και για την επεξεργασία του το εισάγουμε σε μια βάση δεδομένων. </a:t>
            </a:r>
            <a:endParaRPr b="0" lang="el-GR" sz="1800" spc="-1" strike="noStrike">
              <a:latin typeface="Arial"/>
            </a:endParaRPr>
          </a:p>
        </p:txBody>
      </p:sp>
      <p:sp>
        <p:nvSpPr>
          <p:cNvPr id="130" name="CustomShape 4"/>
          <p:cNvSpPr/>
          <p:nvPr/>
        </p:nvSpPr>
        <p:spPr>
          <a:xfrm>
            <a:off x="500040" y="365040"/>
            <a:ext cx="717840" cy="699120"/>
          </a:xfrm>
          <a:prstGeom prst="rect">
            <a:avLst/>
          </a:prstGeom>
          <a:noFill/>
          <a:ln w="19080">
            <a:solidFill>
              <a:schemeClr val="bg1"/>
            </a:solidFill>
            <a:round/>
          </a:ln>
        </p:spPr>
        <p:style>
          <a:lnRef idx="0"/>
          <a:fillRef idx="0"/>
          <a:effectRef idx="0"/>
          <a:fontRef idx="minor"/>
        </p:style>
        <p:txBody>
          <a:bodyPr lIns="90000" rIns="90000" tIns="45000" bIns="45000">
            <a:spAutoFit/>
          </a:bodyPr>
          <a:p>
            <a:pPr algn="ctr">
              <a:lnSpc>
                <a:spcPct val="100000"/>
              </a:lnSpc>
            </a:pPr>
            <a:r>
              <a:rPr b="1" lang="en-GB" sz="4000" spc="-1" strike="noStrike">
                <a:solidFill>
                  <a:srgbClr val="ffffff"/>
                </a:solidFill>
                <a:latin typeface="Candara"/>
                <a:ea typeface="DejaVu Sans"/>
              </a:rPr>
              <a:t>13</a:t>
            </a:r>
            <a:endParaRPr b="0" lang="el-GR" sz="4000" spc="-1" strike="noStrike">
              <a:latin typeface="Arial"/>
            </a:endParaRPr>
          </a:p>
        </p:txBody>
      </p:sp>
      <p:sp>
        <p:nvSpPr>
          <p:cNvPr id="131" name="CustomShape 5"/>
          <p:cNvSpPr/>
          <p:nvPr/>
        </p:nvSpPr>
        <p:spPr>
          <a:xfrm>
            <a:off x="6207480" y="611280"/>
            <a:ext cx="501624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l-GR" sz="1800" spc="-1" strike="noStrike">
                <a:solidFill>
                  <a:srgbClr val="000000"/>
                </a:solidFill>
                <a:latin typeface="Candara"/>
                <a:ea typeface="DejaVu Sans"/>
              </a:rPr>
              <a:t>Ως βάση δεδομένων επιλέγεται η μη σχεσιακή βάση Mongodb, καθώς είναι εύχρηστη και ικανή να διαχειριστεί το μέγεθος του csv αρχείου. </a:t>
            </a:r>
            <a:endParaRPr b="0" lang="el-GR" sz="1800" spc="-1" strike="noStrike">
              <a:latin typeface="Arial"/>
            </a:endParaRPr>
          </a:p>
        </p:txBody>
      </p:sp>
      <p:grpSp>
        <p:nvGrpSpPr>
          <p:cNvPr id="132" name="Group 6"/>
          <p:cNvGrpSpPr/>
          <p:nvPr/>
        </p:nvGrpSpPr>
        <p:grpSpPr>
          <a:xfrm>
            <a:off x="5761800" y="1276200"/>
            <a:ext cx="5944320" cy="5580720"/>
            <a:chOff x="5761800" y="1276200"/>
            <a:chExt cx="5944320" cy="5580720"/>
          </a:xfrm>
        </p:grpSpPr>
        <p:grpSp>
          <p:nvGrpSpPr>
            <p:cNvPr id="133" name="Group 7"/>
            <p:cNvGrpSpPr/>
            <p:nvPr/>
          </p:nvGrpSpPr>
          <p:grpSpPr>
            <a:xfrm>
              <a:off x="5761800" y="1276200"/>
              <a:ext cx="5628600" cy="4570920"/>
              <a:chOff x="5761800" y="1276200"/>
              <a:chExt cx="5628600" cy="4570920"/>
            </a:xfrm>
          </p:grpSpPr>
          <p:pic>
            <p:nvPicPr>
              <p:cNvPr id="134" name="Picture 24" descr=""/>
              <p:cNvPicPr/>
              <p:nvPr/>
            </p:nvPicPr>
            <p:blipFill>
              <a:blip r:embed="rId1"/>
              <a:srcRect l="0" t="0" r="16929" b="39468"/>
              <a:stretch/>
            </p:blipFill>
            <p:spPr>
              <a:xfrm>
                <a:off x="5761800" y="1276200"/>
                <a:ext cx="5628600" cy="3637800"/>
              </a:xfrm>
              <a:prstGeom prst="rect">
                <a:avLst/>
              </a:prstGeom>
              <a:ln>
                <a:noFill/>
              </a:ln>
            </p:spPr>
          </p:pic>
          <p:pic>
            <p:nvPicPr>
              <p:cNvPr id="135" name="Picture 25" descr=""/>
              <p:cNvPicPr/>
              <p:nvPr/>
            </p:nvPicPr>
            <p:blipFill>
              <a:blip r:embed="rId2"/>
              <a:srcRect l="0" t="67700" r="16929" b="16812"/>
              <a:stretch/>
            </p:blipFill>
            <p:spPr>
              <a:xfrm>
                <a:off x="5761800" y="4915080"/>
                <a:ext cx="5628600" cy="932040"/>
              </a:xfrm>
              <a:prstGeom prst="rect">
                <a:avLst/>
              </a:prstGeom>
              <a:ln>
                <a:noFill/>
              </a:ln>
            </p:spPr>
          </p:pic>
        </p:grpSp>
        <p:pic>
          <p:nvPicPr>
            <p:cNvPr id="136" name="Picture 29" descr=""/>
            <p:cNvPicPr/>
            <p:nvPr/>
          </p:nvPicPr>
          <p:blipFill>
            <a:blip r:embed="rId3"/>
            <a:srcRect l="95400" t="0" r="0" b="39468"/>
            <a:stretch/>
          </p:blipFill>
          <p:spPr>
            <a:xfrm>
              <a:off x="11391480" y="1276200"/>
              <a:ext cx="314640" cy="3637800"/>
            </a:xfrm>
            <a:prstGeom prst="rect">
              <a:avLst/>
            </a:prstGeom>
            <a:ln>
              <a:noFill/>
            </a:ln>
          </p:spPr>
        </p:pic>
        <p:grpSp>
          <p:nvGrpSpPr>
            <p:cNvPr id="137" name="Group 8"/>
            <p:cNvGrpSpPr/>
            <p:nvPr/>
          </p:nvGrpSpPr>
          <p:grpSpPr>
            <a:xfrm>
              <a:off x="6088320" y="1920600"/>
              <a:ext cx="5617800" cy="4936320"/>
              <a:chOff x="6088320" y="1920600"/>
              <a:chExt cx="5617800" cy="4936320"/>
            </a:xfrm>
          </p:grpSpPr>
          <p:sp>
            <p:nvSpPr>
              <p:cNvPr id="138" name="CustomShape 9"/>
              <p:cNvSpPr/>
              <p:nvPr/>
            </p:nvSpPr>
            <p:spPr>
              <a:xfrm>
                <a:off x="6136200" y="1920600"/>
                <a:ext cx="5254560" cy="2993400"/>
              </a:xfrm>
              <a:prstGeom prst="rect">
                <a:avLst/>
              </a:prstGeom>
              <a:noFill/>
              <a:ln/>
            </p:spPr>
            <p:style>
              <a:lnRef idx="2">
                <a:schemeClr val="accent1">
                  <a:shade val="50000"/>
                </a:schemeClr>
              </a:lnRef>
              <a:fillRef idx="1">
                <a:schemeClr val="accent1"/>
              </a:fillRef>
              <a:effectRef idx="0">
                <a:schemeClr val="accent1"/>
              </a:effectRef>
              <a:fontRef idx="minor"/>
            </p:style>
          </p:sp>
          <p:sp>
            <p:nvSpPr>
              <p:cNvPr id="139" name="CustomShape 10"/>
              <p:cNvSpPr/>
              <p:nvPr/>
            </p:nvSpPr>
            <p:spPr>
              <a:xfrm>
                <a:off x="10681560" y="1920600"/>
                <a:ext cx="709200" cy="2993400"/>
              </a:xfrm>
              <a:prstGeom prst="rect">
                <a:avLst/>
              </a:prstGeom>
              <a:solidFill>
                <a:schemeClr val="tx1"/>
              </a:solidFill>
              <a:ln>
                <a:noFill/>
              </a:ln>
              <a:effectLst>
                <a:outerShdw algn="ctr" blurRad="50800" dir="5400000" dist="50760" rotWithShape="0">
                  <a:schemeClr val="tx1"/>
                </a:outerShdw>
              </a:effectLst>
            </p:spPr>
            <p:style>
              <a:lnRef idx="2">
                <a:schemeClr val="accent1">
                  <a:shade val="50000"/>
                </a:schemeClr>
              </a:lnRef>
              <a:fillRef idx="1">
                <a:schemeClr val="accent1"/>
              </a:fillRef>
              <a:effectRef idx="0">
                <a:schemeClr val="accent1"/>
              </a:effectRef>
              <a:fontRef idx="minor"/>
            </p:style>
          </p:sp>
          <p:pic>
            <p:nvPicPr>
              <p:cNvPr id="140" name="Picture 2" descr=""/>
              <p:cNvPicPr/>
              <p:nvPr/>
            </p:nvPicPr>
            <p:blipFill>
              <a:blip r:embed="rId4"/>
              <a:stretch/>
            </p:blipFill>
            <p:spPr>
              <a:xfrm>
                <a:off x="6088320" y="1920600"/>
                <a:ext cx="5254560" cy="2993400"/>
              </a:xfrm>
              <a:prstGeom prst="rect">
                <a:avLst/>
              </a:prstGeom>
              <a:ln>
                <a:noFill/>
              </a:ln>
            </p:spPr>
          </p:pic>
          <p:pic>
            <p:nvPicPr>
              <p:cNvPr id="141" name="Picture 30" descr=""/>
              <p:cNvPicPr/>
              <p:nvPr/>
            </p:nvPicPr>
            <p:blipFill>
              <a:blip r:embed="rId5"/>
              <a:srcRect l="95400" t="67700" r="0" b="0"/>
              <a:stretch/>
            </p:blipFill>
            <p:spPr>
              <a:xfrm>
                <a:off x="11391480" y="4915080"/>
                <a:ext cx="314640" cy="1941840"/>
              </a:xfrm>
              <a:prstGeom prst="rect">
                <a:avLst/>
              </a:prstGeom>
              <a:ln>
                <a:noFill/>
              </a:ln>
            </p:spPr>
          </p:pic>
          <p:pic>
            <p:nvPicPr>
              <p:cNvPr id="142" name="Picture 5" descr=""/>
              <p:cNvPicPr/>
              <p:nvPr/>
            </p:nvPicPr>
            <p:blipFill>
              <a:blip r:embed="rId6"/>
              <a:srcRect l="14998" t="83799" r="16929" b="0"/>
              <a:stretch/>
            </p:blipFill>
            <p:spPr>
              <a:xfrm>
                <a:off x="6456960" y="5860440"/>
                <a:ext cx="4612680" cy="974880"/>
              </a:xfrm>
              <a:prstGeom prst="rect">
                <a:avLst/>
              </a:prstGeom>
              <a:ln>
                <a:noFill/>
              </a:ln>
            </p:spPr>
          </p:pic>
        </p:grpSp>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3" name="CustomShape 1"/>
          <p:cNvSpPr/>
          <p:nvPr/>
        </p:nvSpPr>
        <p:spPr>
          <a:xfrm>
            <a:off x="207360" y="0"/>
            <a:ext cx="4523400" cy="6856920"/>
          </a:xfrm>
          <a:prstGeom prst="rect">
            <a:avLst/>
          </a:prstGeom>
          <a:solidFill>
            <a:srgbClr val="ffffff"/>
          </a:solidFill>
          <a:ln>
            <a:noFill/>
          </a:ln>
          <a:effectLst>
            <a:outerShdw algn="ctr" blurRad="50800" dir="5400000" dist="50760" rotWithShape="0">
              <a:schemeClr val="bg1"/>
            </a:outerShdw>
          </a:effectLst>
        </p:spPr>
        <p:style>
          <a:lnRef idx="2">
            <a:schemeClr val="accent1">
              <a:shade val="50000"/>
            </a:schemeClr>
          </a:lnRef>
          <a:fillRef idx="1">
            <a:schemeClr val="accent1"/>
          </a:fillRef>
          <a:effectRef idx="0">
            <a:schemeClr val="accent1"/>
          </a:effectRef>
          <a:fontRef idx="minor"/>
        </p:style>
      </p:sp>
      <p:sp>
        <p:nvSpPr>
          <p:cNvPr id="144" name="CustomShape 2"/>
          <p:cNvSpPr/>
          <p:nvPr/>
        </p:nvSpPr>
        <p:spPr>
          <a:xfrm>
            <a:off x="5465160" y="1337760"/>
            <a:ext cx="5535360" cy="4753080"/>
          </a:xfrm>
          <a:prstGeom prst="rect">
            <a:avLst/>
          </a:prstGeom>
          <a:noFill/>
          <a:ln>
            <a:noFill/>
          </a:ln>
        </p:spPr>
        <p:style>
          <a:lnRef idx="0"/>
          <a:fillRef idx="0"/>
          <a:effectRef idx="0"/>
          <a:fontRef idx="minor"/>
        </p:style>
        <p:txBody>
          <a:bodyPr lIns="90000" rIns="90000" tIns="45000" bIns="45000">
            <a:spAutoFit/>
          </a:bodyPr>
          <a:p>
            <a:pPr marL="914400" algn="just">
              <a:lnSpc>
                <a:spcPct val="100000"/>
              </a:lnSpc>
            </a:pPr>
            <a:r>
              <a:rPr b="0" lang="el-GR" sz="1800" spc="-1" strike="noStrike">
                <a:solidFill>
                  <a:srgbClr val="ffffff"/>
                </a:solidFill>
                <a:latin typeface="Candara"/>
                <a:ea typeface="DejaVu Sans"/>
              </a:rPr>
              <a:t>Για την κατάστρωση του backend χρειάστηκε ένα RESTful API που υλοποιήθηκε με </a:t>
            </a:r>
            <a:r>
              <a:rPr b="0" lang="el-GR" sz="1800" spc="-1" strike="noStrike" u="sng">
                <a:solidFill>
                  <a:srgbClr val="0563c1"/>
                </a:solidFill>
                <a:uFillTx/>
                <a:latin typeface="Candara"/>
                <a:ea typeface="DejaVu Sans"/>
                <a:hlinkClick r:id="rId1"/>
              </a:rPr>
              <a:t>node.js</a:t>
            </a:r>
            <a:r>
              <a:rPr b="0" lang="el-GR" sz="1800" spc="-1" strike="noStrike">
                <a:solidFill>
                  <a:srgbClr val="ffffff"/>
                </a:solidFill>
                <a:latin typeface="Candara"/>
                <a:ea typeface="DejaVu Sans"/>
              </a:rPr>
              <a:t>.</a:t>
            </a:r>
            <a:endParaRPr b="0" lang="el-GR" sz="1800" spc="-1" strike="noStrike">
              <a:latin typeface="Arial"/>
            </a:endParaRPr>
          </a:p>
          <a:p>
            <a:pPr marL="914400" algn="just">
              <a:lnSpc>
                <a:spcPct val="100000"/>
              </a:lnSpc>
            </a:pPr>
            <a:br/>
            <a:r>
              <a:rPr b="0" lang="el-GR" sz="1800" spc="-1" strike="noStrike">
                <a:solidFill>
                  <a:srgbClr val="ffffff"/>
                </a:solidFill>
                <a:latin typeface="Candara"/>
                <a:ea typeface="DejaVu Sans"/>
              </a:rPr>
              <a:t>Παράλληλα, με το command npm εγκαταστάθηκαν το framework </a:t>
            </a:r>
            <a:r>
              <a:rPr b="0" lang="el-GR" sz="1800" spc="-1" strike="noStrike" u="sng">
                <a:solidFill>
                  <a:srgbClr val="0563c1"/>
                </a:solidFill>
                <a:uFillTx/>
                <a:latin typeface="Candara"/>
                <a:ea typeface="DejaVu Sans"/>
                <a:hlinkClick r:id="rId2"/>
              </a:rPr>
              <a:t>express</a:t>
            </a:r>
            <a:r>
              <a:rPr b="0" lang="en-GB" sz="1800" spc="-1" strike="noStrike">
                <a:solidFill>
                  <a:srgbClr val="ffffff"/>
                </a:solidFill>
                <a:latin typeface="Candara"/>
                <a:ea typeface="DejaVu Sans"/>
              </a:rPr>
              <a:t> </a:t>
            </a:r>
            <a:r>
              <a:rPr b="0" lang="el-GR" sz="1800" spc="-1" strike="noStrike">
                <a:solidFill>
                  <a:srgbClr val="ffffff"/>
                </a:solidFill>
                <a:latin typeface="Candara"/>
                <a:ea typeface="DejaVu Sans"/>
              </a:rPr>
              <a:t>(εξάρτηση) και το εργαλείο </a:t>
            </a:r>
            <a:r>
              <a:rPr b="0" lang="el-GR" sz="1800" spc="-1" strike="noStrike" u="sng">
                <a:solidFill>
                  <a:srgbClr val="0563c1"/>
                </a:solidFill>
                <a:uFillTx/>
                <a:latin typeface="Candara"/>
                <a:ea typeface="DejaVu Sans"/>
                <a:hlinkClick r:id="rId3"/>
              </a:rPr>
              <a:t>nodemon</a:t>
            </a:r>
            <a:r>
              <a:rPr b="0" lang="el-GR" sz="1800" spc="-1" strike="noStrike">
                <a:solidFill>
                  <a:srgbClr val="ffffff"/>
                </a:solidFill>
                <a:latin typeface="Candara"/>
                <a:ea typeface="DejaVu Sans"/>
              </a:rPr>
              <a:t>. </a:t>
            </a:r>
            <a:endParaRPr b="0" lang="el-GR" sz="1800" spc="-1" strike="noStrike">
              <a:latin typeface="Arial"/>
            </a:endParaRPr>
          </a:p>
          <a:p>
            <a:pPr marL="914400" algn="just">
              <a:lnSpc>
                <a:spcPct val="100000"/>
              </a:lnSpc>
            </a:pPr>
            <a:br/>
            <a:r>
              <a:rPr b="0" lang="el-GR" sz="1800" spc="-1" strike="noStrike">
                <a:solidFill>
                  <a:srgbClr val="ffffff"/>
                </a:solidFill>
                <a:latin typeface="Candara"/>
                <a:ea typeface="DejaVu Sans"/>
              </a:rPr>
              <a:t>Έγινε επίσης χρήση της βιβλιοθήκης </a:t>
            </a:r>
            <a:r>
              <a:rPr b="0" lang="el-GR" sz="1800" spc="-1" strike="noStrike" u="sng">
                <a:solidFill>
                  <a:srgbClr val="0563c1"/>
                </a:solidFill>
                <a:uFillTx/>
                <a:latin typeface="Candara"/>
                <a:ea typeface="DejaVu Sans"/>
                <a:hlinkClick r:id="rId4"/>
              </a:rPr>
              <a:t>mongoose</a:t>
            </a:r>
            <a:r>
              <a:rPr b="0" lang="el-GR" sz="1800" spc="-1" strike="noStrike">
                <a:solidFill>
                  <a:srgbClr val="ffffff"/>
                </a:solidFill>
                <a:latin typeface="Candara"/>
                <a:ea typeface="DejaVu Sans"/>
              </a:rPr>
              <a:t> με σκοπό την επικοινωνία μας με τη βάση (εξάρτηση).</a:t>
            </a:r>
            <a:endParaRPr b="0" lang="el-GR" sz="1800" spc="-1" strike="noStrike">
              <a:latin typeface="Arial"/>
            </a:endParaRPr>
          </a:p>
          <a:p>
            <a:pPr marL="914400" algn="just">
              <a:lnSpc>
                <a:spcPct val="100000"/>
              </a:lnSpc>
            </a:pPr>
            <a:br/>
            <a:r>
              <a:rPr b="0" lang="el-GR" sz="1800" spc="-1" strike="noStrike">
                <a:solidFill>
                  <a:srgbClr val="ffffff"/>
                </a:solidFill>
                <a:latin typeface="Candara"/>
                <a:ea typeface="DejaVu Sans"/>
              </a:rPr>
              <a:t> </a:t>
            </a:r>
            <a:r>
              <a:rPr b="0" lang="el-GR" sz="1800" spc="-1" strike="noStrike">
                <a:solidFill>
                  <a:srgbClr val="ffffff"/>
                </a:solidFill>
                <a:latin typeface="Candara"/>
                <a:ea typeface="DejaVu Sans"/>
              </a:rPr>
              <a:t>Για την επαλήθευση της ορθότητας των routes που δημιουργήθηκαν στο API, χρησιμοποιήθηκε η εφαρμογή </a:t>
            </a:r>
            <a:r>
              <a:rPr b="0" lang="el-GR" sz="1800" spc="-1" strike="noStrike" u="sng">
                <a:solidFill>
                  <a:srgbClr val="0563c1"/>
                </a:solidFill>
                <a:uFillTx/>
                <a:latin typeface="Candara"/>
                <a:ea typeface="DejaVu Sans"/>
                <a:hlinkClick r:id="rId5"/>
              </a:rPr>
              <a:t>Postman</a:t>
            </a:r>
            <a:r>
              <a:rPr b="0" lang="el-GR" sz="1800" spc="-1" strike="noStrike">
                <a:solidFill>
                  <a:srgbClr val="ffffff"/>
                </a:solidFill>
                <a:latin typeface="Candara"/>
                <a:ea typeface="DejaVu Sans"/>
              </a:rPr>
              <a:t>.</a:t>
            </a:r>
            <a:endParaRPr b="0" lang="el-GR" sz="1800" spc="-1" strike="noStrike">
              <a:latin typeface="Arial"/>
            </a:endParaRPr>
          </a:p>
          <a:p>
            <a:pPr marL="914400">
              <a:lnSpc>
                <a:spcPct val="100000"/>
              </a:lnSpc>
            </a:pPr>
            <a:br/>
            <a:endParaRPr b="0" lang="el-GR" sz="1800" spc="-1" strike="noStrike">
              <a:latin typeface="Arial"/>
            </a:endParaRPr>
          </a:p>
        </p:txBody>
      </p:sp>
      <p:pic>
        <p:nvPicPr>
          <p:cNvPr id="145" name="Picture 4" descr=""/>
          <p:cNvPicPr/>
          <p:nvPr/>
        </p:nvPicPr>
        <p:blipFill>
          <a:blip r:embed="rId6"/>
          <a:stretch/>
        </p:blipFill>
        <p:spPr>
          <a:xfrm>
            <a:off x="959760" y="2865600"/>
            <a:ext cx="3018240" cy="1247760"/>
          </a:xfrm>
          <a:prstGeom prst="rect">
            <a:avLst/>
          </a:prstGeom>
          <a:ln>
            <a:noFill/>
          </a:ln>
        </p:spPr>
      </p:pic>
      <p:pic>
        <p:nvPicPr>
          <p:cNvPr id="146" name="Picture 18" descr="The most popular database for modern apps | MongoDB"/>
          <p:cNvPicPr/>
          <p:nvPr/>
        </p:nvPicPr>
        <p:blipFill>
          <a:blip r:embed="rId7"/>
          <a:stretch/>
        </p:blipFill>
        <p:spPr>
          <a:xfrm>
            <a:off x="354960" y="183960"/>
            <a:ext cx="4228200" cy="1147680"/>
          </a:xfrm>
          <a:prstGeom prst="rect">
            <a:avLst/>
          </a:prstGeom>
          <a:ln>
            <a:noFill/>
          </a:ln>
        </p:spPr>
      </p:pic>
      <p:pic>
        <p:nvPicPr>
          <p:cNvPr id="147" name="Picture 20" descr=""/>
          <p:cNvPicPr/>
          <p:nvPr/>
        </p:nvPicPr>
        <p:blipFill>
          <a:blip r:embed="rId8"/>
          <a:stretch/>
        </p:blipFill>
        <p:spPr>
          <a:xfrm>
            <a:off x="1163160" y="1300320"/>
            <a:ext cx="2611080" cy="1596960"/>
          </a:xfrm>
          <a:prstGeom prst="rect">
            <a:avLst/>
          </a:prstGeom>
          <a:ln>
            <a:noFill/>
          </a:ln>
        </p:spPr>
      </p:pic>
      <p:pic>
        <p:nvPicPr>
          <p:cNvPr id="148" name="Picture 4" descr=""/>
          <p:cNvPicPr/>
          <p:nvPr/>
        </p:nvPicPr>
        <p:blipFill>
          <a:blip r:embed="rId9"/>
          <a:stretch/>
        </p:blipFill>
        <p:spPr>
          <a:xfrm>
            <a:off x="778680" y="5468400"/>
            <a:ext cx="3380400" cy="1351440"/>
          </a:xfrm>
          <a:prstGeom prst="rect">
            <a:avLst/>
          </a:prstGeom>
          <a:ln>
            <a:noFill/>
          </a:ln>
        </p:spPr>
      </p:pic>
      <p:pic>
        <p:nvPicPr>
          <p:cNvPr id="149" name="Picture 22" descr="Nodemon - Automatically Restart Your Node.js Application"/>
          <p:cNvPicPr/>
          <p:nvPr/>
        </p:nvPicPr>
        <p:blipFill>
          <a:blip r:embed="rId10"/>
          <a:stretch/>
        </p:blipFill>
        <p:spPr>
          <a:xfrm>
            <a:off x="1159200" y="4081680"/>
            <a:ext cx="2619360" cy="1418400"/>
          </a:xfrm>
          <a:prstGeom prst="rect">
            <a:avLst/>
          </a:prstGeom>
          <a:ln>
            <a:noFill/>
          </a:ln>
        </p:spPr>
      </p:pic>
      <p:sp>
        <p:nvSpPr>
          <p:cNvPr id="150" name="CustomShape 3"/>
          <p:cNvSpPr/>
          <p:nvPr/>
        </p:nvSpPr>
        <p:spPr>
          <a:xfrm>
            <a:off x="10829880" y="5785200"/>
            <a:ext cx="744120" cy="699120"/>
          </a:xfrm>
          <a:prstGeom prst="rect">
            <a:avLst/>
          </a:prstGeom>
          <a:noFill/>
          <a:ln w="19080">
            <a:solidFill>
              <a:schemeClr val="bg1"/>
            </a:solidFill>
            <a:round/>
          </a:ln>
        </p:spPr>
        <p:style>
          <a:lnRef idx="0"/>
          <a:fillRef idx="0"/>
          <a:effectRef idx="0"/>
          <a:fontRef idx="minor"/>
        </p:style>
        <p:txBody>
          <a:bodyPr lIns="90000" rIns="90000" tIns="45000" bIns="45000">
            <a:spAutoFit/>
          </a:bodyPr>
          <a:p>
            <a:pPr algn="ctr">
              <a:lnSpc>
                <a:spcPct val="100000"/>
              </a:lnSpc>
            </a:pPr>
            <a:r>
              <a:rPr b="1" lang="en-GB" sz="4000" spc="-1" strike="noStrike">
                <a:solidFill>
                  <a:srgbClr val="ffffff"/>
                </a:solidFill>
                <a:latin typeface="Candara"/>
                <a:ea typeface="DejaVu Sans"/>
              </a:rPr>
              <a:t>14</a:t>
            </a:r>
            <a:endParaRPr b="0" lang="el-GR" sz="4000" spc="-1" strike="noStrike">
              <a:latin typeface="Arial"/>
            </a:endParaRPr>
          </a:p>
        </p:txBody>
      </p:sp>
      <p:sp>
        <p:nvSpPr>
          <p:cNvPr id="151" name="CustomShape 4"/>
          <p:cNvSpPr/>
          <p:nvPr/>
        </p:nvSpPr>
        <p:spPr>
          <a:xfrm>
            <a:off x="6919920" y="610560"/>
            <a:ext cx="349920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GB" sz="3200" spc="-1" strike="noStrike">
                <a:solidFill>
                  <a:srgbClr val="ffffff"/>
                </a:solidFill>
                <a:latin typeface="Candara"/>
                <a:ea typeface="DejaVu Sans"/>
              </a:rPr>
              <a:t>BACKEND</a:t>
            </a:r>
            <a:endParaRPr b="0" lang="el-GR"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CustomShape 1"/>
          <p:cNvSpPr/>
          <p:nvPr/>
        </p:nvSpPr>
        <p:spPr>
          <a:xfrm>
            <a:off x="207360" y="-19080"/>
            <a:ext cx="4523400" cy="6876000"/>
          </a:xfrm>
          <a:prstGeom prst="rect">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153" name="CustomShape 2"/>
          <p:cNvSpPr/>
          <p:nvPr/>
        </p:nvSpPr>
        <p:spPr>
          <a:xfrm>
            <a:off x="590400" y="1201320"/>
            <a:ext cx="349920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GB" sz="3200" spc="-1" strike="noStrike">
                <a:solidFill>
                  <a:srgbClr val="ffffff"/>
                </a:solidFill>
                <a:latin typeface="Candara"/>
                <a:ea typeface="DejaVu Sans"/>
              </a:rPr>
              <a:t>FRONTEND</a:t>
            </a:r>
            <a:endParaRPr b="0" lang="el-GR" sz="3200" spc="-1" strike="noStrike">
              <a:latin typeface="Arial"/>
            </a:endParaRPr>
          </a:p>
        </p:txBody>
      </p:sp>
      <p:sp>
        <p:nvSpPr>
          <p:cNvPr id="154" name="CustomShape 3"/>
          <p:cNvSpPr/>
          <p:nvPr/>
        </p:nvSpPr>
        <p:spPr>
          <a:xfrm>
            <a:off x="590400" y="1886040"/>
            <a:ext cx="37566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l-GR" sz="1800" spc="-1" strike="noStrike">
                <a:solidFill>
                  <a:srgbClr val="ffffff"/>
                </a:solidFill>
                <a:latin typeface="Candara"/>
                <a:ea typeface="DejaVu Sans"/>
              </a:rPr>
              <a:t>Όσον αφορά το frontend, κατασκευάστηκαν συναρτήσεις με javascript με στόχο τη δυναμικότητα της εφαρμογής. Το web page υλοποιήθηκε με html και css με σκοπό ένα φιλικό user interface.</a:t>
            </a:r>
            <a:endParaRPr b="0" lang="el-GR" sz="1800" spc="-1" strike="noStrike">
              <a:latin typeface="Arial"/>
            </a:endParaRPr>
          </a:p>
        </p:txBody>
      </p:sp>
      <p:sp>
        <p:nvSpPr>
          <p:cNvPr id="155" name="CustomShape 4"/>
          <p:cNvSpPr/>
          <p:nvPr/>
        </p:nvSpPr>
        <p:spPr>
          <a:xfrm>
            <a:off x="414360" y="5749200"/>
            <a:ext cx="744120" cy="699120"/>
          </a:xfrm>
          <a:prstGeom prst="rect">
            <a:avLst/>
          </a:prstGeom>
          <a:noFill/>
          <a:ln w="19080">
            <a:solidFill>
              <a:schemeClr val="bg1"/>
            </a:solidFill>
            <a:round/>
          </a:ln>
        </p:spPr>
        <p:style>
          <a:lnRef idx="0"/>
          <a:fillRef idx="0"/>
          <a:effectRef idx="0"/>
          <a:fontRef idx="minor"/>
        </p:style>
        <p:txBody>
          <a:bodyPr lIns="90000" rIns="90000" tIns="45000" bIns="45000">
            <a:spAutoFit/>
          </a:bodyPr>
          <a:p>
            <a:pPr algn="ctr">
              <a:lnSpc>
                <a:spcPct val="100000"/>
              </a:lnSpc>
            </a:pPr>
            <a:r>
              <a:rPr b="1" lang="el-GR" sz="4000" spc="-1" strike="noStrike">
                <a:solidFill>
                  <a:srgbClr val="ffffff"/>
                </a:solidFill>
                <a:latin typeface="Candara"/>
                <a:ea typeface="DejaVu Sans"/>
              </a:rPr>
              <a:t>1</a:t>
            </a:r>
            <a:r>
              <a:rPr b="1" lang="en-GB" sz="4000" spc="-1" strike="noStrike">
                <a:solidFill>
                  <a:srgbClr val="ffffff"/>
                </a:solidFill>
                <a:latin typeface="Candara"/>
                <a:ea typeface="DejaVu Sans"/>
              </a:rPr>
              <a:t>5</a:t>
            </a:r>
            <a:endParaRPr b="0" lang="el-GR" sz="4000" spc="-1" strike="noStrike">
              <a:latin typeface="Arial"/>
            </a:endParaRPr>
          </a:p>
        </p:txBody>
      </p:sp>
      <p:pic>
        <p:nvPicPr>
          <p:cNvPr id="156" name="Picture 16" descr="HTML - Wikipedia"/>
          <p:cNvPicPr/>
          <p:nvPr/>
        </p:nvPicPr>
        <p:blipFill>
          <a:blip r:embed="rId1"/>
          <a:stretch/>
        </p:blipFill>
        <p:spPr>
          <a:xfrm>
            <a:off x="7095600" y="2169000"/>
            <a:ext cx="2518920" cy="2518920"/>
          </a:xfrm>
          <a:prstGeom prst="rect">
            <a:avLst/>
          </a:prstGeom>
          <a:ln>
            <a:noFill/>
          </a:ln>
        </p:spPr>
      </p:pic>
      <p:pic>
        <p:nvPicPr>
          <p:cNvPr id="157" name="Picture 18" descr=""/>
          <p:cNvPicPr/>
          <p:nvPr/>
        </p:nvPicPr>
        <p:blipFill>
          <a:blip r:embed="rId2"/>
          <a:stretch/>
        </p:blipFill>
        <p:spPr>
          <a:xfrm>
            <a:off x="9806040" y="3988800"/>
            <a:ext cx="1785600" cy="2518920"/>
          </a:xfrm>
          <a:prstGeom prst="rect">
            <a:avLst/>
          </a:prstGeom>
          <a:ln>
            <a:noFill/>
          </a:ln>
        </p:spPr>
      </p:pic>
      <p:pic>
        <p:nvPicPr>
          <p:cNvPr id="158" name="Picture 20" descr="JavaScript Vector Logo - Download Free SVG Icon | Worldvectorlogo"/>
          <p:cNvPicPr/>
          <p:nvPr/>
        </p:nvPicPr>
        <p:blipFill>
          <a:blip r:embed="rId3"/>
          <a:stretch/>
        </p:blipFill>
        <p:spPr>
          <a:xfrm>
            <a:off x="5114880" y="226800"/>
            <a:ext cx="1789560" cy="25189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9" name="CustomShape 1"/>
          <p:cNvSpPr/>
          <p:nvPr/>
        </p:nvSpPr>
        <p:spPr>
          <a:xfrm>
            <a:off x="3169800" y="3075120"/>
            <a:ext cx="5851440" cy="699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l-GR" sz="4000" spc="-1" strike="noStrike">
                <a:solidFill>
                  <a:srgbClr val="f2f2f2"/>
                </a:solidFill>
                <a:latin typeface="Candara"/>
                <a:ea typeface="DejaVu Sans"/>
              </a:rPr>
              <a:t>ΟΔΗΓΙΕΣ ΕΓΚΑΤΑΣΤΑΣΗΣ</a:t>
            </a:r>
            <a:endParaRPr b="0" lang="el-GR" sz="4000" spc="-1" strike="noStrike">
              <a:latin typeface="Arial"/>
            </a:endParaRPr>
          </a:p>
        </p:txBody>
      </p:sp>
      <p:sp>
        <p:nvSpPr>
          <p:cNvPr id="160" name="CustomShape 2"/>
          <p:cNvSpPr/>
          <p:nvPr/>
        </p:nvSpPr>
        <p:spPr>
          <a:xfrm>
            <a:off x="500040" y="365040"/>
            <a:ext cx="717840" cy="699120"/>
          </a:xfrm>
          <a:prstGeom prst="rect">
            <a:avLst/>
          </a:prstGeom>
          <a:noFill/>
          <a:ln w="19080">
            <a:solidFill>
              <a:schemeClr val="bg1"/>
            </a:solidFill>
            <a:round/>
          </a:ln>
        </p:spPr>
        <p:style>
          <a:lnRef idx="0"/>
          <a:fillRef idx="0"/>
          <a:effectRef idx="0"/>
          <a:fontRef idx="minor"/>
        </p:style>
        <p:txBody>
          <a:bodyPr lIns="90000" rIns="90000" tIns="45000" bIns="45000">
            <a:spAutoFit/>
          </a:bodyPr>
          <a:p>
            <a:pPr algn="ctr">
              <a:lnSpc>
                <a:spcPct val="100000"/>
              </a:lnSpc>
            </a:pPr>
            <a:r>
              <a:rPr b="1" lang="el-GR" sz="4000" spc="-1" strike="noStrike">
                <a:solidFill>
                  <a:srgbClr val="f2f2f2"/>
                </a:solidFill>
                <a:latin typeface="Candara"/>
                <a:ea typeface="DejaVu Sans"/>
              </a:rPr>
              <a:t>16</a:t>
            </a:r>
            <a:endParaRPr b="0" lang="el-GR" sz="4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CustomShape 1"/>
          <p:cNvSpPr/>
          <p:nvPr/>
        </p:nvSpPr>
        <p:spPr>
          <a:xfrm>
            <a:off x="1627560" y="263880"/>
            <a:ext cx="3756600" cy="1063080"/>
          </a:xfrm>
          <a:prstGeom prst="rect">
            <a:avLst/>
          </a:prstGeom>
          <a:solidFill>
            <a:schemeClr val="tx1"/>
          </a:solidFill>
          <a:ln>
            <a:noFill/>
          </a:ln>
        </p:spPr>
        <p:style>
          <a:lnRef idx="0"/>
          <a:fillRef idx="0"/>
          <a:effectRef idx="0"/>
          <a:fontRef idx="minor"/>
        </p:style>
        <p:txBody>
          <a:bodyPr lIns="90000" rIns="90000" tIns="45000" bIns="45000">
            <a:spAutoFit/>
          </a:bodyPr>
          <a:p>
            <a:pPr algn="just">
              <a:lnSpc>
                <a:spcPct val="100000"/>
              </a:lnSpc>
            </a:pPr>
            <a:r>
              <a:rPr b="0" lang="el-GR" sz="1600" spc="-1" strike="noStrike">
                <a:solidFill>
                  <a:srgbClr val="ffffff"/>
                </a:solidFill>
                <a:latin typeface="Candara"/>
                <a:ea typeface="DejaVu Sans"/>
              </a:rPr>
              <a:t>Αποθήκευση του project στον υπολογιστή. Τα απαραίτητα αρχεία βρίσκονται στο repository του github. (backend, frontend) </a:t>
            </a:r>
            <a:endParaRPr b="0" lang="el-GR" sz="1600" spc="-1" strike="noStrike">
              <a:latin typeface="Arial"/>
            </a:endParaRPr>
          </a:p>
        </p:txBody>
      </p:sp>
      <p:sp>
        <p:nvSpPr>
          <p:cNvPr id="162" name="CustomShape 2"/>
          <p:cNvSpPr/>
          <p:nvPr/>
        </p:nvSpPr>
        <p:spPr>
          <a:xfrm>
            <a:off x="6806880" y="1533240"/>
            <a:ext cx="3756600" cy="819720"/>
          </a:xfrm>
          <a:prstGeom prst="rect">
            <a:avLst/>
          </a:prstGeom>
          <a:solidFill>
            <a:schemeClr val="bg1">
              <a:lumMod val="50000"/>
            </a:schemeClr>
          </a:solidFill>
          <a:ln>
            <a:noFill/>
          </a:ln>
        </p:spPr>
        <p:style>
          <a:lnRef idx="0"/>
          <a:fillRef idx="0"/>
          <a:effectRef idx="0"/>
          <a:fontRef idx="minor"/>
        </p:style>
        <p:txBody>
          <a:bodyPr lIns="90000" rIns="90000" tIns="45000" bIns="45000">
            <a:spAutoFit/>
          </a:bodyPr>
          <a:p>
            <a:pPr algn="just">
              <a:lnSpc>
                <a:spcPct val="100000"/>
              </a:lnSpc>
            </a:pPr>
            <a:r>
              <a:rPr b="1" lang="el-GR" sz="1600" spc="-1" strike="noStrike">
                <a:solidFill>
                  <a:srgbClr val="ffffff"/>
                </a:solidFill>
                <a:latin typeface="Candara"/>
                <a:ea typeface="DejaVu Sans"/>
              </a:rPr>
              <a:t>Αποθήκευση του Csv αρχείου που βρίσκεται εδώ:</a:t>
            </a:r>
            <a:endParaRPr b="0" lang="el-GR" sz="1600" spc="-1" strike="noStrike">
              <a:latin typeface="Arial"/>
            </a:endParaRPr>
          </a:p>
          <a:p>
            <a:pPr algn="just">
              <a:lnSpc>
                <a:spcPct val="100000"/>
              </a:lnSpc>
            </a:pPr>
            <a:r>
              <a:rPr b="1" lang="el-GR" sz="1600" spc="-1" strike="noStrike" u="sng">
                <a:solidFill>
                  <a:srgbClr val="0563c1"/>
                </a:solidFill>
                <a:uFillTx/>
                <a:latin typeface="Candara"/>
                <a:ea typeface="DejaVu Sans"/>
                <a:hlinkClick r:id="rId1"/>
              </a:rPr>
              <a:t>https://www.semanticscholar.org/cord19</a:t>
            </a:r>
            <a:r>
              <a:rPr b="1" lang="el-GR" sz="1600" spc="-1" strike="noStrike">
                <a:solidFill>
                  <a:srgbClr val="ffffff"/>
                </a:solidFill>
                <a:latin typeface="Candara"/>
                <a:ea typeface="DejaVu Sans"/>
              </a:rPr>
              <a:t> </a:t>
            </a:r>
            <a:endParaRPr b="0" lang="el-GR" sz="1600" spc="-1" strike="noStrike">
              <a:latin typeface="Arial"/>
            </a:endParaRPr>
          </a:p>
        </p:txBody>
      </p:sp>
      <p:sp>
        <p:nvSpPr>
          <p:cNvPr id="163" name="CustomShape 3"/>
          <p:cNvSpPr/>
          <p:nvPr/>
        </p:nvSpPr>
        <p:spPr>
          <a:xfrm>
            <a:off x="1627560" y="2556360"/>
            <a:ext cx="3756600" cy="576360"/>
          </a:xfrm>
          <a:prstGeom prst="rect">
            <a:avLst/>
          </a:prstGeom>
          <a:solidFill>
            <a:schemeClr val="tx1"/>
          </a:solidFill>
          <a:ln>
            <a:noFill/>
          </a:ln>
        </p:spPr>
        <p:style>
          <a:lnRef idx="0"/>
          <a:fillRef idx="0"/>
          <a:effectRef idx="0"/>
          <a:fontRef idx="minor"/>
        </p:style>
        <p:txBody>
          <a:bodyPr lIns="90000" rIns="90000" tIns="45000" bIns="45000">
            <a:spAutoFit/>
          </a:bodyPr>
          <a:p>
            <a:pPr algn="just">
              <a:lnSpc>
                <a:spcPct val="100000"/>
              </a:lnSpc>
            </a:pPr>
            <a:r>
              <a:rPr b="0" lang="el-GR" sz="1600" spc="-1" strike="noStrike">
                <a:solidFill>
                  <a:srgbClr val="ffffff"/>
                </a:solidFill>
                <a:latin typeface="Candara"/>
                <a:ea typeface="DejaVu Sans"/>
              </a:rPr>
              <a:t>Install Mongodb και εισαγωγή των δεδομένων του csv file. </a:t>
            </a:r>
            <a:endParaRPr b="0" lang="el-GR" sz="1600" spc="-1" strike="noStrike">
              <a:latin typeface="Arial"/>
            </a:endParaRPr>
          </a:p>
        </p:txBody>
      </p:sp>
      <p:sp>
        <p:nvSpPr>
          <p:cNvPr id="164" name="CustomShape 4"/>
          <p:cNvSpPr/>
          <p:nvPr/>
        </p:nvSpPr>
        <p:spPr>
          <a:xfrm>
            <a:off x="6806880" y="3333240"/>
            <a:ext cx="3756600" cy="1306440"/>
          </a:xfrm>
          <a:prstGeom prst="rect">
            <a:avLst/>
          </a:prstGeom>
          <a:solidFill>
            <a:schemeClr val="bg1">
              <a:lumMod val="50000"/>
            </a:schemeClr>
          </a:solidFill>
          <a:ln>
            <a:noFill/>
          </a:ln>
        </p:spPr>
        <p:style>
          <a:lnRef idx="0"/>
          <a:fillRef idx="0"/>
          <a:effectRef idx="0"/>
          <a:fontRef idx="minor"/>
        </p:style>
        <p:txBody>
          <a:bodyPr lIns="90000" rIns="90000" tIns="45000" bIns="45000">
            <a:spAutoFit/>
          </a:bodyPr>
          <a:p>
            <a:pPr algn="just">
              <a:lnSpc>
                <a:spcPct val="100000"/>
              </a:lnSpc>
            </a:pPr>
            <a:r>
              <a:rPr b="0" lang="el-GR" sz="1600" spc="-1" strike="noStrike">
                <a:solidFill>
                  <a:srgbClr val="ffffff"/>
                </a:solidFill>
                <a:latin typeface="Candara"/>
                <a:ea typeface="DejaVu Sans"/>
              </a:rPr>
              <a:t>Install node.js. Άνοιγμα του terminal μέσα στο φάκελο του Backend και εγκατάσταση πληκτρολογώντας μια φορά την εντολή(σε Windows 10): npm install</a:t>
            </a:r>
            <a:endParaRPr b="0" lang="el-GR" sz="1600" spc="-1" strike="noStrike">
              <a:latin typeface="Arial"/>
            </a:endParaRPr>
          </a:p>
        </p:txBody>
      </p:sp>
      <p:sp>
        <p:nvSpPr>
          <p:cNvPr id="165" name="CustomShape 5"/>
          <p:cNvSpPr/>
          <p:nvPr/>
        </p:nvSpPr>
        <p:spPr>
          <a:xfrm>
            <a:off x="1627560" y="4848480"/>
            <a:ext cx="3756600" cy="819720"/>
          </a:xfrm>
          <a:prstGeom prst="rect">
            <a:avLst/>
          </a:prstGeom>
          <a:solidFill>
            <a:schemeClr val="tx1"/>
          </a:solidFill>
          <a:ln>
            <a:noFill/>
          </a:ln>
        </p:spPr>
        <p:style>
          <a:lnRef idx="0"/>
          <a:fillRef idx="0"/>
          <a:effectRef idx="0"/>
          <a:fontRef idx="minor"/>
        </p:style>
        <p:txBody>
          <a:bodyPr lIns="90000" rIns="90000" tIns="45000" bIns="45000">
            <a:spAutoFit/>
          </a:bodyPr>
          <a:p>
            <a:pPr algn="just">
              <a:lnSpc>
                <a:spcPct val="100000"/>
              </a:lnSpc>
            </a:pPr>
            <a:r>
              <a:rPr b="0" lang="el-GR" sz="1600" spc="-1" strike="noStrike">
                <a:solidFill>
                  <a:srgbClr val="ffffff"/>
                </a:solidFill>
                <a:latin typeface="Candara"/>
                <a:ea typeface="DejaVu Sans"/>
              </a:rPr>
              <a:t>Κάθε φορά που επιθυμούμε να τρέξουμε τον server συμπληρώνουμε : npm start</a:t>
            </a:r>
            <a:endParaRPr b="0" lang="el-GR" sz="1600" spc="-1" strike="noStrike">
              <a:latin typeface="Arial"/>
            </a:endParaRPr>
          </a:p>
        </p:txBody>
      </p:sp>
      <p:sp>
        <p:nvSpPr>
          <p:cNvPr id="166" name="CustomShape 6"/>
          <p:cNvSpPr/>
          <p:nvPr/>
        </p:nvSpPr>
        <p:spPr>
          <a:xfrm>
            <a:off x="5385240" y="802800"/>
            <a:ext cx="3299400" cy="729720"/>
          </a:xfrm>
          <a:prstGeom prst="bentConnector2">
            <a:avLst/>
          </a:prstGeom>
          <a:noFill/>
          <a:ln w="15840">
            <a:solidFill>
              <a:schemeClr val="tx1"/>
            </a:solidFill>
            <a:tailEnd len="med" type="triangle" w="med"/>
          </a:ln>
        </p:spPr>
        <p:style>
          <a:lnRef idx="1">
            <a:schemeClr val="accent1"/>
          </a:lnRef>
          <a:fillRef idx="0">
            <a:schemeClr val="accent1"/>
          </a:fillRef>
          <a:effectRef idx="0">
            <a:schemeClr val="accent1"/>
          </a:effectRef>
          <a:fontRef idx="minor"/>
        </p:style>
      </p:sp>
      <p:sp>
        <p:nvSpPr>
          <p:cNvPr id="167" name="CustomShape 7"/>
          <p:cNvSpPr/>
          <p:nvPr/>
        </p:nvSpPr>
        <p:spPr>
          <a:xfrm flipV="1" rot="10800000">
            <a:off x="3507480" y="1948320"/>
            <a:ext cx="3299400" cy="606600"/>
          </a:xfrm>
          <a:prstGeom prst="bentConnector2">
            <a:avLst/>
          </a:prstGeom>
          <a:noFill/>
          <a:ln w="15840">
            <a:solidFill>
              <a:schemeClr val="tx1"/>
            </a:solidFill>
            <a:tailEnd len="med" type="triangle" w="med"/>
          </a:ln>
        </p:spPr>
        <p:style>
          <a:lnRef idx="1">
            <a:schemeClr val="accent1"/>
          </a:lnRef>
          <a:fillRef idx="0">
            <a:schemeClr val="accent1"/>
          </a:fillRef>
          <a:effectRef idx="0">
            <a:schemeClr val="accent1"/>
          </a:effectRef>
          <a:fontRef idx="minor"/>
        </p:style>
      </p:sp>
      <p:sp>
        <p:nvSpPr>
          <p:cNvPr id="168" name="CustomShape 8"/>
          <p:cNvSpPr/>
          <p:nvPr/>
        </p:nvSpPr>
        <p:spPr>
          <a:xfrm>
            <a:off x="5385240" y="2848680"/>
            <a:ext cx="3299400" cy="483480"/>
          </a:xfrm>
          <a:prstGeom prst="bentConnector2">
            <a:avLst/>
          </a:prstGeom>
          <a:noFill/>
          <a:ln w="15840">
            <a:solidFill>
              <a:schemeClr val="tx1"/>
            </a:solidFill>
            <a:tailEnd len="med" type="triangle" w="med"/>
          </a:ln>
        </p:spPr>
        <p:style>
          <a:lnRef idx="1">
            <a:schemeClr val="accent1"/>
          </a:lnRef>
          <a:fillRef idx="0">
            <a:schemeClr val="accent1"/>
          </a:fillRef>
          <a:effectRef idx="0">
            <a:schemeClr val="accent1"/>
          </a:effectRef>
          <a:fontRef idx="minor"/>
        </p:style>
      </p:sp>
      <p:sp>
        <p:nvSpPr>
          <p:cNvPr id="169" name="CustomShape 9"/>
          <p:cNvSpPr/>
          <p:nvPr/>
        </p:nvSpPr>
        <p:spPr>
          <a:xfrm flipV="1" rot="10800000">
            <a:off x="3507480" y="3994200"/>
            <a:ext cx="3299400" cy="852840"/>
          </a:xfrm>
          <a:prstGeom prst="bentConnector2">
            <a:avLst/>
          </a:prstGeom>
          <a:noFill/>
          <a:ln w="15840">
            <a:solidFill>
              <a:schemeClr val="tx1"/>
            </a:solidFill>
            <a:tailEnd len="med" type="triangle" w="med"/>
          </a:ln>
        </p:spPr>
        <p:style>
          <a:lnRef idx="1">
            <a:schemeClr val="accent1"/>
          </a:lnRef>
          <a:fillRef idx="0">
            <a:schemeClr val="accent1"/>
          </a:fillRef>
          <a:effectRef idx="0">
            <a:schemeClr val="accent1"/>
          </a:effectRef>
          <a:fontRef idx="minor"/>
        </p:style>
      </p:sp>
      <p:sp>
        <p:nvSpPr>
          <p:cNvPr id="170" name="CustomShape 10"/>
          <p:cNvSpPr/>
          <p:nvPr/>
        </p:nvSpPr>
        <p:spPr>
          <a:xfrm>
            <a:off x="10829880" y="5785200"/>
            <a:ext cx="744120" cy="699120"/>
          </a:xfrm>
          <a:prstGeom prst="rect">
            <a:avLst/>
          </a:prstGeom>
          <a:noFill/>
          <a:ln w="19080">
            <a:solidFill>
              <a:schemeClr val="tx1"/>
            </a:solidFill>
            <a:round/>
          </a:ln>
        </p:spPr>
        <p:style>
          <a:lnRef idx="0"/>
          <a:fillRef idx="0"/>
          <a:effectRef idx="0"/>
          <a:fontRef idx="minor"/>
        </p:style>
        <p:txBody>
          <a:bodyPr lIns="90000" rIns="90000" tIns="45000" bIns="45000">
            <a:spAutoFit/>
          </a:bodyPr>
          <a:p>
            <a:pPr algn="ctr">
              <a:lnSpc>
                <a:spcPct val="100000"/>
              </a:lnSpc>
            </a:pPr>
            <a:r>
              <a:rPr b="1" lang="el-GR" sz="4000" spc="-1" strike="noStrike">
                <a:solidFill>
                  <a:srgbClr val="000000"/>
                </a:solidFill>
                <a:latin typeface="Candara"/>
                <a:ea typeface="DejaVu Sans"/>
              </a:rPr>
              <a:t>17</a:t>
            </a:r>
            <a:endParaRPr b="0" lang="el-GR" sz="4000" spc="-1" strike="noStrike">
              <a:latin typeface="Arial"/>
            </a:endParaRPr>
          </a:p>
        </p:txBody>
      </p:sp>
      <p:sp>
        <p:nvSpPr>
          <p:cNvPr id="171" name="CustomShape 11"/>
          <p:cNvSpPr/>
          <p:nvPr/>
        </p:nvSpPr>
        <p:spPr>
          <a:xfrm>
            <a:off x="3279600" y="6154560"/>
            <a:ext cx="5631840" cy="333000"/>
          </a:xfrm>
          <a:prstGeom prst="rect">
            <a:avLst/>
          </a:prstGeom>
          <a:solidFill>
            <a:schemeClr val="bg1"/>
          </a:solidFill>
          <a:ln>
            <a:noFill/>
          </a:ln>
        </p:spPr>
        <p:style>
          <a:lnRef idx="0"/>
          <a:fillRef idx="0"/>
          <a:effectRef idx="0"/>
          <a:fontRef idx="minor"/>
        </p:style>
        <p:txBody>
          <a:bodyPr lIns="90000" rIns="90000" tIns="45000" bIns="45000">
            <a:spAutoFit/>
          </a:bodyPr>
          <a:p>
            <a:pPr algn="just">
              <a:lnSpc>
                <a:spcPct val="100000"/>
              </a:lnSpc>
            </a:pPr>
            <a:r>
              <a:rPr b="0" lang="el-GR" sz="1600" spc="-1" strike="noStrike">
                <a:solidFill>
                  <a:srgbClr val="000000"/>
                </a:solidFill>
                <a:latin typeface="Candara"/>
                <a:ea typeface="DejaVu Sans"/>
              </a:rPr>
              <a:t>Πιο αναλυτικές οδηγίες δίνονται στο README του repository</a:t>
            </a:r>
            <a:endParaRPr b="0" lang="el-GR" sz="1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72" name="Picture 2" descr="Coronavirus NC: Why you might see different numbers of COVID-19 ..."/>
          <p:cNvPicPr/>
          <p:nvPr/>
        </p:nvPicPr>
        <p:blipFill>
          <a:blip r:embed="rId1"/>
          <a:srcRect l="0" t="7850" r="0" b="22791"/>
          <a:stretch/>
        </p:blipFill>
        <p:spPr>
          <a:xfrm rot="10800000">
            <a:off x="1955880" y="0"/>
            <a:ext cx="8259480" cy="3221640"/>
          </a:xfrm>
          <a:prstGeom prst="rect">
            <a:avLst/>
          </a:prstGeom>
          <a:ln>
            <a:solidFill>
              <a:schemeClr val="bg1"/>
            </a:solidFill>
          </a:ln>
          <a:effectLst>
            <a:softEdge rad="112500"/>
          </a:effectLst>
        </p:spPr>
      </p:pic>
      <p:sp>
        <p:nvSpPr>
          <p:cNvPr id="173" name="CustomShape 1"/>
          <p:cNvSpPr/>
          <p:nvPr/>
        </p:nvSpPr>
        <p:spPr>
          <a:xfrm>
            <a:off x="616680" y="5538960"/>
            <a:ext cx="2956320" cy="1248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l-GR" sz="2000" spc="-1" strike="noStrike">
                <a:solidFill>
                  <a:srgbClr val="f2f2f2"/>
                </a:solidFill>
                <a:latin typeface="Candara Light"/>
                <a:ea typeface="DejaVu Sans"/>
              </a:rPr>
              <a:t>Διαδίκτυο και Εφαρμογές</a:t>
            </a:r>
            <a:endParaRPr b="0" lang="el-GR" sz="2000" spc="-1" strike="noStrike">
              <a:latin typeface="Arial"/>
            </a:endParaRPr>
          </a:p>
          <a:p>
            <a:pPr>
              <a:lnSpc>
                <a:spcPct val="100000"/>
              </a:lnSpc>
            </a:pPr>
            <a:r>
              <a:rPr b="1" lang="el-GR" sz="1800" spc="-1" strike="noStrike">
                <a:solidFill>
                  <a:srgbClr val="f2f2f2"/>
                </a:solidFill>
                <a:latin typeface="Candara Light"/>
                <a:ea typeface="DejaVu Sans"/>
              </a:rPr>
              <a:t>Φωτεινή Παναγιώτου</a:t>
            </a:r>
            <a:endParaRPr b="0" lang="el-GR" sz="1800" spc="-1" strike="noStrike">
              <a:latin typeface="Arial"/>
            </a:endParaRPr>
          </a:p>
          <a:p>
            <a:pPr>
              <a:lnSpc>
                <a:spcPct val="100000"/>
              </a:lnSpc>
            </a:pPr>
            <a:r>
              <a:rPr b="1" lang="el-GR" sz="1800" spc="-1" strike="noStrike">
                <a:solidFill>
                  <a:srgbClr val="f2f2f2"/>
                </a:solidFill>
                <a:latin typeface="Candara Light"/>
                <a:ea typeface="DejaVu Sans"/>
              </a:rPr>
              <a:t>Α.Μ. 03116750</a:t>
            </a:r>
            <a:endParaRPr b="0" lang="el-GR" sz="1800" spc="-1" strike="noStrike">
              <a:latin typeface="Arial"/>
            </a:endParaRPr>
          </a:p>
        </p:txBody>
      </p:sp>
      <p:sp>
        <p:nvSpPr>
          <p:cNvPr id="174" name="CustomShape 2"/>
          <p:cNvSpPr/>
          <p:nvPr/>
        </p:nvSpPr>
        <p:spPr>
          <a:xfrm>
            <a:off x="3048120" y="3429000"/>
            <a:ext cx="6094800" cy="14612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GB" sz="1800" spc="-1" strike="noStrike">
                <a:solidFill>
                  <a:srgbClr val="f2f2f2"/>
                </a:solidFill>
                <a:latin typeface="Candara Light"/>
                <a:ea typeface="DejaVu Sans"/>
              </a:rPr>
              <a:t>Github Repository:</a:t>
            </a:r>
            <a:endParaRPr b="0" lang="el-GR" sz="1800" spc="-1" strike="noStrike">
              <a:latin typeface="Arial"/>
            </a:endParaRPr>
          </a:p>
          <a:p>
            <a:pPr algn="ctr">
              <a:lnSpc>
                <a:spcPct val="100000"/>
              </a:lnSpc>
            </a:pPr>
            <a:r>
              <a:rPr b="0" lang="en-GB" sz="1800" spc="-1" strike="noStrike" u="sng">
                <a:solidFill>
                  <a:srgbClr val="0563c1"/>
                </a:solidFill>
                <a:uFillTx/>
                <a:latin typeface="Candara"/>
                <a:ea typeface="DejaVu Sans"/>
                <a:hlinkClick r:id="rId2"/>
              </a:rPr>
              <a:t>https://github.com/faypanou/Internet-and-Applications</a:t>
            </a:r>
            <a:endParaRPr b="0" lang="el-GR" sz="1800" spc="-1" strike="noStrike">
              <a:latin typeface="Arial"/>
            </a:endParaRPr>
          </a:p>
          <a:p>
            <a:pPr algn="ctr">
              <a:lnSpc>
                <a:spcPct val="100000"/>
              </a:lnSpc>
            </a:pPr>
            <a:endParaRPr b="0" lang="el-GR" sz="1800" spc="-1" strike="noStrike">
              <a:latin typeface="Arial"/>
            </a:endParaRPr>
          </a:p>
          <a:p>
            <a:pPr algn="ctr">
              <a:lnSpc>
                <a:spcPct val="100000"/>
              </a:lnSpc>
            </a:pPr>
            <a:r>
              <a:rPr b="1" lang="en-GB" sz="1800" spc="-1" strike="noStrike">
                <a:solidFill>
                  <a:srgbClr val="f2f2f2"/>
                </a:solidFill>
                <a:latin typeface="Candara Light"/>
                <a:ea typeface="DejaVu Sans"/>
              </a:rPr>
              <a:t>Youtube Video:</a:t>
            </a:r>
            <a:endParaRPr b="0" lang="el-GR" sz="1800" spc="-1" strike="noStrike">
              <a:latin typeface="Arial"/>
            </a:endParaRPr>
          </a:p>
          <a:p>
            <a:pPr algn="ctr">
              <a:lnSpc>
                <a:spcPct val="100000"/>
              </a:lnSpc>
            </a:pPr>
            <a:r>
              <a:rPr b="0" lang="en-GB" sz="1800" spc="-1" strike="noStrike" u="sng">
                <a:solidFill>
                  <a:srgbClr val="0563c1"/>
                </a:solidFill>
                <a:uFillTx/>
                <a:latin typeface="Candara"/>
                <a:ea typeface="DejaVu Sans"/>
                <a:hlinkClick r:id="rId3"/>
              </a:rPr>
              <a:t>https://www.youtube.com/watch?v=K9c5jXHhS_8</a:t>
            </a:r>
            <a:endParaRPr b="0" lang="el-GR" sz="1800" spc="-1" strike="noStrike">
              <a:latin typeface="Arial"/>
            </a:endParaRPr>
          </a:p>
        </p:txBody>
      </p:sp>
      <p:sp>
        <p:nvSpPr>
          <p:cNvPr id="175" name="CustomShape 3"/>
          <p:cNvSpPr/>
          <p:nvPr/>
        </p:nvSpPr>
        <p:spPr>
          <a:xfrm>
            <a:off x="10829880" y="5785200"/>
            <a:ext cx="744120" cy="699120"/>
          </a:xfrm>
          <a:prstGeom prst="rect">
            <a:avLst/>
          </a:prstGeom>
          <a:noFill/>
          <a:ln w="19080">
            <a:solidFill>
              <a:schemeClr val="bg1"/>
            </a:solidFill>
            <a:round/>
          </a:ln>
        </p:spPr>
        <p:style>
          <a:lnRef idx="0"/>
          <a:fillRef idx="0"/>
          <a:effectRef idx="0"/>
          <a:fontRef idx="minor"/>
        </p:style>
        <p:txBody>
          <a:bodyPr lIns="90000" rIns="90000" tIns="45000" bIns="45000">
            <a:spAutoFit/>
          </a:bodyPr>
          <a:p>
            <a:pPr algn="ctr">
              <a:lnSpc>
                <a:spcPct val="100000"/>
              </a:lnSpc>
            </a:pPr>
            <a:r>
              <a:rPr b="1" lang="el-GR" sz="4000" spc="-1" strike="noStrike">
                <a:solidFill>
                  <a:srgbClr val="ffffff"/>
                </a:solidFill>
                <a:latin typeface="Candara"/>
                <a:ea typeface="DejaVu Sans"/>
              </a:rPr>
              <a:t>18</a:t>
            </a:r>
            <a:endParaRPr b="0" lang="el-GR" sz="4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500040" y="365040"/>
            <a:ext cx="717840" cy="699120"/>
          </a:xfrm>
          <a:prstGeom prst="rect">
            <a:avLst/>
          </a:prstGeom>
          <a:noFill/>
          <a:ln w="19080">
            <a:solidFill>
              <a:schemeClr val="tx1"/>
            </a:solidFill>
            <a:round/>
          </a:ln>
        </p:spPr>
        <p:style>
          <a:lnRef idx="0"/>
          <a:fillRef idx="0"/>
          <a:effectRef idx="0"/>
          <a:fontRef idx="minor"/>
        </p:style>
        <p:txBody>
          <a:bodyPr lIns="90000" rIns="90000" tIns="45000" bIns="45000">
            <a:spAutoFit/>
          </a:bodyPr>
          <a:p>
            <a:pPr algn="ctr">
              <a:lnSpc>
                <a:spcPct val="100000"/>
              </a:lnSpc>
            </a:pPr>
            <a:r>
              <a:rPr b="1" lang="en-GB" sz="4000" spc="-1" strike="noStrike">
                <a:solidFill>
                  <a:srgbClr val="000000"/>
                </a:solidFill>
                <a:latin typeface="Candara"/>
                <a:ea typeface="DejaVu Sans"/>
              </a:rPr>
              <a:t>0</a:t>
            </a:r>
            <a:r>
              <a:rPr b="1" lang="el-GR" sz="4000" spc="-1" strike="noStrike">
                <a:solidFill>
                  <a:srgbClr val="000000"/>
                </a:solidFill>
                <a:latin typeface="Candara"/>
                <a:ea typeface="DejaVu Sans"/>
              </a:rPr>
              <a:t>2</a:t>
            </a:r>
            <a:endParaRPr b="0" lang="el-GR" sz="4000" spc="-1" strike="noStrike">
              <a:latin typeface="Arial"/>
            </a:endParaRPr>
          </a:p>
        </p:txBody>
      </p:sp>
      <p:sp>
        <p:nvSpPr>
          <p:cNvPr id="45" name="CustomShape 2"/>
          <p:cNvSpPr/>
          <p:nvPr/>
        </p:nvSpPr>
        <p:spPr>
          <a:xfrm>
            <a:off x="0" y="1724040"/>
            <a:ext cx="12191040" cy="51328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6" name="CustomShape 3"/>
          <p:cNvSpPr/>
          <p:nvPr/>
        </p:nvSpPr>
        <p:spPr>
          <a:xfrm>
            <a:off x="8191440" y="365040"/>
            <a:ext cx="3499200" cy="699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l-GR" sz="4000" spc="-1" strike="noStrike">
                <a:solidFill>
                  <a:srgbClr val="000000"/>
                </a:solidFill>
                <a:latin typeface="Candara"/>
                <a:ea typeface="DejaVu Sans"/>
              </a:rPr>
              <a:t>ΠΕΡΙΕΧΟΜΕΝΑ</a:t>
            </a:r>
            <a:endParaRPr b="0" lang="el-GR" sz="4000" spc="-1" strike="noStrike">
              <a:latin typeface="Arial"/>
            </a:endParaRPr>
          </a:p>
        </p:txBody>
      </p:sp>
      <p:sp>
        <p:nvSpPr>
          <p:cNvPr id="47" name="CustomShape 4"/>
          <p:cNvSpPr/>
          <p:nvPr/>
        </p:nvSpPr>
        <p:spPr>
          <a:xfrm>
            <a:off x="500040" y="2842200"/>
            <a:ext cx="7302240" cy="2526840"/>
          </a:xfrm>
          <a:prstGeom prst="rect">
            <a:avLst/>
          </a:prstGeom>
          <a:noFill/>
          <a:ln>
            <a:noFill/>
          </a:ln>
        </p:spPr>
        <p:style>
          <a:lnRef idx="0"/>
          <a:fillRef idx="0"/>
          <a:effectRef idx="0"/>
          <a:fontRef idx="minor"/>
        </p:style>
        <p:txBody>
          <a:bodyPr lIns="90000" rIns="90000" tIns="45000" bIns="45000">
            <a:spAutoFit/>
          </a:bodyPr>
          <a:p>
            <a:pPr marL="457200" indent="-456120">
              <a:lnSpc>
                <a:spcPct val="100000"/>
              </a:lnSpc>
              <a:buClr>
                <a:srgbClr val="ffffff"/>
              </a:buClr>
              <a:buFont typeface="Wingdings" charset="2"/>
              <a:buChar char=""/>
            </a:pPr>
            <a:r>
              <a:rPr b="0" lang="el-GR" sz="3200" spc="-1" strike="noStrike">
                <a:solidFill>
                  <a:srgbClr val="ffffff"/>
                </a:solidFill>
                <a:latin typeface="Candara Light"/>
                <a:ea typeface="DejaVu Sans"/>
              </a:rPr>
              <a:t>Εφαρμογή </a:t>
            </a:r>
            <a:endParaRPr b="0" lang="el-GR" sz="3200" spc="-1" strike="noStrike">
              <a:latin typeface="Arial"/>
            </a:endParaRPr>
          </a:p>
          <a:p>
            <a:pPr>
              <a:lnSpc>
                <a:spcPct val="100000"/>
              </a:lnSpc>
            </a:pPr>
            <a:endParaRPr b="0" lang="el-GR" sz="3200" spc="-1" strike="noStrike">
              <a:latin typeface="Arial"/>
            </a:endParaRPr>
          </a:p>
          <a:p>
            <a:pPr marL="457200" indent="-456120">
              <a:lnSpc>
                <a:spcPct val="100000"/>
              </a:lnSpc>
              <a:buClr>
                <a:srgbClr val="ffffff"/>
              </a:buClr>
              <a:buFont typeface="Wingdings" charset="2"/>
              <a:buChar char=""/>
            </a:pPr>
            <a:r>
              <a:rPr b="0" lang="el-GR" sz="3200" spc="-1" strike="noStrike">
                <a:solidFill>
                  <a:srgbClr val="ffffff"/>
                </a:solidFill>
                <a:latin typeface="Candara Light"/>
                <a:ea typeface="DejaVu Sans"/>
              </a:rPr>
              <a:t>Αρχιτεκτονική</a:t>
            </a:r>
            <a:endParaRPr b="0" lang="el-GR" sz="3200" spc="-1" strike="noStrike">
              <a:latin typeface="Arial"/>
            </a:endParaRPr>
          </a:p>
          <a:p>
            <a:pPr>
              <a:lnSpc>
                <a:spcPct val="100000"/>
              </a:lnSpc>
            </a:pPr>
            <a:endParaRPr b="0" lang="el-GR" sz="3200" spc="-1" strike="noStrike">
              <a:latin typeface="Arial"/>
            </a:endParaRPr>
          </a:p>
          <a:p>
            <a:pPr marL="457200" indent="-456120">
              <a:lnSpc>
                <a:spcPct val="100000"/>
              </a:lnSpc>
              <a:buClr>
                <a:srgbClr val="ffffff"/>
              </a:buClr>
              <a:buFont typeface="Wingdings" charset="2"/>
              <a:buChar char=""/>
            </a:pPr>
            <a:r>
              <a:rPr b="0" lang="el-GR" sz="3200" spc="-1" strike="noStrike">
                <a:solidFill>
                  <a:srgbClr val="ffffff"/>
                </a:solidFill>
                <a:latin typeface="Candara Light"/>
                <a:ea typeface="DejaVu Sans"/>
              </a:rPr>
              <a:t>Εγκατάσταση</a:t>
            </a:r>
            <a:endParaRPr b="0" lang="el-GR"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8" name="CustomShape 1"/>
          <p:cNvSpPr/>
          <p:nvPr/>
        </p:nvSpPr>
        <p:spPr>
          <a:xfrm>
            <a:off x="4345920" y="3075120"/>
            <a:ext cx="3499200" cy="699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l-GR" sz="4000" spc="-1" strike="noStrike">
                <a:solidFill>
                  <a:srgbClr val="f2f2f2"/>
                </a:solidFill>
                <a:latin typeface="Candara"/>
                <a:ea typeface="DejaVu Sans"/>
              </a:rPr>
              <a:t>Η ΕΦΑΡΜΟΓΗ</a:t>
            </a:r>
            <a:endParaRPr b="0" lang="el-GR" sz="4000" spc="-1" strike="noStrike">
              <a:latin typeface="Arial"/>
            </a:endParaRPr>
          </a:p>
        </p:txBody>
      </p:sp>
      <p:sp>
        <p:nvSpPr>
          <p:cNvPr id="49" name="CustomShape 2"/>
          <p:cNvSpPr/>
          <p:nvPr/>
        </p:nvSpPr>
        <p:spPr>
          <a:xfrm>
            <a:off x="500040" y="365040"/>
            <a:ext cx="717840" cy="699120"/>
          </a:xfrm>
          <a:prstGeom prst="rect">
            <a:avLst/>
          </a:prstGeom>
          <a:noFill/>
          <a:ln w="19080">
            <a:solidFill>
              <a:schemeClr val="bg1"/>
            </a:solidFill>
            <a:round/>
          </a:ln>
        </p:spPr>
        <p:style>
          <a:lnRef idx="0"/>
          <a:fillRef idx="0"/>
          <a:effectRef idx="0"/>
          <a:fontRef idx="minor"/>
        </p:style>
        <p:txBody>
          <a:bodyPr lIns="90000" rIns="90000" tIns="45000" bIns="45000">
            <a:spAutoFit/>
          </a:bodyPr>
          <a:p>
            <a:pPr algn="ctr">
              <a:lnSpc>
                <a:spcPct val="100000"/>
              </a:lnSpc>
            </a:pPr>
            <a:r>
              <a:rPr b="1" lang="en-GB" sz="4000" spc="-1" strike="noStrike">
                <a:solidFill>
                  <a:srgbClr val="f2f2f2"/>
                </a:solidFill>
                <a:latin typeface="Candara"/>
                <a:ea typeface="DejaVu Sans"/>
              </a:rPr>
              <a:t>03</a:t>
            </a:r>
            <a:endParaRPr b="0" lang="el-GR"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CustomShape 1"/>
          <p:cNvSpPr/>
          <p:nvPr/>
        </p:nvSpPr>
        <p:spPr>
          <a:xfrm>
            <a:off x="0" y="0"/>
            <a:ext cx="8447760" cy="685692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51" name="CustomShape 2"/>
          <p:cNvSpPr/>
          <p:nvPr/>
        </p:nvSpPr>
        <p:spPr>
          <a:xfrm>
            <a:off x="8448840" y="0"/>
            <a:ext cx="374220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2" name="CustomShape 3"/>
          <p:cNvSpPr/>
          <p:nvPr/>
        </p:nvSpPr>
        <p:spPr>
          <a:xfrm>
            <a:off x="10829880" y="5785200"/>
            <a:ext cx="744120" cy="699120"/>
          </a:xfrm>
          <a:prstGeom prst="rect">
            <a:avLst/>
          </a:prstGeom>
          <a:noFill/>
          <a:ln w="19080">
            <a:solidFill>
              <a:schemeClr val="bg1"/>
            </a:solidFill>
            <a:round/>
          </a:ln>
        </p:spPr>
        <p:style>
          <a:lnRef idx="0"/>
          <a:fillRef idx="0"/>
          <a:effectRef idx="0"/>
          <a:fontRef idx="minor"/>
        </p:style>
        <p:txBody>
          <a:bodyPr lIns="90000" rIns="90000" tIns="45000" bIns="45000">
            <a:spAutoFit/>
          </a:bodyPr>
          <a:p>
            <a:pPr algn="ctr">
              <a:lnSpc>
                <a:spcPct val="100000"/>
              </a:lnSpc>
            </a:pPr>
            <a:r>
              <a:rPr b="1" lang="en-GB" sz="4000" spc="-1" strike="noStrike">
                <a:solidFill>
                  <a:srgbClr val="ffffff"/>
                </a:solidFill>
                <a:latin typeface="Candara"/>
                <a:ea typeface="DejaVu Sans"/>
              </a:rPr>
              <a:t>0</a:t>
            </a:r>
            <a:r>
              <a:rPr b="1" lang="el-GR" sz="4000" spc="-1" strike="noStrike">
                <a:solidFill>
                  <a:srgbClr val="ffffff"/>
                </a:solidFill>
                <a:latin typeface="Candara"/>
                <a:ea typeface="DejaVu Sans"/>
              </a:rPr>
              <a:t>4</a:t>
            </a:r>
            <a:endParaRPr b="0" lang="el-GR" sz="4000" spc="-1" strike="noStrike">
              <a:latin typeface="Arial"/>
            </a:endParaRPr>
          </a:p>
        </p:txBody>
      </p:sp>
      <p:sp>
        <p:nvSpPr>
          <p:cNvPr id="53" name="CustomShape 4"/>
          <p:cNvSpPr/>
          <p:nvPr/>
        </p:nvSpPr>
        <p:spPr>
          <a:xfrm>
            <a:off x="9065520" y="365040"/>
            <a:ext cx="2508840" cy="1064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l-GR" sz="3200" spc="-1" strike="noStrike">
                <a:solidFill>
                  <a:srgbClr val="ffffff"/>
                </a:solidFill>
                <a:latin typeface="Candara"/>
                <a:ea typeface="DejaVu Sans"/>
              </a:rPr>
              <a:t>Σκοπός της Εφαρμογής</a:t>
            </a:r>
            <a:endParaRPr b="0" lang="el-GR" sz="3200" spc="-1" strike="noStrike">
              <a:latin typeface="Arial"/>
            </a:endParaRPr>
          </a:p>
        </p:txBody>
      </p:sp>
      <p:sp>
        <p:nvSpPr>
          <p:cNvPr id="54" name="CustomShape 5"/>
          <p:cNvSpPr/>
          <p:nvPr/>
        </p:nvSpPr>
        <p:spPr>
          <a:xfrm>
            <a:off x="1173960" y="2828880"/>
            <a:ext cx="6099840" cy="1461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l-GR" sz="1800" spc="-1" strike="noStrike">
                <a:solidFill>
                  <a:srgbClr val="000000"/>
                </a:solidFill>
                <a:latin typeface="Candara"/>
                <a:ea typeface="DejaVu Sans"/>
              </a:rPr>
              <a:t>Ο χρήστης μέσω της εφαρμογής θα έχει τη δυνατότητα να συλλέξει πληροφορίες που σχετίζονται με το πλήθος των άρθρων που έχουν δημοσιευθεί για τις ασθένειες που τον ενδιαφέρουν, καθώς για με το έτος με τις περισσότερες δημοσιεύσεις για την εκάστοτε ασθένεια. </a:t>
            </a:r>
            <a:endParaRPr b="0" lang="el-GR"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 name="CustomShape 1"/>
          <p:cNvSpPr/>
          <p:nvPr/>
        </p:nvSpPr>
        <p:spPr>
          <a:xfrm>
            <a:off x="207360" y="0"/>
            <a:ext cx="4523400" cy="6856920"/>
          </a:xfrm>
          <a:prstGeom prst="rect">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sp>
      <p:grpSp>
        <p:nvGrpSpPr>
          <p:cNvPr id="56" name="Group 2"/>
          <p:cNvGrpSpPr/>
          <p:nvPr/>
        </p:nvGrpSpPr>
        <p:grpSpPr>
          <a:xfrm>
            <a:off x="5138640" y="1566720"/>
            <a:ext cx="6637680" cy="5300640"/>
            <a:chOff x="5138640" y="1566720"/>
            <a:chExt cx="6637680" cy="5300640"/>
          </a:xfrm>
        </p:grpSpPr>
        <p:grpSp>
          <p:nvGrpSpPr>
            <p:cNvPr id="57" name="Group 3"/>
            <p:cNvGrpSpPr/>
            <p:nvPr/>
          </p:nvGrpSpPr>
          <p:grpSpPr>
            <a:xfrm>
              <a:off x="5138640" y="1566720"/>
              <a:ext cx="6637680" cy="5300640"/>
              <a:chOff x="5138640" y="1566720"/>
              <a:chExt cx="6637680" cy="5300640"/>
            </a:xfrm>
          </p:grpSpPr>
          <p:pic>
            <p:nvPicPr>
              <p:cNvPr id="58" name="Picture 11" descr=""/>
              <p:cNvPicPr/>
              <p:nvPr/>
            </p:nvPicPr>
            <p:blipFill>
              <a:blip r:embed="rId1"/>
              <a:srcRect l="0" t="0" r="0" b="39468"/>
              <a:stretch/>
            </p:blipFill>
            <p:spPr>
              <a:xfrm>
                <a:off x="5138640" y="1566720"/>
                <a:ext cx="6637680" cy="3454920"/>
              </a:xfrm>
              <a:prstGeom prst="rect">
                <a:avLst/>
              </a:prstGeom>
              <a:ln>
                <a:noFill/>
              </a:ln>
            </p:spPr>
          </p:pic>
          <p:pic>
            <p:nvPicPr>
              <p:cNvPr id="59" name="Picture 14" descr=""/>
              <p:cNvPicPr/>
              <p:nvPr/>
            </p:nvPicPr>
            <p:blipFill>
              <a:blip r:embed="rId2"/>
              <a:srcRect l="0" t="67700" r="0" b="0"/>
              <a:stretch/>
            </p:blipFill>
            <p:spPr>
              <a:xfrm>
                <a:off x="5138640" y="5023080"/>
                <a:ext cx="6637680" cy="1844280"/>
              </a:xfrm>
              <a:prstGeom prst="rect">
                <a:avLst/>
              </a:prstGeom>
              <a:ln>
                <a:noFill/>
              </a:ln>
            </p:spPr>
          </p:pic>
        </p:grpSp>
        <p:sp>
          <p:nvSpPr>
            <p:cNvPr id="60" name="CustomShape 4"/>
            <p:cNvSpPr/>
            <p:nvPr/>
          </p:nvSpPr>
          <p:spPr>
            <a:xfrm>
              <a:off x="5505480" y="2178720"/>
              <a:ext cx="5914080" cy="2842920"/>
            </a:xfrm>
            <a:prstGeom prst="rect">
              <a:avLst/>
            </a:prstGeom>
            <a:noFill/>
            <a:ln/>
          </p:spPr>
          <p:style>
            <a:lnRef idx="2">
              <a:schemeClr val="accent1">
                <a:shade val="50000"/>
              </a:schemeClr>
            </a:lnRef>
            <a:fillRef idx="1">
              <a:schemeClr val="accent1"/>
            </a:fillRef>
            <a:effectRef idx="0">
              <a:schemeClr val="accent1"/>
            </a:effectRef>
            <a:fontRef idx="minor"/>
          </p:style>
        </p:sp>
      </p:grpSp>
      <p:sp>
        <p:nvSpPr>
          <p:cNvPr id="61" name="CustomShape 5"/>
          <p:cNvSpPr/>
          <p:nvPr/>
        </p:nvSpPr>
        <p:spPr>
          <a:xfrm>
            <a:off x="590400" y="1201320"/>
            <a:ext cx="349920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GB" sz="3200" spc="-1" strike="noStrike">
                <a:solidFill>
                  <a:srgbClr val="ffffff"/>
                </a:solidFill>
                <a:latin typeface="Candara"/>
                <a:ea typeface="DejaVu Sans"/>
              </a:rPr>
              <a:t>HOMEPAGE</a:t>
            </a:r>
            <a:endParaRPr b="0" lang="el-GR" sz="3200" spc="-1" strike="noStrike">
              <a:latin typeface="Arial"/>
            </a:endParaRPr>
          </a:p>
        </p:txBody>
      </p:sp>
      <p:pic>
        <p:nvPicPr>
          <p:cNvPr id="62" name="Picture 12" descr=""/>
          <p:cNvPicPr/>
          <p:nvPr/>
        </p:nvPicPr>
        <p:blipFill>
          <a:blip r:embed="rId3"/>
          <a:stretch/>
        </p:blipFill>
        <p:spPr>
          <a:xfrm>
            <a:off x="5505480" y="2178720"/>
            <a:ext cx="5923440" cy="2842920"/>
          </a:xfrm>
          <a:prstGeom prst="rect">
            <a:avLst/>
          </a:prstGeom>
          <a:ln>
            <a:noFill/>
          </a:ln>
        </p:spPr>
      </p:pic>
      <p:sp>
        <p:nvSpPr>
          <p:cNvPr id="63" name="CustomShape 6"/>
          <p:cNvSpPr/>
          <p:nvPr/>
        </p:nvSpPr>
        <p:spPr>
          <a:xfrm>
            <a:off x="590400" y="1886040"/>
            <a:ext cx="37566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l-GR" sz="1800" spc="-1" strike="noStrike">
                <a:solidFill>
                  <a:srgbClr val="ffffff"/>
                </a:solidFill>
                <a:latin typeface="Candara"/>
                <a:ea typeface="DejaVu Sans"/>
              </a:rPr>
              <a:t>Στο homepage εμπεριέχεται μια μικρή περιγραφή που περικλείει τη πεμπτουσία των υπηρεσιών της ιστοσελίδας. Ακόμα δίνεται η δυνατότητα στον χρήστη να περιηγηθεί στον ιστότοπο μέσω τον τίτλων στο navigation bar. (Home, Search, Histogram)</a:t>
            </a:r>
            <a:endParaRPr b="0" lang="el-GR" sz="1800" spc="-1" strike="noStrike">
              <a:latin typeface="Arial"/>
            </a:endParaRPr>
          </a:p>
        </p:txBody>
      </p:sp>
      <p:sp>
        <p:nvSpPr>
          <p:cNvPr id="64" name="CustomShape 7"/>
          <p:cNvSpPr/>
          <p:nvPr/>
        </p:nvSpPr>
        <p:spPr>
          <a:xfrm>
            <a:off x="414360" y="5749200"/>
            <a:ext cx="744120" cy="699120"/>
          </a:xfrm>
          <a:prstGeom prst="rect">
            <a:avLst/>
          </a:prstGeom>
          <a:noFill/>
          <a:ln w="19080">
            <a:solidFill>
              <a:schemeClr val="bg1"/>
            </a:solidFill>
            <a:round/>
          </a:ln>
        </p:spPr>
        <p:style>
          <a:lnRef idx="0"/>
          <a:fillRef idx="0"/>
          <a:effectRef idx="0"/>
          <a:fontRef idx="minor"/>
        </p:style>
        <p:txBody>
          <a:bodyPr lIns="90000" rIns="90000" tIns="45000" bIns="45000">
            <a:spAutoFit/>
          </a:bodyPr>
          <a:p>
            <a:pPr algn="ctr">
              <a:lnSpc>
                <a:spcPct val="100000"/>
              </a:lnSpc>
            </a:pPr>
            <a:r>
              <a:rPr b="1" lang="en-GB" sz="4000" spc="-1" strike="noStrike">
                <a:solidFill>
                  <a:srgbClr val="ffffff"/>
                </a:solidFill>
                <a:latin typeface="Candara"/>
                <a:ea typeface="DejaVu Sans"/>
              </a:rPr>
              <a:t>05</a:t>
            </a:r>
            <a:endParaRPr b="0" lang="el-GR" sz="4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5" name="CustomShape 1"/>
          <p:cNvSpPr/>
          <p:nvPr/>
        </p:nvSpPr>
        <p:spPr>
          <a:xfrm>
            <a:off x="207360" y="0"/>
            <a:ext cx="4523400" cy="6856920"/>
          </a:xfrm>
          <a:prstGeom prst="rect">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sp>
      <p:grpSp>
        <p:nvGrpSpPr>
          <p:cNvPr id="66" name="Group 2"/>
          <p:cNvGrpSpPr/>
          <p:nvPr/>
        </p:nvGrpSpPr>
        <p:grpSpPr>
          <a:xfrm>
            <a:off x="5138640" y="1566720"/>
            <a:ext cx="6637680" cy="5300640"/>
            <a:chOff x="5138640" y="1566720"/>
            <a:chExt cx="6637680" cy="5300640"/>
          </a:xfrm>
        </p:grpSpPr>
        <p:grpSp>
          <p:nvGrpSpPr>
            <p:cNvPr id="67" name="Group 3"/>
            <p:cNvGrpSpPr/>
            <p:nvPr/>
          </p:nvGrpSpPr>
          <p:grpSpPr>
            <a:xfrm>
              <a:off x="5138640" y="1566720"/>
              <a:ext cx="6637680" cy="5300640"/>
              <a:chOff x="5138640" y="1566720"/>
              <a:chExt cx="6637680" cy="5300640"/>
            </a:xfrm>
          </p:grpSpPr>
          <p:pic>
            <p:nvPicPr>
              <p:cNvPr id="68" name="Picture 11" descr=""/>
              <p:cNvPicPr/>
              <p:nvPr/>
            </p:nvPicPr>
            <p:blipFill>
              <a:blip r:embed="rId1"/>
              <a:srcRect l="0" t="0" r="0" b="39468"/>
              <a:stretch/>
            </p:blipFill>
            <p:spPr>
              <a:xfrm>
                <a:off x="5138640" y="1566720"/>
                <a:ext cx="6637680" cy="3454920"/>
              </a:xfrm>
              <a:prstGeom prst="rect">
                <a:avLst/>
              </a:prstGeom>
              <a:ln>
                <a:noFill/>
              </a:ln>
            </p:spPr>
          </p:pic>
          <p:pic>
            <p:nvPicPr>
              <p:cNvPr id="69" name="Picture 14" descr=""/>
              <p:cNvPicPr/>
              <p:nvPr/>
            </p:nvPicPr>
            <p:blipFill>
              <a:blip r:embed="rId2"/>
              <a:srcRect l="0" t="67700" r="0" b="0"/>
              <a:stretch/>
            </p:blipFill>
            <p:spPr>
              <a:xfrm>
                <a:off x="5138640" y="5023080"/>
                <a:ext cx="6637680" cy="1844280"/>
              </a:xfrm>
              <a:prstGeom prst="rect">
                <a:avLst/>
              </a:prstGeom>
              <a:ln>
                <a:noFill/>
              </a:ln>
            </p:spPr>
          </p:pic>
        </p:grpSp>
        <p:sp>
          <p:nvSpPr>
            <p:cNvPr id="70" name="CustomShape 4"/>
            <p:cNvSpPr/>
            <p:nvPr/>
          </p:nvSpPr>
          <p:spPr>
            <a:xfrm>
              <a:off x="5505480" y="2178720"/>
              <a:ext cx="5914080" cy="2842920"/>
            </a:xfrm>
            <a:prstGeom prst="rect">
              <a:avLst/>
            </a:prstGeom>
            <a:noFill/>
            <a:ln/>
          </p:spPr>
          <p:style>
            <a:lnRef idx="2">
              <a:schemeClr val="accent1">
                <a:shade val="50000"/>
              </a:schemeClr>
            </a:lnRef>
            <a:fillRef idx="1">
              <a:schemeClr val="accent1"/>
            </a:fillRef>
            <a:effectRef idx="0">
              <a:schemeClr val="accent1"/>
            </a:effectRef>
            <a:fontRef idx="minor"/>
          </p:style>
        </p:sp>
      </p:grpSp>
      <p:sp>
        <p:nvSpPr>
          <p:cNvPr id="71" name="CustomShape 5"/>
          <p:cNvSpPr/>
          <p:nvPr/>
        </p:nvSpPr>
        <p:spPr>
          <a:xfrm>
            <a:off x="590400" y="1201320"/>
            <a:ext cx="349920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GB" sz="3200" spc="-1" strike="noStrike">
                <a:solidFill>
                  <a:srgbClr val="ffffff"/>
                </a:solidFill>
                <a:latin typeface="Candara"/>
                <a:ea typeface="DejaVu Sans"/>
              </a:rPr>
              <a:t>SEARCH</a:t>
            </a:r>
            <a:endParaRPr b="0" lang="el-GR" sz="3200" spc="-1" strike="noStrike">
              <a:latin typeface="Arial"/>
            </a:endParaRPr>
          </a:p>
        </p:txBody>
      </p:sp>
      <p:sp>
        <p:nvSpPr>
          <p:cNvPr id="72" name="CustomShape 6"/>
          <p:cNvSpPr/>
          <p:nvPr/>
        </p:nvSpPr>
        <p:spPr>
          <a:xfrm>
            <a:off x="590400" y="1886040"/>
            <a:ext cx="37566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l-GR" sz="1800" spc="-1" strike="noStrike">
                <a:solidFill>
                  <a:srgbClr val="ffffff"/>
                </a:solidFill>
                <a:latin typeface="Candara"/>
                <a:ea typeface="DejaVu Sans"/>
              </a:rPr>
              <a:t>Ο χρήστης της εφαρμογής θα μπορεί να πληκτρολογεί από 1 έως 5 ασθένειες ή ιούς τη φορά, να επιλέγει μια χρονική περίοδο και με γνώμονα αυτές να ενημερώνεται για το πλήθος των άρθρων που έχουν δημοσιευθεί και για το έτος με τις περισσότερες δημοσιεύσεις.</a:t>
            </a:r>
            <a:endParaRPr b="0" lang="el-GR" sz="1800" spc="-1" strike="noStrike">
              <a:latin typeface="Arial"/>
            </a:endParaRPr>
          </a:p>
        </p:txBody>
      </p:sp>
      <p:sp>
        <p:nvSpPr>
          <p:cNvPr id="73" name="CustomShape 7"/>
          <p:cNvSpPr/>
          <p:nvPr/>
        </p:nvSpPr>
        <p:spPr>
          <a:xfrm>
            <a:off x="414360" y="5749200"/>
            <a:ext cx="744120" cy="699120"/>
          </a:xfrm>
          <a:prstGeom prst="rect">
            <a:avLst/>
          </a:prstGeom>
          <a:noFill/>
          <a:ln w="19080">
            <a:solidFill>
              <a:schemeClr val="bg1"/>
            </a:solidFill>
            <a:round/>
          </a:ln>
        </p:spPr>
        <p:style>
          <a:lnRef idx="0"/>
          <a:fillRef idx="0"/>
          <a:effectRef idx="0"/>
          <a:fontRef idx="minor"/>
        </p:style>
        <p:txBody>
          <a:bodyPr lIns="90000" rIns="90000" tIns="45000" bIns="45000">
            <a:spAutoFit/>
          </a:bodyPr>
          <a:p>
            <a:pPr algn="ctr">
              <a:lnSpc>
                <a:spcPct val="100000"/>
              </a:lnSpc>
            </a:pPr>
            <a:r>
              <a:rPr b="1" lang="en-GB" sz="4000" spc="-1" strike="noStrike">
                <a:solidFill>
                  <a:srgbClr val="ffffff"/>
                </a:solidFill>
                <a:latin typeface="Candara"/>
                <a:ea typeface="DejaVu Sans"/>
              </a:rPr>
              <a:t>06</a:t>
            </a:r>
            <a:endParaRPr b="0" lang="el-GR" sz="4000" spc="-1" strike="noStrike">
              <a:latin typeface="Arial"/>
            </a:endParaRPr>
          </a:p>
        </p:txBody>
      </p:sp>
      <p:pic>
        <p:nvPicPr>
          <p:cNvPr id="74" name="Picture 2" descr=""/>
          <p:cNvPicPr/>
          <p:nvPr/>
        </p:nvPicPr>
        <p:blipFill>
          <a:blip r:embed="rId3"/>
          <a:srcRect l="0" t="0" r="1446" b="0"/>
          <a:stretch/>
        </p:blipFill>
        <p:spPr>
          <a:xfrm>
            <a:off x="5505480" y="2178720"/>
            <a:ext cx="5914080" cy="28429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5" name="CustomShape 1"/>
          <p:cNvSpPr/>
          <p:nvPr/>
        </p:nvSpPr>
        <p:spPr>
          <a:xfrm>
            <a:off x="207360" y="-19080"/>
            <a:ext cx="4523400" cy="6876000"/>
          </a:xfrm>
          <a:prstGeom prst="rect">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sp>
      <p:grpSp>
        <p:nvGrpSpPr>
          <p:cNvPr id="76" name="Group 2"/>
          <p:cNvGrpSpPr/>
          <p:nvPr/>
        </p:nvGrpSpPr>
        <p:grpSpPr>
          <a:xfrm>
            <a:off x="5138640" y="1566720"/>
            <a:ext cx="6637680" cy="5300640"/>
            <a:chOff x="5138640" y="1566720"/>
            <a:chExt cx="6637680" cy="5300640"/>
          </a:xfrm>
        </p:grpSpPr>
        <p:grpSp>
          <p:nvGrpSpPr>
            <p:cNvPr id="77" name="Group 3"/>
            <p:cNvGrpSpPr/>
            <p:nvPr/>
          </p:nvGrpSpPr>
          <p:grpSpPr>
            <a:xfrm>
              <a:off x="5138640" y="1566720"/>
              <a:ext cx="6637680" cy="5300640"/>
              <a:chOff x="5138640" y="1566720"/>
              <a:chExt cx="6637680" cy="5300640"/>
            </a:xfrm>
          </p:grpSpPr>
          <p:pic>
            <p:nvPicPr>
              <p:cNvPr id="78" name="Picture 11" descr=""/>
              <p:cNvPicPr/>
              <p:nvPr/>
            </p:nvPicPr>
            <p:blipFill>
              <a:blip r:embed="rId1"/>
              <a:srcRect l="0" t="0" r="0" b="39468"/>
              <a:stretch/>
            </p:blipFill>
            <p:spPr>
              <a:xfrm>
                <a:off x="5138640" y="1566720"/>
                <a:ext cx="6637680" cy="3454920"/>
              </a:xfrm>
              <a:prstGeom prst="rect">
                <a:avLst/>
              </a:prstGeom>
              <a:ln>
                <a:noFill/>
              </a:ln>
            </p:spPr>
          </p:pic>
          <p:pic>
            <p:nvPicPr>
              <p:cNvPr id="79" name="Picture 14" descr=""/>
              <p:cNvPicPr/>
              <p:nvPr/>
            </p:nvPicPr>
            <p:blipFill>
              <a:blip r:embed="rId2"/>
              <a:srcRect l="0" t="67700" r="0" b="0"/>
              <a:stretch/>
            </p:blipFill>
            <p:spPr>
              <a:xfrm>
                <a:off x="5138640" y="5023080"/>
                <a:ext cx="6637680" cy="1844280"/>
              </a:xfrm>
              <a:prstGeom prst="rect">
                <a:avLst/>
              </a:prstGeom>
              <a:ln>
                <a:noFill/>
              </a:ln>
            </p:spPr>
          </p:pic>
        </p:grpSp>
        <p:sp>
          <p:nvSpPr>
            <p:cNvPr id="80" name="CustomShape 4"/>
            <p:cNvSpPr/>
            <p:nvPr/>
          </p:nvSpPr>
          <p:spPr>
            <a:xfrm>
              <a:off x="5505480" y="2178720"/>
              <a:ext cx="5914080" cy="2842920"/>
            </a:xfrm>
            <a:prstGeom prst="rect">
              <a:avLst/>
            </a:prstGeom>
            <a:noFill/>
            <a:ln/>
          </p:spPr>
          <p:style>
            <a:lnRef idx="2">
              <a:schemeClr val="accent1">
                <a:shade val="50000"/>
              </a:schemeClr>
            </a:lnRef>
            <a:fillRef idx="1">
              <a:schemeClr val="accent1"/>
            </a:fillRef>
            <a:effectRef idx="0">
              <a:schemeClr val="accent1"/>
            </a:effectRef>
            <a:fontRef idx="minor"/>
          </p:style>
        </p:sp>
      </p:grpSp>
      <p:sp>
        <p:nvSpPr>
          <p:cNvPr id="81" name="CustomShape 5"/>
          <p:cNvSpPr/>
          <p:nvPr/>
        </p:nvSpPr>
        <p:spPr>
          <a:xfrm>
            <a:off x="590400" y="1201320"/>
            <a:ext cx="349920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GB" sz="3200" spc="-1" strike="noStrike">
                <a:solidFill>
                  <a:srgbClr val="ffffff"/>
                </a:solidFill>
                <a:latin typeface="Candara"/>
                <a:ea typeface="DejaVu Sans"/>
              </a:rPr>
              <a:t>SEARCH</a:t>
            </a:r>
            <a:endParaRPr b="0" lang="el-GR" sz="3200" spc="-1" strike="noStrike">
              <a:latin typeface="Arial"/>
            </a:endParaRPr>
          </a:p>
        </p:txBody>
      </p:sp>
      <p:sp>
        <p:nvSpPr>
          <p:cNvPr id="82" name="CustomShape 6"/>
          <p:cNvSpPr/>
          <p:nvPr/>
        </p:nvSpPr>
        <p:spPr>
          <a:xfrm>
            <a:off x="590400" y="1886040"/>
            <a:ext cx="37566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l-GR" sz="1800" spc="-1" strike="noStrike">
                <a:solidFill>
                  <a:srgbClr val="ffffff"/>
                </a:solidFill>
                <a:latin typeface="Candara"/>
                <a:ea typeface="DejaVu Sans"/>
              </a:rPr>
              <a:t>Συμπληρώνοντας</a:t>
            </a:r>
            <a:r>
              <a:rPr b="0" lang="en-GB" sz="1800" spc="-1" strike="noStrike">
                <a:solidFill>
                  <a:srgbClr val="ffffff"/>
                </a:solidFill>
                <a:latin typeface="Candara"/>
                <a:ea typeface="DejaVu Sans"/>
              </a:rPr>
              <a:t> </a:t>
            </a:r>
            <a:r>
              <a:rPr b="0" lang="el-GR" sz="1800" spc="-1" strike="noStrike">
                <a:solidFill>
                  <a:srgbClr val="ffffff"/>
                </a:solidFill>
                <a:latin typeface="Candara"/>
                <a:ea typeface="DejaVu Sans"/>
              </a:rPr>
              <a:t>όλα τα πεδία και πατώντας το κουμπί Submit, θα εμφανιστεί ένας πίνακας που θα περιέχει συγκεντρωτικά</a:t>
            </a:r>
            <a:r>
              <a:rPr b="0" lang="en-GB" sz="1800" spc="-1" strike="noStrike">
                <a:solidFill>
                  <a:srgbClr val="ffffff"/>
                </a:solidFill>
                <a:latin typeface="Candara"/>
                <a:ea typeface="DejaVu Sans"/>
              </a:rPr>
              <a:t> </a:t>
            </a:r>
            <a:r>
              <a:rPr b="0" lang="el-GR" sz="1800" spc="-1" strike="noStrike">
                <a:solidFill>
                  <a:srgbClr val="ffffff"/>
                </a:solidFill>
                <a:latin typeface="Candara"/>
                <a:ea typeface="DejaVu Sans"/>
              </a:rPr>
              <a:t>τις προαναφερθείσες πληροφορίες.  </a:t>
            </a:r>
            <a:endParaRPr b="0" lang="el-GR" sz="1800" spc="-1" strike="noStrike">
              <a:latin typeface="Arial"/>
            </a:endParaRPr>
          </a:p>
        </p:txBody>
      </p:sp>
      <p:sp>
        <p:nvSpPr>
          <p:cNvPr id="83" name="CustomShape 7"/>
          <p:cNvSpPr/>
          <p:nvPr/>
        </p:nvSpPr>
        <p:spPr>
          <a:xfrm>
            <a:off x="414360" y="5749200"/>
            <a:ext cx="744120" cy="699120"/>
          </a:xfrm>
          <a:prstGeom prst="rect">
            <a:avLst/>
          </a:prstGeom>
          <a:noFill/>
          <a:ln w="19080">
            <a:solidFill>
              <a:schemeClr val="bg1"/>
            </a:solidFill>
            <a:round/>
          </a:ln>
        </p:spPr>
        <p:style>
          <a:lnRef idx="0"/>
          <a:fillRef idx="0"/>
          <a:effectRef idx="0"/>
          <a:fontRef idx="minor"/>
        </p:style>
        <p:txBody>
          <a:bodyPr lIns="90000" rIns="90000" tIns="45000" bIns="45000">
            <a:spAutoFit/>
          </a:bodyPr>
          <a:p>
            <a:pPr algn="ctr">
              <a:lnSpc>
                <a:spcPct val="100000"/>
              </a:lnSpc>
            </a:pPr>
            <a:r>
              <a:rPr b="1" lang="en-GB" sz="4000" spc="-1" strike="noStrike">
                <a:solidFill>
                  <a:srgbClr val="ffffff"/>
                </a:solidFill>
                <a:latin typeface="Candara"/>
                <a:ea typeface="DejaVu Sans"/>
              </a:rPr>
              <a:t>07</a:t>
            </a:r>
            <a:endParaRPr b="0" lang="el-GR" sz="4000" spc="-1" strike="noStrike">
              <a:latin typeface="Arial"/>
            </a:endParaRPr>
          </a:p>
        </p:txBody>
      </p:sp>
      <p:pic>
        <p:nvPicPr>
          <p:cNvPr id="84" name="Picture 2" descr=""/>
          <p:cNvPicPr/>
          <p:nvPr/>
        </p:nvPicPr>
        <p:blipFill>
          <a:blip r:embed="rId3"/>
          <a:stretch/>
        </p:blipFill>
        <p:spPr>
          <a:xfrm>
            <a:off x="5505480" y="2178720"/>
            <a:ext cx="5914080" cy="28681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207360" y="-19080"/>
            <a:ext cx="4523400" cy="6876000"/>
          </a:xfrm>
          <a:prstGeom prst="rect">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sp>
      <p:grpSp>
        <p:nvGrpSpPr>
          <p:cNvPr id="86" name="Group 2"/>
          <p:cNvGrpSpPr/>
          <p:nvPr/>
        </p:nvGrpSpPr>
        <p:grpSpPr>
          <a:xfrm>
            <a:off x="5138640" y="1566720"/>
            <a:ext cx="6637680" cy="5300640"/>
            <a:chOff x="5138640" y="1566720"/>
            <a:chExt cx="6637680" cy="5300640"/>
          </a:xfrm>
        </p:grpSpPr>
        <p:grpSp>
          <p:nvGrpSpPr>
            <p:cNvPr id="87" name="Group 3"/>
            <p:cNvGrpSpPr/>
            <p:nvPr/>
          </p:nvGrpSpPr>
          <p:grpSpPr>
            <a:xfrm>
              <a:off x="5138640" y="1566720"/>
              <a:ext cx="6637680" cy="5300640"/>
              <a:chOff x="5138640" y="1566720"/>
              <a:chExt cx="6637680" cy="5300640"/>
            </a:xfrm>
          </p:grpSpPr>
          <p:pic>
            <p:nvPicPr>
              <p:cNvPr id="88" name="Picture 11" descr=""/>
              <p:cNvPicPr/>
              <p:nvPr/>
            </p:nvPicPr>
            <p:blipFill>
              <a:blip r:embed="rId1"/>
              <a:srcRect l="0" t="0" r="0" b="39468"/>
              <a:stretch/>
            </p:blipFill>
            <p:spPr>
              <a:xfrm>
                <a:off x="5138640" y="1566720"/>
                <a:ext cx="6637680" cy="3454920"/>
              </a:xfrm>
              <a:prstGeom prst="rect">
                <a:avLst/>
              </a:prstGeom>
              <a:ln>
                <a:noFill/>
              </a:ln>
            </p:spPr>
          </p:pic>
          <p:pic>
            <p:nvPicPr>
              <p:cNvPr id="89" name="Picture 14" descr=""/>
              <p:cNvPicPr/>
              <p:nvPr/>
            </p:nvPicPr>
            <p:blipFill>
              <a:blip r:embed="rId2"/>
              <a:srcRect l="0" t="67700" r="0" b="0"/>
              <a:stretch/>
            </p:blipFill>
            <p:spPr>
              <a:xfrm>
                <a:off x="5138640" y="5023080"/>
                <a:ext cx="6637680" cy="1844280"/>
              </a:xfrm>
              <a:prstGeom prst="rect">
                <a:avLst/>
              </a:prstGeom>
              <a:ln>
                <a:noFill/>
              </a:ln>
            </p:spPr>
          </p:pic>
        </p:grpSp>
        <p:sp>
          <p:nvSpPr>
            <p:cNvPr id="90" name="CustomShape 4"/>
            <p:cNvSpPr/>
            <p:nvPr/>
          </p:nvSpPr>
          <p:spPr>
            <a:xfrm>
              <a:off x="5505480" y="2178720"/>
              <a:ext cx="5914080" cy="2842920"/>
            </a:xfrm>
            <a:prstGeom prst="rect">
              <a:avLst/>
            </a:prstGeom>
            <a:noFill/>
            <a:ln/>
          </p:spPr>
          <p:style>
            <a:lnRef idx="2">
              <a:schemeClr val="accent1">
                <a:shade val="50000"/>
              </a:schemeClr>
            </a:lnRef>
            <a:fillRef idx="1">
              <a:schemeClr val="accent1"/>
            </a:fillRef>
            <a:effectRef idx="0">
              <a:schemeClr val="accent1"/>
            </a:effectRef>
            <a:fontRef idx="minor"/>
          </p:style>
        </p:sp>
      </p:grpSp>
      <p:sp>
        <p:nvSpPr>
          <p:cNvPr id="91" name="CustomShape 5"/>
          <p:cNvSpPr/>
          <p:nvPr/>
        </p:nvSpPr>
        <p:spPr>
          <a:xfrm>
            <a:off x="590400" y="1201320"/>
            <a:ext cx="349920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GB" sz="3200" spc="-1" strike="noStrike">
                <a:solidFill>
                  <a:srgbClr val="ffffff"/>
                </a:solidFill>
                <a:latin typeface="Candara"/>
                <a:ea typeface="DejaVu Sans"/>
              </a:rPr>
              <a:t>WARNINGS </a:t>
            </a:r>
            <a:endParaRPr b="0" lang="el-GR" sz="3200" spc="-1" strike="noStrike">
              <a:latin typeface="Arial"/>
            </a:endParaRPr>
          </a:p>
        </p:txBody>
      </p:sp>
      <p:sp>
        <p:nvSpPr>
          <p:cNvPr id="92" name="CustomShape 6"/>
          <p:cNvSpPr/>
          <p:nvPr/>
        </p:nvSpPr>
        <p:spPr>
          <a:xfrm>
            <a:off x="590400" y="1886040"/>
            <a:ext cx="37566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l-GR" sz="1800" spc="-1" strike="noStrike">
                <a:solidFill>
                  <a:srgbClr val="ffffff"/>
                </a:solidFill>
                <a:latin typeface="Candara"/>
                <a:ea typeface="DejaVu Sans"/>
              </a:rPr>
              <a:t>Πατώντας Submit αλλά έχοντας ο χρήστης  αφήσει κενά πεδία, θα εμφανιστούν τα εξής μηνύματα λάθους:</a:t>
            </a:r>
            <a:endParaRPr b="0" lang="el-GR" sz="1800" spc="-1" strike="noStrike">
              <a:latin typeface="Arial"/>
            </a:endParaRPr>
          </a:p>
        </p:txBody>
      </p:sp>
      <p:sp>
        <p:nvSpPr>
          <p:cNvPr id="93" name="CustomShape 7"/>
          <p:cNvSpPr/>
          <p:nvPr/>
        </p:nvSpPr>
        <p:spPr>
          <a:xfrm>
            <a:off x="414360" y="5749200"/>
            <a:ext cx="744120" cy="699120"/>
          </a:xfrm>
          <a:prstGeom prst="rect">
            <a:avLst/>
          </a:prstGeom>
          <a:noFill/>
          <a:ln w="19080">
            <a:solidFill>
              <a:schemeClr val="bg1"/>
            </a:solidFill>
            <a:round/>
          </a:ln>
        </p:spPr>
        <p:style>
          <a:lnRef idx="0"/>
          <a:fillRef idx="0"/>
          <a:effectRef idx="0"/>
          <a:fontRef idx="minor"/>
        </p:style>
        <p:txBody>
          <a:bodyPr lIns="90000" rIns="90000" tIns="45000" bIns="45000">
            <a:spAutoFit/>
          </a:bodyPr>
          <a:p>
            <a:pPr algn="ctr">
              <a:lnSpc>
                <a:spcPct val="100000"/>
              </a:lnSpc>
            </a:pPr>
            <a:r>
              <a:rPr b="1" lang="en-GB" sz="4000" spc="-1" strike="noStrike">
                <a:solidFill>
                  <a:srgbClr val="ffffff"/>
                </a:solidFill>
                <a:latin typeface="Candara"/>
                <a:ea typeface="DejaVu Sans"/>
              </a:rPr>
              <a:t>08</a:t>
            </a:r>
            <a:endParaRPr b="0" lang="el-GR" sz="4000" spc="-1" strike="noStrike">
              <a:latin typeface="Arial"/>
            </a:endParaRPr>
          </a:p>
        </p:txBody>
      </p:sp>
      <p:pic>
        <p:nvPicPr>
          <p:cNvPr id="94" name="Picture 2" descr=""/>
          <p:cNvPicPr/>
          <p:nvPr/>
        </p:nvPicPr>
        <p:blipFill>
          <a:blip r:embed="rId3"/>
          <a:stretch/>
        </p:blipFill>
        <p:spPr>
          <a:xfrm>
            <a:off x="5505480" y="2178720"/>
            <a:ext cx="5914080" cy="28285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CustomShape 1"/>
          <p:cNvSpPr/>
          <p:nvPr/>
        </p:nvSpPr>
        <p:spPr>
          <a:xfrm>
            <a:off x="207360" y="-19080"/>
            <a:ext cx="4523400" cy="6876000"/>
          </a:xfrm>
          <a:prstGeom prst="rect">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sp>
      <p:grpSp>
        <p:nvGrpSpPr>
          <p:cNvPr id="96" name="Group 2"/>
          <p:cNvGrpSpPr/>
          <p:nvPr/>
        </p:nvGrpSpPr>
        <p:grpSpPr>
          <a:xfrm>
            <a:off x="5138640" y="1566720"/>
            <a:ext cx="6637680" cy="5300640"/>
            <a:chOff x="5138640" y="1566720"/>
            <a:chExt cx="6637680" cy="5300640"/>
          </a:xfrm>
        </p:grpSpPr>
        <p:grpSp>
          <p:nvGrpSpPr>
            <p:cNvPr id="97" name="Group 3"/>
            <p:cNvGrpSpPr/>
            <p:nvPr/>
          </p:nvGrpSpPr>
          <p:grpSpPr>
            <a:xfrm>
              <a:off x="5138640" y="1566720"/>
              <a:ext cx="6637680" cy="5300640"/>
              <a:chOff x="5138640" y="1566720"/>
              <a:chExt cx="6637680" cy="5300640"/>
            </a:xfrm>
          </p:grpSpPr>
          <p:pic>
            <p:nvPicPr>
              <p:cNvPr id="98" name="Picture 11" descr=""/>
              <p:cNvPicPr/>
              <p:nvPr/>
            </p:nvPicPr>
            <p:blipFill>
              <a:blip r:embed="rId1"/>
              <a:srcRect l="0" t="0" r="0" b="39468"/>
              <a:stretch/>
            </p:blipFill>
            <p:spPr>
              <a:xfrm>
                <a:off x="5138640" y="1566720"/>
                <a:ext cx="6637680" cy="3454920"/>
              </a:xfrm>
              <a:prstGeom prst="rect">
                <a:avLst/>
              </a:prstGeom>
              <a:ln>
                <a:noFill/>
              </a:ln>
            </p:spPr>
          </p:pic>
          <p:pic>
            <p:nvPicPr>
              <p:cNvPr id="99" name="Picture 14" descr=""/>
              <p:cNvPicPr/>
              <p:nvPr/>
            </p:nvPicPr>
            <p:blipFill>
              <a:blip r:embed="rId2"/>
              <a:srcRect l="0" t="67700" r="0" b="0"/>
              <a:stretch/>
            </p:blipFill>
            <p:spPr>
              <a:xfrm>
                <a:off x="5138640" y="5023080"/>
                <a:ext cx="6637680" cy="1844280"/>
              </a:xfrm>
              <a:prstGeom prst="rect">
                <a:avLst/>
              </a:prstGeom>
              <a:ln>
                <a:noFill/>
              </a:ln>
            </p:spPr>
          </p:pic>
        </p:grpSp>
        <p:sp>
          <p:nvSpPr>
            <p:cNvPr id="100" name="CustomShape 4"/>
            <p:cNvSpPr/>
            <p:nvPr/>
          </p:nvSpPr>
          <p:spPr>
            <a:xfrm>
              <a:off x="5505480" y="2178720"/>
              <a:ext cx="5914080" cy="2842920"/>
            </a:xfrm>
            <a:prstGeom prst="rect">
              <a:avLst/>
            </a:prstGeom>
            <a:noFill/>
            <a:ln/>
          </p:spPr>
          <p:style>
            <a:lnRef idx="2">
              <a:schemeClr val="accent1">
                <a:shade val="50000"/>
              </a:schemeClr>
            </a:lnRef>
            <a:fillRef idx="1">
              <a:schemeClr val="accent1"/>
            </a:fillRef>
            <a:effectRef idx="0">
              <a:schemeClr val="accent1"/>
            </a:effectRef>
            <a:fontRef idx="minor"/>
          </p:style>
        </p:sp>
      </p:grpSp>
      <p:sp>
        <p:nvSpPr>
          <p:cNvPr id="101" name="CustomShape 5"/>
          <p:cNvSpPr/>
          <p:nvPr/>
        </p:nvSpPr>
        <p:spPr>
          <a:xfrm>
            <a:off x="590400" y="1201320"/>
            <a:ext cx="349920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GB" sz="3200" spc="-1" strike="noStrike">
                <a:solidFill>
                  <a:srgbClr val="ffffff"/>
                </a:solidFill>
                <a:latin typeface="Candara"/>
                <a:ea typeface="DejaVu Sans"/>
              </a:rPr>
              <a:t>WARNINGS </a:t>
            </a:r>
            <a:endParaRPr b="0" lang="el-GR" sz="3200" spc="-1" strike="noStrike">
              <a:latin typeface="Arial"/>
            </a:endParaRPr>
          </a:p>
        </p:txBody>
      </p:sp>
      <p:sp>
        <p:nvSpPr>
          <p:cNvPr id="102" name="CustomShape 6"/>
          <p:cNvSpPr/>
          <p:nvPr/>
        </p:nvSpPr>
        <p:spPr>
          <a:xfrm>
            <a:off x="590400" y="1886040"/>
            <a:ext cx="37566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l-GR" sz="1800" spc="-1" strike="noStrike">
                <a:solidFill>
                  <a:srgbClr val="ffffff"/>
                </a:solidFill>
                <a:latin typeface="Candara"/>
                <a:ea typeface="DejaVu Sans"/>
              </a:rPr>
              <a:t>Μηνύματα λάθους θα εμφανιστούν ακόμα και αν ο χρήστης επιλέξει μελλοντικές ημερομηνίες ή ημερομηνίες που  δεν υφίστανται</a:t>
            </a:r>
            <a:r>
              <a:rPr b="0" lang="en-GB" sz="1800" spc="-1" strike="noStrike">
                <a:solidFill>
                  <a:srgbClr val="ffffff"/>
                </a:solidFill>
                <a:latin typeface="Candara"/>
                <a:ea typeface="DejaVu Sans"/>
              </a:rPr>
              <a:t> </a:t>
            </a:r>
            <a:r>
              <a:rPr b="0" lang="el-GR" sz="1800" spc="-1" strike="noStrike">
                <a:solidFill>
                  <a:srgbClr val="ffffff"/>
                </a:solidFill>
                <a:latin typeface="Candara"/>
                <a:ea typeface="DejaVu Sans"/>
              </a:rPr>
              <a:t>(</a:t>
            </a:r>
            <a:r>
              <a:rPr b="0" lang="en-GB" sz="1800" spc="-1" strike="noStrike">
                <a:solidFill>
                  <a:srgbClr val="ffffff"/>
                </a:solidFill>
                <a:latin typeface="Candara"/>
                <a:ea typeface="DejaVu Sans"/>
              </a:rPr>
              <a:t>from &gt; to)</a:t>
            </a:r>
            <a:r>
              <a:rPr b="0" lang="el-GR" sz="1800" spc="-1" strike="noStrike">
                <a:solidFill>
                  <a:srgbClr val="ffffff"/>
                </a:solidFill>
                <a:latin typeface="Candara"/>
                <a:ea typeface="DejaVu Sans"/>
              </a:rPr>
              <a:t>.</a:t>
            </a:r>
            <a:endParaRPr b="0" lang="el-GR" sz="1800" spc="-1" strike="noStrike">
              <a:latin typeface="Arial"/>
            </a:endParaRPr>
          </a:p>
        </p:txBody>
      </p:sp>
      <p:sp>
        <p:nvSpPr>
          <p:cNvPr id="103" name="CustomShape 7"/>
          <p:cNvSpPr/>
          <p:nvPr/>
        </p:nvSpPr>
        <p:spPr>
          <a:xfrm>
            <a:off x="414360" y="5749200"/>
            <a:ext cx="744120" cy="699120"/>
          </a:xfrm>
          <a:prstGeom prst="rect">
            <a:avLst/>
          </a:prstGeom>
          <a:noFill/>
          <a:ln w="19080">
            <a:solidFill>
              <a:schemeClr val="bg1"/>
            </a:solidFill>
            <a:round/>
          </a:ln>
        </p:spPr>
        <p:style>
          <a:lnRef idx="0"/>
          <a:fillRef idx="0"/>
          <a:effectRef idx="0"/>
          <a:fontRef idx="minor"/>
        </p:style>
        <p:txBody>
          <a:bodyPr lIns="90000" rIns="90000" tIns="45000" bIns="45000">
            <a:spAutoFit/>
          </a:bodyPr>
          <a:p>
            <a:pPr algn="ctr">
              <a:lnSpc>
                <a:spcPct val="100000"/>
              </a:lnSpc>
            </a:pPr>
            <a:r>
              <a:rPr b="1" lang="en-GB" sz="4000" spc="-1" strike="noStrike">
                <a:solidFill>
                  <a:srgbClr val="ffffff"/>
                </a:solidFill>
                <a:latin typeface="Candara"/>
                <a:ea typeface="DejaVu Sans"/>
              </a:rPr>
              <a:t>09</a:t>
            </a:r>
            <a:endParaRPr b="0" lang="el-GR" sz="4000" spc="-1" strike="noStrike">
              <a:latin typeface="Arial"/>
            </a:endParaRPr>
          </a:p>
        </p:txBody>
      </p:sp>
      <p:pic>
        <p:nvPicPr>
          <p:cNvPr id="104" name="Picture 2" descr=""/>
          <p:cNvPicPr/>
          <p:nvPr/>
        </p:nvPicPr>
        <p:blipFill>
          <a:blip r:embed="rId3"/>
          <a:stretch/>
        </p:blipFill>
        <p:spPr>
          <a:xfrm>
            <a:off x="5505480" y="2178720"/>
            <a:ext cx="5914080" cy="28681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387</TotalTime>
  <Application>LibreOffice/6.4.5.2$Windows_x86 LibreOffice_project/a726b36747cf2001e06b58ad5db1aa3a9a1872d6</Application>
  <Words>630</Words>
  <Paragraphs>75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2020-08-09T08:43:37Z</dcterms:created>
  <dc:creator/>
  <dc:description/>
  <dc:language>el-GR</dc:language>
  <cp:lastModifiedBy/>
  <dcterms:modified xsi:type="dcterms:W3CDTF">2020-08-09T21:13:22Z</dcterms:modified>
  <cp:revision>45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