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28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7.jpeg" ContentType="image/jpeg"/>
  <Override PartName="/ppt/media/image3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452A52E-8807-4C7C-9651-AE2688368689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09/08/20</a:t>
            </a:fld>
            <a:endParaRPr b="0" lang="el-G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l-G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E942622-C5E6-4DBF-8FC9-70D019907A37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&lt;αριθμός&gt;</a:t>
            </a:fld>
            <a:endParaRPr b="0" lang="el-G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nodejs.org/en/download/" TargetMode="External"/><Relationship Id="rId2" Type="http://schemas.openxmlformats.org/officeDocument/2006/relationships/hyperlink" Target="https://expressjs.com/" TargetMode="External"/><Relationship Id="rId3" Type="http://schemas.openxmlformats.org/officeDocument/2006/relationships/hyperlink" Target="https://nodemon.io/" TargetMode="External"/><Relationship Id="rId4" Type="http://schemas.openxmlformats.org/officeDocument/2006/relationships/hyperlink" Target="https://mongoosejs.com/docs/" TargetMode="External"/><Relationship Id="rId5" Type="http://schemas.openxmlformats.org/officeDocument/2006/relationships/hyperlink" Target="https://www.postman.com/downloads/" TargetMode="External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www.semanticscholar.org/cord19" TargetMode="External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hyperlink" Target="https://github.com/faypanou/Internet-and-Applications" TargetMode="External"/><Relationship Id="rId3" Type="http://schemas.openxmlformats.org/officeDocument/2006/relationships/hyperlink" Target="https://www.youtube.com/watch?v=K9c5jXHhS_8" TargetMode="External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Industry Expertise: COVID-19 Coronavirus Outbreak - North"/>
          <p:cNvPicPr/>
          <p:nvPr/>
        </p:nvPicPr>
        <p:blipFill>
          <a:blip r:embed="rId1"/>
          <a:srcRect l="0" t="3470" r="0" b="38895"/>
          <a:stretch/>
        </p:blipFill>
        <p:spPr>
          <a:xfrm>
            <a:off x="1889280" y="3463200"/>
            <a:ext cx="8413560" cy="3394440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112500"/>
          </a:effectLst>
        </p:spPr>
      </p:pic>
      <p:sp>
        <p:nvSpPr>
          <p:cNvPr id="42" name="CustomShape 1"/>
          <p:cNvSpPr/>
          <p:nvPr/>
        </p:nvSpPr>
        <p:spPr>
          <a:xfrm>
            <a:off x="8896320" y="257040"/>
            <a:ext cx="2957040" cy="12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l-GR" sz="2000" spc="-1" strike="noStrike">
                <a:solidFill>
                  <a:srgbClr val="f2f2f2"/>
                </a:solidFill>
                <a:latin typeface="Candara Light"/>
              </a:rPr>
              <a:t>Διαδίκτυο και Εφαρμογές</a:t>
            </a:r>
            <a:endParaRPr b="0" lang="el-GR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l-GR" sz="1800" spc="-1" strike="noStrike">
                <a:solidFill>
                  <a:srgbClr val="f2f2f2"/>
                </a:solidFill>
                <a:latin typeface="Candara Light"/>
              </a:rPr>
              <a:t>Φωτεινή Παναγιώτου</a:t>
            </a:r>
            <a:endParaRPr b="0" lang="el-GR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l-GR" sz="1800" spc="-1" strike="noStrike">
                <a:solidFill>
                  <a:srgbClr val="f2f2f2"/>
                </a:solidFill>
                <a:latin typeface="Candara Light"/>
              </a:rPr>
              <a:t>Α.Μ. 03116750</a:t>
            </a:r>
            <a:endParaRPr b="0" lang="el-GR" sz="1800" spc="-1" strike="noStrike">
              <a:latin typeface="Arial"/>
            </a:endParaRPr>
          </a:p>
        </p:txBody>
      </p:sp>
      <p:grpSp>
        <p:nvGrpSpPr>
          <p:cNvPr id="43" name="Group 2"/>
          <p:cNvGrpSpPr/>
          <p:nvPr/>
        </p:nvGrpSpPr>
        <p:grpSpPr>
          <a:xfrm>
            <a:off x="1833480" y="2562480"/>
            <a:ext cx="8677080" cy="707760"/>
            <a:chOff x="1833480" y="2562480"/>
            <a:chExt cx="8677080" cy="707760"/>
          </a:xfrm>
        </p:grpSpPr>
        <p:sp>
          <p:nvSpPr>
            <p:cNvPr id="44" name="CustomShape 3"/>
            <p:cNvSpPr/>
            <p:nvPr/>
          </p:nvSpPr>
          <p:spPr>
            <a:xfrm>
              <a:off x="1833480" y="2562480"/>
              <a:ext cx="867708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l-GR" sz="4000" spc="-1" strike="noStrike">
                  <a:solidFill>
                    <a:srgbClr val="ffffff"/>
                  </a:solidFill>
                  <a:latin typeface="Candara"/>
                </a:rPr>
                <a:t>NTU</a:t>
              </a:r>
              <a:r>
                <a:rPr b="1" lang="en-GB" sz="4000" spc="-1" strike="noStrike">
                  <a:solidFill>
                    <a:srgbClr val="ffffff"/>
                  </a:solidFill>
                  <a:latin typeface="Candara"/>
                </a:rPr>
                <a:t>A</a:t>
              </a:r>
              <a:r>
                <a:rPr b="1" lang="el-GR" sz="4000" spc="-1" strike="noStrike">
                  <a:solidFill>
                    <a:srgbClr val="ffffff"/>
                  </a:solidFill>
                  <a:latin typeface="Candara"/>
                </a:rPr>
                <a:t> APPATHON</a:t>
              </a:r>
              <a:r>
                <a:rPr b="1" lang="en-GB" sz="4000" spc="-1" strike="noStrike">
                  <a:solidFill>
                    <a:srgbClr val="ffffff"/>
                  </a:solidFill>
                  <a:latin typeface="Candara"/>
                </a:rPr>
                <a:t> </a:t>
              </a:r>
              <a:r>
                <a:rPr b="1" lang="el-GR" sz="4000" spc="-1" strike="noStrike">
                  <a:solidFill>
                    <a:srgbClr val="ffffff"/>
                  </a:solidFill>
                  <a:latin typeface="Candara"/>
                </a:rPr>
                <a:t>2020 </a:t>
              </a:r>
              <a:endParaRPr b="0" lang="el-GR" sz="4000" spc="-1" strike="noStrike">
                <a:latin typeface="Arial"/>
              </a:endParaRPr>
            </a:p>
          </p:txBody>
        </p:sp>
        <p:sp>
          <p:nvSpPr>
            <p:cNvPr id="45" name="Line 4"/>
            <p:cNvSpPr/>
            <p:nvPr/>
          </p:nvSpPr>
          <p:spPr>
            <a:xfrm>
              <a:off x="1954800" y="3270240"/>
              <a:ext cx="7881840" cy="0"/>
            </a:xfrm>
            <a:prstGeom prst="line">
              <a:avLst/>
            </a:prstGeom>
            <a:ln w="5076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6" name="CustomShape 5"/>
          <p:cNvSpPr/>
          <p:nvPr/>
        </p:nvSpPr>
        <p:spPr>
          <a:xfrm>
            <a:off x="500040" y="365040"/>
            <a:ext cx="699840" cy="699840"/>
          </a:xfrm>
          <a:prstGeom prst="rect">
            <a:avLst/>
          </a:prstGeom>
          <a:noFill/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ndara"/>
              </a:rPr>
              <a:t>01</a:t>
            </a:r>
            <a:endParaRPr b="0" lang="el-G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07360" y="-19080"/>
            <a:ext cx="4524120" cy="687672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9" name="Group 2"/>
          <p:cNvGrpSpPr/>
          <p:nvPr/>
        </p:nvGrpSpPr>
        <p:grpSpPr>
          <a:xfrm>
            <a:off x="5138640" y="1566720"/>
            <a:ext cx="6638400" cy="5301360"/>
            <a:chOff x="5138640" y="1566720"/>
            <a:chExt cx="6638400" cy="5301360"/>
          </a:xfrm>
        </p:grpSpPr>
        <p:grpSp>
          <p:nvGrpSpPr>
            <p:cNvPr id="110" name="Group 3"/>
            <p:cNvGrpSpPr/>
            <p:nvPr/>
          </p:nvGrpSpPr>
          <p:grpSpPr>
            <a:xfrm>
              <a:off x="5138640" y="1566720"/>
              <a:ext cx="6638400" cy="5301360"/>
              <a:chOff x="5138640" y="1566720"/>
              <a:chExt cx="6638400" cy="5301360"/>
            </a:xfrm>
          </p:grpSpPr>
          <p:pic>
            <p:nvPicPr>
              <p:cNvPr id="111" name="Picture 11" descr=""/>
              <p:cNvPicPr/>
              <p:nvPr/>
            </p:nvPicPr>
            <p:blipFill>
              <a:blip r:embed="rId1"/>
              <a:srcRect l="0" t="0" r="0" b="39457"/>
              <a:stretch/>
            </p:blipFill>
            <p:spPr>
              <a:xfrm>
                <a:off x="5138640" y="1566720"/>
                <a:ext cx="6638400" cy="34556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2" name="Picture 14" descr=""/>
              <p:cNvPicPr/>
              <p:nvPr/>
            </p:nvPicPr>
            <p:blipFill>
              <a:blip r:embed="rId2"/>
              <a:srcRect l="0" t="67678" r="0" b="0"/>
              <a:stretch/>
            </p:blipFill>
            <p:spPr>
              <a:xfrm>
                <a:off x="5138640" y="5023080"/>
                <a:ext cx="6638400" cy="18450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13" name="CustomShape 4"/>
            <p:cNvSpPr/>
            <p:nvPr/>
          </p:nvSpPr>
          <p:spPr>
            <a:xfrm>
              <a:off x="5505480" y="2178720"/>
              <a:ext cx="5914800" cy="2843640"/>
            </a:xfrm>
            <a:prstGeom prst="rect">
              <a:avLst/>
            </a:prstGeom>
            <a:no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4" name="CustomShape 5"/>
          <p:cNvSpPr/>
          <p:nvPr/>
        </p:nvSpPr>
        <p:spPr>
          <a:xfrm>
            <a:off x="617040" y="795240"/>
            <a:ext cx="3499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ndara"/>
              </a:rPr>
              <a:t>HISTOGRAM </a:t>
            </a:r>
            <a:endParaRPr b="0" lang="el-GR" sz="3200" spc="-1" strike="noStrike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617040" y="1479960"/>
            <a:ext cx="3757320" cy="39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Η εφαρμογή παρέχει ακόμα τη δυνατότητα στον χρήστη να παρατηρήσει τις δημοσιεύσεις για μια ασθένεια σε βάθος χρόνου, μέσω ενός ιστογράμματος. </a:t>
            </a:r>
            <a:endParaRPr b="0" lang="el-G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Πληκτρολογώντας μία ασθένεια τη φορά και πατώντας submit, θα εμφανίζεται ένα ιστόγραμμα όπου στον άξονα y ορίζεται το πλήθος των δημοσιεύσεων ενώ στον άξονα x αναπαρίστανται τα έτη στα οποία έχουν σημειωθεί δημοσιεύσεις άρθρων της αναζητούμενης ασθένειας. 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414360" y="5749200"/>
            <a:ext cx="744840" cy="699840"/>
          </a:xfrm>
          <a:prstGeom prst="rect">
            <a:avLst/>
          </a:prstGeom>
          <a:noFill/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l-GR" sz="4000" spc="-1" strike="noStrike">
                <a:solidFill>
                  <a:srgbClr val="ffffff"/>
                </a:solidFill>
                <a:latin typeface="Candara"/>
              </a:rPr>
              <a:t>10</a:t>
            </a:r>
            <a:endParaRPr b="0" lang="el-GR" sz="4000" spc="-1" strike="noStrike">
              <a:latin typeface="Arial"/>
            </a:endParaRPr>
          </a:p>
        </p:txBody>
      </p:sp>
      <p:pic>
        <p:nvPicPr>
          <p:cNvPr id="117" name="Picture 2" descr=""/>
          <p:cNvPicPr/>
          <p:nvPr/>
        </p:nvPicPr>
        <p:blipFill>
          <a:blip r:embed="rId3"/>
          <a:stretch/>
        </p:blipFill>
        <p:spPr>
          <a:xfrm>
            <a:off x="5505480" y="2178720"/>
            <a:ext cx="5914800" cy="289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07360" y="-19080"/>
            <a:ext cx="4524120" cy="687672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9" name="Group 2"/>
          <p:cNvGrpSpPr/>
          <p:nvPr/>
        </p:nvGrpSpPr>
        <p:grpSpPr>
          <a:xfrm>
            <a:off x="5138640" y="1566720"/>
            <a:ext cx="6638400" cy="5301360"/>
            <a:chOff x="5138640" y="1566720"/>
            <a:chExt cx="6638400" cy="5301360"/>
          </a:xfrm>
        </p:grpSpPr>
        <p:grpSp>
          <p:nvGrpSpPr>
            <p:cNvPr id="120" name="Group 3"/>
            <p:cNvGrpSpPr/>
            <p:nvPr/>
          </p:nvGrpSpPr>
          <p:grpSpPr>
            <a:xfrm>
              <a:off x="5138640" y="1566720"/>
              <a:ext cx="6638400" cy="5301360"/>
              <a:chOff x="5138640" y="1566720"/>
              <a:chExt cx="6638400" cy="5301360"/>
            </a:xfrm>
          </p:grpSpPr>
          <p:pic>
            <p:nvPicPr>
              <p:cNvPr id="121" name="Picture 11" descr=""/>
              <p:cNvPicPr/>
              <p:nvPr/>
            </p:nvPicPr>
            <p:blipFill>
              <a:blip r:embed="rId1"/>
              <a:srcRect l="0" t="0" r="0" b="39457"/>
              <a:stretch/>
            </p:blipFill>
            <p:spPr>
              <a:xfrm>
                <a:off x="5138640" y="1566720"/>
                <a:ext cx="6638400" cy="34556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22" name="Picture 14" descr=""/>
              <p:cNvPicPr/>
              <p:nvPr/>
            </p:nvPicPr>
            <p:blipFill>
              <a:blip r:embed="rId2"/>
              <a:srcRect l="0" t="67678" r="0" b="0"/>
              <a:stretch/>
            </p:blipFill>
            <p:spPr>
              <a:xfrm>
                <a:off x="5138640" y="5023080"/>
                <a:ext cx="6638400" cy="18450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23" name="CustomShape 4"/>
            <p:cNvSpPr/>
            <p:nvPr/>
          </p:nvSpPr>
          <p:spPr>
            <a:xfrm>
              <a:off x="5505480" y="2178720"/>
              <a:ext cx="5914800" cy="2843640"/>
            </a:xfrm>
            <a:prstGeom prst="rect">
              <a:avLst/>
            </a:prstGeom>
            <a:no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4" name="CustomShape 5"/>
          <p:cNvSpPr/>
          <p:nvPr/>
        </p:nvSpPr>
        <p:spPr>
          <a:xfrm>
            <a:off x="590400" y="1201320"/>
            <a:ext cx="3499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ndara"/>
              </a:rPr>
              <a:t>HISTOGRAM </a:t>
            </a:r>
            <a:endParaRPr b="0" lang="el-GR" sz="3200" spc="-1" strike="noStrike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590400" y="1886040"/>
            <a:ext cx="3757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Ακόμα κρίνεται εύκολη για το χρήστη, η σύγκριση της διασποράς των δημοσιεύσεων των άρθρων στο χρόνο. 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414360" y="5749200"/>
            <a:ext cx="744840" cy="699840"/>
          </a:xfrm>
          <a:prstGeom prst="rect">
            <a:avLst/>
          </a:prstGeom>
          <a:noFill/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l-GR" sz="4000" spc="-1" strike="noStrike">
                <a:solidFill>
                  <a:srgbClr val="ffffff"/>
                </a:solidFill>
                <a:latin typeface="Candara"/>
              </a:rPr>
              <a:t>11</a:t>
            </a:r>
            <a:endParaRPr b="0" lang="el-GR" sz="4000" spc="-1" strike="noStrike">
              <a:latin typeface="Arial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3"/>
          <a:stretch/>
        </p:blipFill>
        <p:spPr>
          <a:xfrm>
            <a:off x="5505480" y="2178720"/>
            <a:ext cx="5914800" cy="286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977280" y="3075120"/>
            <a:ext cx="42372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f2f2f2"/>
                </a:solidFill>
                <a:latin typeface="Candara"/>
              </a:rPr>
              <a:t>H </a:t>
            </a:r>
            <a:r>
              <a:rPr b="1" lang="el-GR" sz="4000" spc="-1" strike="noStrike">
                <a:solidFill>
                  <a:srgbClr val="f2f2f2"/>
                </a:solidFill>
                <a:latin typeface="Candara"/>
              </a:rPr>
              <a:t>ΑΡΧΙΤΕΚΤΟΝΙΚΗ</a:t>
            </a:r>
            <a:endParaRPr b="0" lang="el-GR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0040" y="365040"/>
            <a:ext cx="718560" cy="699840"/>
          </a:xfrm>
          <a:prstGeom prst="rect">
            <a:avLst/>
          </a:prstGeom>
          <a:noFill/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l-GR" sz="4000" spc="-1" strike="noStrike">
                <a:solidFill>
                  <a:srgbClr val="f2f2f2"/>
                </a:solidFill>
                <a:latin typeface="Candara"/>
              </a:rPr>
              <a:t>12</a:t>
            </a:r>
            <a:endParaRPr b="0" lang="el-G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276880" y="0"/>
            <a:ext cx="691488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0" y="0"/>
            <a:ext cx="527652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331560" y="2136240"/>
            <a:ext cx="461340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Για την άντληση των δεδομένων, τις πληροφορίες δηλαδή για τα άρθρα περί ασθενειών,  είναι απαραίτητη η απόκτηση του πιο πρόσφατου dataset από τη σελίδα:  </a:t>
            </a:r>
            <a:r>
              <a:rPr b="0" lang="el-GR" sz="1800" spc="-1" strike="noStrike" u="sng">
                <a:solidFill>
                  <a:srgbClr val="ffffff"/>
                </a:solidFill>
                <a:uFillTx/>
                <a:latin typeface="Candara"/>
              </a:rPr>
              <a:t>https://www.semanticscholar.org/cord19 </a:t>
            </a:r>
            <a:endParaRPr b="0" lang="el-G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l-G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Το αρχείο που κατεβάζουμε είναι τύπου CSV και για την επεξεργασία του το εισάγουμε σε μια βάση δεδομένων. 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500040" y="365040"/>
            <a:ext cx="718560" cy="699840"/>
          </a:xfrm>
          <a:prstGeom prst="rect">
            <a:avLst/>
          </a:prstGeom>
          <a:noFill/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ndara"/>
              </a:rPr>
              <a:t>13</a:t>
            </a:r>
            <a:endParaRPr b="0" lang="el-GR" sz="40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6207480" y="611280"/>
            <a:ext cx="5016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Candara"/>
              </a:rPr>
              <a:t>Ως βάση δεδομένων επιλέγεται η μη σχεσιακή βάση Mongodb, καθώς είναι εύχρηστη και ικανή να διαχειριστεί το μέγεθος του csv αρχείου. </a:t>
            </a:r>
            <a:endParaRPr b="0" lang="el-GR" sz="1800" spc="-1" strike="noStrike">
              <a:latin typeface="Arial"/>
            </a:endParaRPr>
          </a:p>
        </p:txBody>
      </p:sp>
      <p:grpSp>
        <p:nvGrpSpPr>
          <p:cNvPr id="135" name="Group 6"/>
          <p:cNvGrpSpPr/>
          <p:nvPr/>
        </p:nvGrpSpPr>
        <p:grpSpPr>
          <a:xfrm>
            <a:off x="5761800" y="1276200"/>
            <a:ext cx="5945040" cy="5581440"/>
            <a:chOff x="5761800" y="1276200"/>
            <a:chExt cx="5945040" cy="5581440"/>
          </a:xfrm>
        </p:grpSpPr>
        <p:grpSp>
          <p:nvGrpSpPr>
            <p:cNvPr id="136" name="Group 7"/>
            <p:cNvGrpSpPr/>
            <p:nvPr/>
          </p:nvGrpSpPr>
          <p:grpSpPr>
            <a:xfrm>
              <a:off x="5761800" y="1276200"/>
              <a:ext cx="5629320" cy="4571640"/>
              <a:chOff x="5761800" y="1276200"/>
              <a:chExt cx="5629320" cy="4571640"/>
            </a:xfrm>
          </p:grpSpPr>
          <p:pic>
            <p:nvPicPr>
              <p:cNvPr id="137" name="Picture 24" descr=""/>
              <p:cNvPicPr/>
              <p:nvPr/>
            </p:nvPicPr>
            <p:blipFill>
              <a:blip r:embed="rId1"/>
              <a:srcRect l="0" t="0" r="16929" b="39457"/>
              <a:stretch/>
            </p:blipFill>
            <p:spPr>
              <a:xfrm>
                <a:off x="5761800" y="1276200"/>
                <a:ext cx="5629320" cy="36385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8" name="Picture 25" descr=""/>
              <p:cNvPicPr/>
              <p:nvPr/>
            </p:nvPicPr>
            <p:blipFill>
              <a:blip r:embed="rId2"/>
              <a:srcRect l="0" t="67678" r="16929" b="16802"/>
              <a:stretch/>
            </p:blipFill>
            <p:spPr>
              <a:xfrm>
                <a:off x="5761800" y="4915080"/>
                <a:ext cx="5629320" cy="93276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39" name="Picture 29" descr=""/>
            <p:cNvPicPr/>
            <p:nvPr/>
          </p:nvPicPr>
          <p:blipFill>
            <a:blip r:embed="rId3"/>
            <a:srcRect l="95372" t="0" r="0" b="39457"/>
            <a:stretch/>
          </p:blipFill>
          <p:spPr>
            <a:xfrm>
              <a:off x="11391480" y="1276200"/>
              <a:ext cx="315360" cy="36385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40" name="Group 8"/>
            <p:cNvGrpSpPr/>
            <p:nvPr/>
          </p:nvGrpSpPr>
          <p:grpSpPr>
            <a:xfrm>
              <a:off x="6088320" y="1920600"/>
              <a:ext cx="5618520" cy="4937040"/>
              <a:chOff x="6088320" y="1920600"/>
              <a:chExt cx="5618520" cy="4937040"/>
            </a:xfrm>
          </p:grpSpPr>
          <p:sp>
            <p:nvSpPr>
              <p:cNvPr id="141" name="CustomShape 9"/>
              <p:cNvSpPr/>
              <p:nvPr/>
            </p:nvSpPr>
            <p:spPr>
              <a:xfrm>
                <a:off x="6136200" y="1920600"/>
                <a:ext cx="5255280" cy="2994120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2" name="CustomShape 10"/>
              <p:cNvSpPr/>
              <p:nvPr/>
            </p:nvSpPr>
            <p:spPr>
              <a:xfrm>
                <a:off x="10681560" y="1920600"/>
                <a:ext cx="709920" cy="2994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algn="ctr" blurRad="50800" dir="5400000" dist="50760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143" name="Picture 2" descr=""/>
              <p:cNvPicPr/>
              <p:nvPr/>
            </p:nvPicPr>
            <p:blipFill>
              <a:blip r:embed="rId4"/>
              <a:stretch/>
            </p:blipFill>
            <p:spPr>
              <a:xfrm>
                <a:off x="6088320" y="1920600"/>
                <a:ext cx="5255280" cy="29941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4" name="Picture 30" descr=""/>
              <p:cNvPicPr/>
              <p:nvPr/>
            </p:nvPicPr>
            <p:blipFill>
              <a:blip r:embed="rId5"/>
              <a:srcRect l="95372" t="67678" r="0" b="0"/>
              <a:stretch/>
            </p:blipFill>
            <p:spPr>
              <a:xfrm>
                <a:off x="11391480" y="4915080"/>
                <a:ext cx="315360" cy="19425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5" name="Picture 5" descr=""/>
              <p:cNvPicPr/>
              <p:nvPr/>
            </p:nvPicPr>
            <p:blipFill>
              <a:blip r:embed="rId6"/>
              <a:srcRect l="14998" t="83772" r="16929" b="0"/>
              <a:stretch/>
            </p:blipFill>
            <p:spPr>
              <a:xfrm>
                <a:off x="6456960" y="5860440"/>
                <a:ext cx="4613400" cy="97560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07360" y="0"/>
            <a:ext cx="4524120" cy="6857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ctr" blurRad="50800" dir="5400000" dist="5076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5465160" y="1337760"/>
            <a:ext cx="553608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914400" algn="just">
              <a:lnSpc>
                <a:spcPct val="100000"/>
              </a:lnSpc>
            </a:pPr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Για την κατάστρωση του backend χρειάστηκε ένα RESTful API που υλοποιήθηκε με </a:t>
            </a:r>
            <a:r>
              <a:rPr b="0" lang="el-GR" sz="1800" spc="-1" strike="noStrike">
                <a:solidFill>
                  <a:srgbClr val="0563c1"/>
                </a:solidFill>
                <a:latin typeface="Candara"/>
                <a:hlinkClick r:id="rId1"/>
              </a:rPr>
              <a:t>node.js</a:t>
            </a:r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.</a:t>
            </a:r>
            <a:endParaRPr b="0" lang="el-GR" sz="1800" spc="-1" strike="noStrike">
              <a:latin typeface="Arial"/>
            </a:endParaRPr>
          </a:p>
          <a:p>
            <a:pPr marL="914400" algn="just">
              <a:lnSpc>
                <a:spcPct val="100000"/>
              </a:lnSpc>
            </a:pPr>
            <a:br/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Παράλληλα, με το command npm εγκαταστάθηκαν το framework </a:t>
            </a:r>
            <a:r>
              <a:rPr b="0" lang="el-GR" sz="1800" spc="-1" strike="noStrike">
                <a:solidFill>
                  <a:srgbClr val="0563c1"/>
                </a:solidFill>
                <a:latin typeface="Candara"/>
                <a:hlinkClick r:id="rId2"/>
              </a:rPr>
              <a:t>express</a:t>
            </a:r>
            <a:r>
              <a:rPr b="0" lang="en-GB" sz="1800" spc="-1" strike="noStrike">
                <a:solidFill>
                  <a:srgbClr val="ffffff"/>
                </a:solidFill>
                <a:latin typeface="Candara"/>
              </a:rPr>
              <a:t> </a:t>
            </a:r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(εξάρτηση) και το εργαλείο </a:t>
            </a:r>
            <a:r>
              <a:rPr b="0" lang="el-GR" sz="1800" spc="-1" strike="noStrike">
                <a:solidFill>
                  <a:srgbClr val="0563c1"/>
                </a:solidFill>
                <a:latin typeface="Candara"/>
                <a:hlinkClick r:id="rId3"/>
              </a:rPr>
              <a:t>nodemon</a:t>
            </a:r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. </a:t>
            </a:r>
            <a:endParaRPr b="0" lang="el-GR" sz="1800" spc="-1" strike="noStrike">
              <a:latin typeface="Arial"/>
            </a:endParaRPr>
          </a:p>
          <a:p>
            <a:pPr marL="914400" algn="just">
              <a:lnSpc>
                <a:spcPct val="100000"/>
              </a:lnSpc>
            </a:pPr>
            <a:br/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Έγινε επίσης χρήση της βιβλιοθήκης </a:t>
            </a:r>
            <a:r>
              <a:rPr b="0" lang="el-GR" sz="1800" spc="-1" strike="noStrike">
                <a:solidFill>
                  <a:srgbClr val="0563c1"/>
                </a:solidFill>
                <a:latin typeface="Candara"/>
                <a:hlinkClick r:id="rId4"/>
              </a:rPr>
              <a:t>mongoose</a:t>
            </a:r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 με σκοπό την επικοινωνία μας με τη βάση (εξάρτηση).</a:t>
            </a:r>
            <a:endParaRPr b="0" lang="el-GR" sz="1800" spc="-1" strike="noStrike">
              <a:latin typeface="Arial"/>
            </a:endParaRPr>
          </a:p>
          <a:p>
            <a:pPr marL="914400" algn="just">
              <a:lnSpc>
                <a:spcPct val="100000"/>
              </a:lnSpc>
            </a:pPr>
            <a:br/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 </a:t>
            </a:r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Για την επαλήθευση της ορθότητας των routes που δημιουργήθηκαν στο API, χρησιμοποιήθηκε η εφαρμογή </a:t>
            </a:r>
            <a:r>
              <a:rPr b="0" lang="el-GR" sz="1800" spc="-1" strike="noStrike">
                <a:solidFill>
                  <a:srgbClr val="0563c1"/>
                </a:solidFill>
                <a:latin typeface="Candara"/>
                <a:hlinkClick r:id="rId5"/>
              </a:rPr>
              <a:t>Postman</a:t>
            </a:r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.</a:t>
            </a: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l-GR" sz="1800" spc="-1" strike="noStrike">
              <a:latin typeface="Arial"/>
            </a:endParaRPr>
          </a:p>
        </p:txBody>
      </p:sp>
      <p:pic>
        <p:nvPicPr>
          <p:cNvPr id="148" name="Picture 4" descr=""/>
          <p:cNvPicPr/>
          <p:nvPr/>
        </p:nvPicPr>
        <p:blipFill>
          <a:blip r:embed="rId6"/>
          <a:stretch/>
        </p:blipFill>
        <p:spPr>
          <a:xfrm>
            <a:off x="959760" y="2865600"/>
            <a:ext cx="3018960" cy="1248480"/>
          </a:xfrm>
          <a:prstGeom prst="rect">
            <a:avLst/>
          </a:prstGeom>
          <a:ln>
            <a:noFill/>
          </a:ln>
        </p:spPr>
      </p:pic>
      <p:pic>
        <p:nvPicPr>
          <p:cNvPr id="149" name="Picture 18" descr="The most popular database for modern apps | MongoDB"/>
          <p:cNvPicPr/>
          <p:nvPr/>
        </p:nvPicPr>
        <p:blipFill>
          <a:blip r:embed="rId7"/>
          <a:stretch/>
        </p:blipFill>
        <p:spPr>
          <a:xfrm>
            <a:off x="354960" y="183960"/>
            <a:ext cx="4228920" cy="1148400"/>
          </a:xfrm>
          <a:prstGeom prst="rect">
            <a:avLst/>
          </a:prstGeom>
          <a:ln>
            <a:noFill/>
          </a:ln>
        </p:spPr>
      </p:pic>
      <p:pic>
        <p:nvPicPr>
          <p:cNvPr id="150" name="Picture 20" descr=""/>
          <p:cNvPicPr/>
          <p:nvPr/>
        </p:nvPicPr>
        <p:blipFill>
          <a:blip r:embed="rId8"/>
          <a:stretch/>
        </p:blipFill>
        <p:spPr>
          <a:xfrm>
            <a:off x="1163160" y="1300320"/>
            <a:ext cx="2611800" cy="1597680"/>
          </a:xfrm>
          <a:prstGeom prst="rect">
            <a:avLst/>
          </a:prstGeom>
          <a:ln>
            <a:noFill/>
          </a:ln>
        </p:spPr>
      </p:pic>
      <p:pic>
        <p:nvPicPr>
          <p:cNvPr id="151" name="Picture 4" descr=""/>
          <p:cNvPicPr/>
          <p:nvPr/>
        </p:nvPicPr>
        <p:blipFill>
          <a:blip r:embed="rId9"/>
          <a:stretch/>
        </p:blipFill>
        <p:spPr>
          <a:xfrm>
            <a:off x="778680" y="5468400"/>
            <a:ext cx="3381120" cy="1352160"/>
          </a:xfrm>
          <a:prstGeom prst="rect">
            <a:avLst/>
          </a:prstGeom>
          <a:ln>
            <a:noFill/>
          </a:ln>
        </p:spPr>
      </p:pic>
      <p:pic>
        <p:nvPicPr>
          <p:cNvPr id="152" name="Picture 22" descr="Nodemon - Automatically Restart Your Node.js Application"/>
          <p:cNvPicPr/>
          <p:nvPr/>
        </p:nvPicPr>
        <p:blipFill>
          <a:blip r:embed="rId10"/>
          <a:stretch/>
        </p:blipFill>
        <p:spPr>
          <a:xfrm>
            <a:off x="1159200" y="4081680"/>
            <a:ext cx="2620080" cy="141912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10829880" y="5785200"/>
            <a:ext cx="744840" cy="699840"/>
          </a:xfrm>
          <a:prstGeom prst="rect">
            <a:avLst/>
          </a:prstGeom>
          <a:noFill/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ndara"/>
              </a:rPr>
              <a:t>14</a:t>
            </a:r>
            <a:endParaRPr b="0" lang="el-GR" sz="40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6919920" y="610560"/>
            <a:ext cx="3499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ndara"/>
              </a:rPr>
              <a:t>BACKEND</a:t>
            </a:r>
            <a:endParaRPr b="0" lang="el-G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07360" y="-19080"/>
            <a:ext cx="4524120" cy="687672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"/>
          <p:cNvSpPr/>
          <p:nvPr/>
        </p:nvSpPr>
        <p:spPr>
          <a:xfrm>
            <a:off x="590400" y="1201320"/>
            <a:ext cx="3499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ndara"/>
              </a:rPr>
              <a:t>FRONTEND</a:t>
            </a:r>
            <a:endParaRPr b="0" lang="el-GR" sz="32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590400" y="1886040"/>
            <a:ext cx="375732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Όσον αφορά το frontend, κατασκευάστηκαν συναρτήσεις με javascript με στόχο τη δυναμικότητα της εφαρμογής. Το web page υλοποιήθηκε με html και css με σκοπό ένα φιλικό user interface.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414360" y="5749200"/>
            <a:ext cx="744840" cy="699840"/>
          </a:xfrm>
          <a:prstGeom prst="rect">
            <a:avLst/>
          </a:prstGeom>
          <a:noFill/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l-GR" sz="4000" spc="-1" strike="noStrike">
                <a:solidFill>
                  <a:srgbClr val="ffffff"/>
                </a:solidFill>
                <a:latin typeface="Candara"/>
              </a:rPr>
              <a:t>1</a:t>
            </a:r>
            <a:r>
              <a:rPr b="1" lang="en-GB" sz="4000" spc="-1" strike="noStrike">
                <a:solidFill>
                  <a:srgbClr val="ffffff"/>
                </a:solidFill>
                <a:latin typeface="Candara"/>
              </a:rPr>
              <a:t>5</a:t>
            </a:r>
            <a:endParaRPr b="0" lang="el-GR" sz="4000" spc="-1" strike="noStrike">
              <a:latin typeface="Arial"/>
            </a:endParaRPr>
          </a:p>
        </p:txBody>
      </p:sp>
      <p:pic>
        <p:nvPicPr>
          <p:cNvPr id="159" name="Picture 16" descr="HTML - Wikipedia"/>
          <p:cNvPicPr/>
          <p:nvPr/>
        </p:nvPicPr>
        <p:blipFill>
          <a:blip r:embed="rId1"/>
          <a:stretch/>
        </p:blipFill>
        <p:spPr>
          <a:xfrm>
            <a:off x="7095600" y="2169000"/>
            <a:ext cx="2519640" cy="2519640"/>
          </a:xfrm>
          <a:prstGeom prst="rect">
            <a:avLst/>
          </a:prstGeom>
          <a:ln>
            <a:noFill/>
          </a:ln>
        </p:spPr>
      </p:pic>
      <p:pic>
        <p:nvPicPr>
          <p:cNvPr id="160" name="Picture 18" descr=""/>
          <p:cNvPicPr/>
          <p:nvPr/>
        </p:nvPicPr>
        <p:blipFill>
          <a:blip r:embed="rId2"/>
          <a:stretch/>
        </p:blipFill>
        <p:spPr>
          <a:xfrm>
            <a:off x="9806040" y="3988800"/>
            <a:ext cx="1786320" cy="2519640"/>
          </a:xfrm>
          <a:prstGeom prst="rect">
            <a:avLst/>
          </a:prstGeom>
          <a:ln>
            <a:noFill/>
          </a:ln>
        </p:spPr>
      </p:pic>
      <p:pic>
        <p:nvPicPr>
          <p:cNvPr id="161" name="Picture 20" descr="JavaScript Vector Logo - Download Free SVG Icon | Worldvectorlogo"/>
          <p:cNvPicPr/>
          <p:nvPr/>
        </p:nvPicPr>
        <p:blipFill>
          <a:blip r:embed="rId3"/>
          <a:stretch/>
        </p:blipFill>
        <p:spPr>
          <a:xfrm>
            <a:off x="5114880" y="226800"/>
            <a:ext cx="1790280" cy="251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169800" y="3075120"/>
            <a:ext cx="5852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l-GR" sz="4000" spc="-1" strike="noStrike">
                <a:solidFill>
                  <a:srgbClr val="f2f2f2"/>
                </a:solidFill>
                <a:latin typeface="Candara"/>
              </a:rPr>
              <a:t>ΟΔΗΓΙΕΣ ΕΓΚΑΤΑΣΤΑΣΗΣ</a:t>
            </a:r>
            <a:endParaRPr b="0" lang="el-GR" sz="4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00040" y="365040"/>
            <a:ext cx="718560" cy="699840"/>
          </a:xfrm>
          <a:prstGeom prst="rect">
            <a:avLst/>
          </a:prstGeom>
          <a:noFill/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l-GR" sz="4000" spc="-1" strike="noStrike">
                <a:solidFill>
                  <a:srgbClr val="f2f2f2"/>
                </a:solidFill>
                <a:latin typeface="Candara"/>
              </a:rPr>
              <a:t>16</a:t>
            </a:r>
            <a:endParaRPr b="0" lang="el-G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627560" y="263880"/>
            <a:ext cx="3757320" cy="1063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l-GR" sz="1600" spc="-1" strike="noStrike">
                <a:solidFill>
                  <a:srgbClr val="ffffff"/>
                </a:solidFill>
                <a:latin typeface="Candara"/>
              </a:rPr>
              <a:t>Αποθήκευση του project στον υπολογιστή. Τα απαραίτητα αρχεία βρίσκονται στο repository του github. (backend, frontend) </a:t>
            </a:r>
            <a:endParaRPr b="0" lang="el-GR" sz="1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06880" y="1533240"/>
            <a:ext cx="3757320" cy="820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el-GR" sz="1600" spc="-1" strike="noStrike">
                <a:solidFill>
                  <a:srgbClr val="ffffff"/>
                </a:solidFill>
                <a:latin typeface="Candara"/>
              </a:rPr>
              <a:t>Αποθήκευση του Csv αρχείου που βρίσκεται εδώ:</a:t>
            </a:r>
            <a:endParaRPr b="0" lang="el-G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l-GR" sz="1600" spc="-1" strike="noStrike">
                <a:solidFill>
                  <a:srgbClr val="0563c1"/>
                </a:solidFill>
                <a:latin typeface="Candara"/>
                <a:hlinkClick r:id="rId1"/>
              </a:rPr>
              <a:t>https://www.semanticscholar.org/cord19</a:t>
            </a:r>
            <a:r>
              <a:rPr b="1" lang="el-GR" sz="1600" spc="-1" strike="noStrike">
                <a:solidFill>
                  <a:srgbClr val="ffffff"/>
                </a:solidFill>
                <a:latin typeface="Candara"/>
              </a:rPr>
              <a:t> </a:t>
            </a:r>
            <a:endParaRPr b="0" lang="el-GR" sz="16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627560" y="2556360"/>
            <a:ext cx="3757320" cy="577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l-GR" sz="1600" spc="-1" strike="noStrike">
                <a:solidFill>
                  <a:srgbClr val="ffffff"/>
                </a:solidFill>
                <a:latin typeface="Candara"/>
              </a:rPr>
              <a:t>Install Mongodb και εισαγωγή των δεδομένων του csv file. </a:t>
            </a:r>
            <a:endParaRPr b="0" lang="el-GR" sz="16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6806880" y="3333240"/>
            <a:ext cx="3757320" cy="13071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l-GR" sz="1600" spc="-1" strike="noStrike">
                <a:solidFill>
                  <a:srgbClr val="ffffff"/>
                </a:solidFill>
                <a:latin typeface="Candara"/>
              </a:rPr>
              <a:t>Install node.js. Άνοιγμα του terminal μέσα στο φάκελο του Backend και εγκατάσταση πληκτρολογώντας μια φορά την εντολή(σε Windows 10): npm install</a:t>
            </a:r>
            <a:endParaRPr b="0" lang="el-GR" sz="16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1627560" y="4848480"/>
            <a:ext cx="3757320" cy="820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l-GR" sz="1600" spc="-1" strike="noStrike">
                <a:solidFill>
                  <a:srgbClr val="ffffff"/>
                </a:solidFill>
                <a:latin typeface="Candara"/>
              </a:rPr>
              <a:t>Κάθε φορά που επιθυμούμε να τρέξουμε τον server συμπληρώνουμε : npm start</a:t>
            </a:r>
            <a:endParaRPr b="0" lang="el-GR" sz="1600" spc="-1" strike="noStrike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5385240" y="802800"/>
            <a:ext cx="3300120" cy="730440"/>
          </a:xfrm>
          <a:prstGeom prst="bentConnector2">
            <a:avLst/>
          </a:prstGeom>
          <a:noFill/>
          <a:ln w="158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7"/>
          <p:cNvSpPr/>
          <p:nvPr/>
        </p:nvSpPr>
        <p:spPr>
          <a:xfrm flipV="1" rot="10800000">
            <a:off x="3506760" y="1948320"/>
            <a:ext cx="3300120" cy="607320"/>
          </a:xfrm>
          <a:prstGeom prst="bentConnector2">
            <a:avLst/>
          </a:prstGeom>
          <a:noFill/>
          <a:ln w="158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8"/>
          <p:cNvSpPr/>
          <p:nvPr/>
        </p:nvSpPr>
        <p:spPr>
          <a:xfrm>
            <a:off x="5385240" y="2848680"/>
            <a:ext cx="3300120" cy="484200"/>
          </a:xfrm>
          <a:prstGeom prst="bentConnector2">
            <a:avLst/>
          </a:prstGeom>
          <a:noFill/>
          <a:ln w="158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9"/>
          <p:cNvSpPr/>
          <p:nvPr/>
        </p:nvSpPr>
        <p:spPr>
          <a:xfrm flipV="1" rot="10800000">
            <a:off x="3506760" y="3994200"/>
            <a:ext cx="3300120" cy="853560"/>
          </a:xfrm>
          <a:prstGeom prst="bentConnector2">
            <a:avLst/>
          </a:prstGeom>
          <a:noFill/>
          <a:ln w="158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0"/>
          <p:cNvSpPr/>
          <p:nvPr/>
        </p:nvSpPr>
        <p:spPr>
          <a:xfrm>
            <a:off x="10829880" y="5785200"/>
            <a:ext cx="744840" cy="6998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l-GR" sz="4000" spc="-1" strike="noStrike">
                <a:solidFill>
                  <a:srgbClr val="000000"/>
                </a:solidFill>
                <a:latin typeface="Candara"/>
              </a:rPr>
              <a:t>17</a:t>
            </a:r>
            <a:endParaRPr b="0" lang="el-GR" sz="4000" spc="-1" strike="noStrike">
              <a:latin typeface="Arial"/>
            </a:endParaRPr>
          </a:p>
        </p:txBody>
      </p:sp>
      <p:sp>
        <p:nvSpPr>
          <p:cNvPr id="174" name="CustomShape 11"/>
          <p:cNvSpPr/>
          <p:nvPr/>
        </p:nvSpPr>
        <p:spPr>
          <a:xfrm>
            <a:off x="3279600" y="6154560"/>
            <a:ext cx="5632560" cy="333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l-GR" sz="1600" spc="-1" strike="noStrike">
                <a:solidFill>
                  <a:srgbClr val="000000"/>
                </a:solidFill>
                <a:latin typeface="Candara"/>
              </a:rPr>
              <a:t>Πιο αναλυτικές οδηγίες δίνονται στο README του repository</a:t>
            </a:r>
            <a:endParaRPr b="0" lang="el-G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2" descr="Coronavirus NC: Why you might see different numbers of COVID-19 ..."/>
          <p:cNvPicPr/>
          <p:nvPr/>
        </p:nvPicPr>
        <p:blipFill>
          <a:blip r:embed="rId1"/>
          <a:srcRect l="0" t="7850" r="0" b="22791"/>
          <a:stretch/>
        </p:blipFill>
        <p:spPr>
          <a:xfrm rot="10800000">
            <a:off x="1955160" y="0"/>
            <a:ext cx="8260200" cy="3222360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112500"/>
          </a:effectLst>
        </p:spPr>
      </p:pic>
      <p:sp>
        <p:nvSpPr>
          <p:cNvPr id="176" name="CustomShape 1"/>
          <p:cNvSpPr/>
          <p:nvPr/>
        </p:nvSpPr>
        <p:spPr>
          <a:xfrm>
            <a:off x="616680" y="5538960"/>
            <a:ext cx="2957040" cy="12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l-GR" sz="2000" spc="-1" strike="noStrike">
                <a:solidFill>
                  <a:srgbClr val="f2f2f2"/>
                </a:solidFill>
                <a:latin typeface="Candara Light"/>
              </a:rPr>
              <a:t>Διαδίκτυο και Εφαρμογές</a:t>
            </a: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l-GR" sz="1800" spc="-1" strike="noStrike">
                <a:solidFill>
                  <a:srgbClr val="f2f2f2"/>
                </a:solidFill>
                <a:latin typeface="Candara Light"/>
              </a:rPr>
              <a:t>Φωτεινή Παναγιώτου</a:t>
            </a: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l-GR" sz="1800" spc="-1" strike="noStrike">
                <a:solidFill>
                  <a:srgbClr val="f2f2f2"/>
                </a:solidFill>
                <a:latin typeface="Candara Light"/>
              </a:rPr>
              <a:t>Α.Μ. 03116750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048120" y="3429000"/>
            <a:ext cx="6095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f2f2f2"/>
                </a:solidFill>
                <a:latin typeface="Candara Light"/>
              </a:rPr>
              <a:t>Github Repository: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033261"/>
                </a:solidFill>
                <a:uFillTx/>
                <a:latin typeface="Candara"/>
                <a:hlinkClick r:id="rId2"/>
              </a:rPr>
              <a:t>https://github.com/faypanou/Internet-and-Applications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f2f2f2"/>
                </a:solidFill>
                <a:latin typeface="Candara Light"/>
              </a:rPr>
              <a:t>Youtube Video: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033261"/>
                </a:solidFill>
                <a:uFillTx/>
                <a:latin typeface="Candara"/>
                <a:hlinkClick r:id="rId3"/>
              </a:rPr>
              <a:t>https://www.youtube.com/watch?v=K9c5jXHhS_8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0829880" y="5785200"/>
            <a:ext cx="744840" cy="699840"/>
          </a:xfrm>
          <a:prstGeom prst="rect">
            <a:avLst/>
          </a:prstGeom>
          <a:noFill/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l-GR" sz="4000" spc="-1" strike="noStrike">
                <a:solidFill>
                  <a:srgbClr val="ffffff"/>
                </a:solidFill>
                <a:latin typeface="Candara"/>
              </a:rPr>
              <a:t>18</a:t>
            </a:r>
            <a:endParaRPr b="0" lang="el-G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0040" y="365040"/>
            <a:ext cx="718560" cy="6998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Candara"/>
              </a:rPr>
              <a:t>0</a:t>
            </a:r>
            <a:r>
              <a:rPr b="1" lang="el-GR" sz="4000" spc="-1" strike="noStrike">
                <a:solidFill>
                  <a:srgbClr val="000000"/>
                </a:solidFill>
                <a:latin typeface="Candara"/>
              </a:rPr>
              <a:t>2</a:t>
            </a:r>
            <a:endParaRPr b="0" lang="el-GR" sz="40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1724040"/>
            <a:ext cx="12191760" cy="513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8191440" y="365040"/>
            <a:ext cx="34999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l-GR" sz="4000" spc="-1" strike="noStrike">
                <a:solidFill>
                  <a:srgbClr val="000000"/>
                </a:solidFill>
                <a:latin typeface="Candara"/>
              </a:rPr>
              <a:t>ΠΕΡΙΕΧΟΜΕΝΑ</a:t>
            </a:r>
            <a:endParaRPr b="0" lang="el-GR" sz="400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500040" y="2842200"/>
            <a:ext cx="730296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l-GR" sz="3200" spc="-1" strike="noStrike">
                <a:solidFill>
                  <a:srgbClr val="ffffff"/>
                </a:solidFill>
                <a:latin typeface="Candara Light"/>
              </a:rPr>
              <a:t>Εφαρμογή </a:t>
            </a:r>
            <a:endParaRPr b="0" lang="el-G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l-GR" sz="3200" spc="-1" strike="noStrike">
                <a:solidFill>
                  <a:srgbClr val="ffffff"/>
                </a:solidFill>
                <a:latin typeface="Candara Light"/>
              </a:rPr>
              <a:t>Αρχιτεκτονική</a:t>
            </a:r>
            <a:endParaRPr b="0" lang="el-G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l-GR" sz="3200" spc="-1" strike="noStrike">
                <a:solidFill>
                  <a:srgbClr val="ffffff"/>
                </a:solidFill>
                <a:latin typeface="Candara Light"/>
              </a:rPr>
              <a:t>Εγκατάσταση</a:t>
            </a:r>
            <a:endParaRPr b="0" lang="el-G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345920" y="3075120"/>
            <a:ext cx="34999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l-GR" sz="4000" spc="-1" strike="noStrike">
                <a:solidFill>
                  <a:srgbClr val="f2f2f2"/>
                </a:solidFill>
                <a:latin typeface="Candara"/>
              </a:rPr>
              <a:t>Η ΕΦΑΡΜΟΓΗ</a:t>
            </a:r>
            <a:endParaRPr b="0" lang="el-GR" sz="40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500040" y="365040"/>
            <a:ext cx="718560" cy="699840"/>
          </a:xfrm>
          <a:prstGeom prst="rect">
            <a:avLst/>
          </a:prstGeom>
          <a:noFill/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f2f2f2"/>
                </a:solidFill>
                <a:latin typeface="Candara"/>
              </a:rPr>
              <a:t>03</a:t>
            </a:r>
            <a:endParaRPr b="0" lang="el-G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0"/>
            <a:ext cx="8448480" cy="68576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8448840" y="0"/>
            <a:ext cx="374292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3"/>
          <p:cNvSpPr/>
          <p:nvPr/>
        </p:nvSpPr>
        <p:spPr>
          <a:xfrm>
            <a:off x="10829880" y="5785200"/>
            <a:ext cx="744840" cy="699840"/>
          </a:xfrm>
          <a:prstGeom prst="rect">
            <a:avLst/>
          </a:prstGeom>
          <a:noFill/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ndara"/>
              </a:rPr>
              <a:t>0</a:t>
            </a:r>
            <a:r>
              <a:rPr b="1" lang="el-GR" sz="4000" spc="-1" strike="noStrike">
                <a:solidFill>
                  <a:srgbClr val="ffffff"/>
                </a:solidFill>
                <a:latin typeface="Candara"/>
              </a:rPr>
              <a:t>4</a:t>
            </a:r>
            <a:endParaRPr b="0" lang="el-GR" sz="4000" spc="-1" strike="noStrike"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9065520" y="365040"/>
            <a:ext cx="250956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l-GR" sz="3200" spc="-1" strike="noStrike">
                <a:solidFill>
                  <a:srgbClr val="ffffff"/>
                </a:solidFill>
                <a:latin typeface="Candara"/>
              </a:rPr>
              <a:t>Σκοπός της Εφαρμογής</a:t>
            </a:r>
            <a:endParaRPr b="0" lang="el-GR" sz="3200" spc="-1" strike="noStrike"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1173960" y="2828880"/>
            <a:ext cx="61005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Candara"/>
              </a:rPr>
              <a:t>Ο χρήστης μέσω της εφαρμογής θα έχει τη δυνατότητα να συλλέξει πληροφορίες που σχετίζονται με ασθένειες και επιστημονικά  άρθρα που έχουν δημοσιευθεί γι’αυτές, δεδομένα που βρίσκονται σε μία βάση δεδομένων. 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207360" y="0"/>
            <a:ext cx="4524120" cy="685764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" name="Group 2"/>
          <p:cNvGrpSpPr/>
          <p:nvPr/>
        </p:nvGrpSpPr>
        <p:grpSpPr>
          <a:xfrm>
            <a:off x="5138640" y="1566720"/>
            <a:ext cx="6638400" cy="5301360"/>
            <a:chOff x="5138640" y="1566720"/>
            <a:chExt cx="6638400" cy="5301360"/>
          </a:xfrm>
        </p:grpSpPr>
        <p:grpSp>
          <p:nvGrpSpPr>
            <p:cNvPr id="60" name="Group 3"/>
            <p:cNvGrpSpPr/>
            <p:nvPr/>
          </p:nvGrpSpPr>
          <p:grpSpPr>
            <a:xfrm>
              <a:off x="5138640" y="1566720"/>
              <a:ext cx="6638400" cy="5301360"/>
              <a:chOff x="5138640" y="1566720"/>
              <a:chExt cx="6638400" cy="5301360"/>
            </a:xfrm>
          </p:grpSpPr>
          <p:pic>
            <p:nvPicPr>
              <p:cNvPr id="61" name="Picture 11" descr=""/>
              <p:cNvPicPr/>
              <p:nvPr/>
            </p:nvPicPr>
            <p:blipFill>
              <a:blip r:embed="rId1"/>
              <a:srcRect l="0" t="0" r="0" b="39457"/>
              <a:stretch/>
            </p:blipFill>
            <p:spPr>
              <a:xfrm>
                <a:off x="5138640" y="1566720"/>
                <a:ext cx="6638400" cy="34556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2" name="Picture 14" descr=""/>
              <p:cNvPicPr/>
              <p:nvPr/>
            </p:nvPicPr>
            <p:blipFill>
              <a:blip r:embed="rId2"/>
              <a:srcRect l="0" t="67678" r="0" b="0"/>
              <a:stretch/>
            </p:blipFill>
            <p:spPr>
              <a:xfrm>
                <a:off x="5138640" y="5023080"/>
                <a:ext cx="6638400" cy="18450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63" name="CustomShape 4"/>
            <p:cNvSpPr/>
            <p:nvPr/>
          </p:nvSpPr>
          <p:spPr>
            <a:xfrm>
              <a:off x="5505480" y="2178720"/>
              <a:ext cx="5914800" cy="2843640"/>
            </a:xfrm>
            <a:prstGeom prst="rect">
              <a:avLst/>
            </a:prstGeom>
            <a:no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4" name="CustomShape 5"/>
          <p:cNvSpPr/>
          <p:nvPr/>
        </p:nvSpPr>
        <p:spPr>
          <a:xfrm>
            <a:off x="590400" y="1201320"/>
            <a:ext cx="3499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ndara"/>
              </a:rPr>
              <a:t>HOMEPAGE</a:t>
            </a:r>
            <a:endParaRPr b="0" lang="el-GR" sz="3200" spc="-1" strike="noStrike">
              <a:latin typeface="Arial"/>
            </a:endParaRPr>
          </a:p>
        </p:txBody>
      </p:sp>
      <p:pic>
        <p:nvPicPr>
          <p:cNvPr id="65" name="Picture 12" descr=""/>
          <p:cNvPicPr/>
          <p:nvPr/>
        </p:nvPicPr>
        <p:blipFill>
          <a:blip r:embed="rId3"/>
          <a:stretch/>
        </p:blipFill>
        <p:spPr>
          <a:xfrm>
            <a:off x="5505480" y="2178720"/>
            <a:ext cx="5924160" cy="2843640"/>
          </a:xfrm>
          <a:prstGeom prst="rect">
            <a:avLst/>
          </a:prstGeom>
          <a:ln>
            <a:noFill/>
          </a:ln>
        </p:spPr>
      </p:pic>
      <p:sp>
        <p:nvSpPr>
          <p:cNvPr id="66" name="CustomShape 6"/>
          <p:cNvSpPr/>
          <p:nvPr/>
        </p:nvSpPr>
        <p:spPr>
          <a:xfrm>
            <a:off x="590400" y="1886040"/>
            <a:ext cx="375732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Στο homepage εμπεριέχεται μια μικρή περιγραφή που περικλείει τη πεμπτουσία των υπηρεσιών της ιστοσελίδας. Ακόμα δίνεται η δυνατότητα στον χρήστη να περιηγηθεί στον ιστότοπο μέσω τον τίτλων στο navigation bar. (Home, Search, Histogram)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67" name="CustomShape 7"/>
          <p:cNvSpPr/>
          <p:nvPr/>
        </p:nvSpPr>
        <p:spPr>
          <a:xfrm>
            <a:off x="414360" y="5749200"/>
            <a:ext cx="744840" cy="699840"/>
          </a:xfrm>
          <a:prstGeom prst="rect">
            <a:avLst/>
          </a:prstGeom>
          <a:noFill/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ndara"/>
              </a:rPr>
              <a:t>05</a:t>
            </a:r>
            <a:endParaRPr b="0" lang="el-G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207360" y="0"/>
            <a:ext cx="4524120" cy="685764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9" name="Group 2"/>
          <p:cNvGrpSpPr/>
          <p:nvPr/>
        </p:nvGrpSpPr>
        <p:grpSpPr>
          <a:xfrm>
            <a:off x="5138640" y="1566720"/>
            <a:ext cx="6638400" cy="5301360"/>
            <a:chOff x="5138640" y="1566720"/>
            <a:chExt cx="6638400" cy="5301360"/>
          </a:xfrm>
        </p:grpSpPr>
        <p:grpSp>
          <p:nvGrpSpPr>
            <p:cNvPr id="70" name="Group 3"/>
            <p:cNvGrpSpPr/>
            <p:nvPr/>
          </p:nvGrpSpPr>
          <p:grpSpPr>
            <a:xfrm>
              <a:off x="5138640" y="1566720"/>
              <a:ext cx="6638400" cy="5301360"/>
              <a:chOff x="5138640" y="1566720"/>
              <a:chExt cx="6638400" cy="5301360"/>
            </a:xfrm>
          </p:grpSpPr>
          <p:pic>
            <p:nvPicPr>
              <p:cNvPr id="71" name="Picture 11" descr=""/>
              <p:cNvPicPr/>
              <p:nvPr/>
            </p:nvPicPr>
            <p:blipFill>
              <a:blip r:embed="rId1"/>
              <a:srcRect l="0" t="0" r="0" b="39457"/>
              <a:stretch/>
            </p:blipFill>
            <p:spPr>
              <a:xfrm>
                <a:off x="5138640" y="1566720"/>
                <a:ext cx="6638400" cy="34556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2" name="Picture 14" descr=""/>
              <p:cNvPicPr/>
              <p:nvPr/>
            </p:nvPicPr>
            <p:blipFill>
              <a:blip r:embed="rId2"/>
              <a:srcRect l="0" t="67678" r="0" b="0"/>
              <a:stretch/>
            </p:blipFill>
            <p:spPr>
              <a:xfrm>
                <a:off x="5138640" y="5023080"/>
                <a:ext cx="6638400" cy="18450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73" name="CustomShape 4"/>
            <p:cNvSpPr/>
            <p:nvPr/>
          </p:nvSpPr>
          <p:spPr>
            <a:xfrm>
              <a:off x="5505480" y="2178720"/>
              <a:ext cx="5914800" cy="2843640"/>
            </a:xfrm>
            <a:prstGeom prst="rect">
              <a:avLst/>
            </a:prstGeom>
            <a:no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4" name="CustomShape 5"/>
          <p:cNvSpPr/>
          <p:nvPr/>
        </p:nvSpPr>
        <p:spPr>
          <a:xfrm>
            <a:off x="590400" y="1201320"/>
            <a:ext cx="3499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ndara"/>
              </a:rPr>
              <a:t>SEARCH</a:t>
            </a:r>
            <a:endParaRPr b="0" lang="el-GR" sz="3200" spc="-1" strike="noStrike">
              <a:latin typeface="Arial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590400" y="1886040"/>
            <a:ext cx="375732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Ο χρήστης της εφαρμογής θα μπορεί να πληκτρολογεί από 1 έως 5 ασθένειες ή ιούς τη φορά, να επιλέγει μια χρονική περίοδο και με γνώμονα αυτές να ενημερώνεται για τα άρθρα που έχουν δημοσιευθεί και για το έτος με τις περισσότερες δημοσιεύσεις.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76" name="CustomShape 7"/>
          <p:cNvSpPr/>
          <p:nvPr/>
        </p:nvSpPr>
        <p:spPr>
          <a:xfrm>
            <a:off x="414360" y="5749200"/>
            <a:ext cx="744840" cy="699840"/>
          </a:xfrm>
          <a:prstGeom prst="rect">
            <a:avLst/>
          </a:prstGeom>
          <a:noFill/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ndara"/>
              </a:rPr>
              <a:t>06</a:t>
            </a:r>
            <a:endParaRPr b="0" lang="el-GR" sz="4000" spc="-1" strike="noStrike">
              <a:latin typeface="Arial"/>
            </a:endParaRPr>
          </a:p>
        </p:txBody>
      </p:sp>
      <p:pic>
        <p:nvPicPr>
          <p:cNvPr id="77" name="Picture 2" descr=""/>
          <p:cNvPicPr/>
          <p:nvPr/>
        </p:nvPicPr>
        <p:blipFill>
          <a:blip r:embed="rId3"/>
          <a:srcRect l="0" t="0" r="1446" b="0"/>
          <a:stretch/>
        </p:blipFill>
        <p:spPr>
          <a:xfrm>
            <a:off x="5505480" y="2178720"/>
            <a:ext cx="5914800" cy="284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07360" y="-19080"/>
            <a:ext cx="4524120" cy="687672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9" name="Group 2"/>
          <p:cNvGrpSpPr/>
          <p:nvPr/>
        </p:nvGrpSpPr>
        <p:grpSpPr>
          <a:xfrm>
            <a:off x="5138640" y="1566720"/>
            <a:ext cx="6638400" cy="5301360"/>
            <a:chOff x="5138640" y="1566720"/>
            <a:chExt cx="6638400" cy="5301360"/>
          </a:xfrm>
        </p:grpSpPr>
        <p:grpSp>
          <p:nvGrpSpPr>
            <p:cNvPr id="80" name="Group 3"/>
            <p:cNvGrpSpPr/>
            <p:nvPr/>
          </p:nvGrpSpPr>
          <p:grpSpPr>
            <a:xfrm>
              <a:off x="5138640" y="1566720"/>
              <a:ext cx="6638400" cy="5301360"/>
              <a:chOff x="5138640" y="1566720"/>
              <a:chExt cx="6638400" cy="5301360"/>
            </a:xfrm>
          </p:grpSpPr>
          <p:pic>
            <p:nvPicPr>
              <p:cNvPr id="81" name="Picture 11" descr=""/>
              <p:cNvPicPr/>
              <p:nvPr/>
            </p:nvPicPr>
            <p:blipFill>
              <a:blip r:embed="rId1"/>
              <a:srcRect l="0" t="0" r="0" b="39457"/>
              <a:stretch/>
            </p:blipFill>
            <p:spPr>
              <a:xfrm>
                <a:off x="5138640" y="1566720"/>
                <a:ext cx="6638400" cy="34556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2" name="Picture 14" descr=""/>
              <p:cNvPicPr/>
              <p:nvPr/>
            </p:nvPicPr>
            <p:blipFill>
              <a:blip r:embed="rId2"/>
              <a:srcRect l="0" t="67678" r="0" b="0"/>
              <a:stretch/>
            </p:blipFill>
            <p:spPr>
              <a:xfrm>
                <a:off x="5138640" y="5023080"/>
                <a:ext cx="6638400" cy="18450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83" name="CustomShape 4"/>
            <p:cNvSpPr/>
            <p:nvPr/>
          </p:nvSpPr>
          <p:spPr>
            <a:xfrm>
              <a:off x="5505480" y="2178720"/>
              <a:ext cx="5914800" cy="2843640"/>
            </a:xfrm>
            <a:prstGeom prst="rect">
              <a:avLst/>
            </a:prstGeom>
            <a:no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4" name="CustomShape 5"/>
          <p:cNvSpPr/>
          <p:nvPr/>
        </p:nvSpPr>
        <p:spPr>
          <a:xfrm>
            <a:off x="590400" y="1201320"/>
            <a:ext cx="3499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ndara"/>
              </a:rPr>
              <a:t>SEARCH</a:t>
            </a:r>
            <a:endParaRPr b="0" lang="el-GR" sz="3200" spc="-1" strike="noStrike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590400" y="1886040"/>
            <a:ext cx="37573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Συμπληρώνοντας</a:t>
            </a:r>
            <a:r>
              <a:rPr b="0" lang="en-GB" sz="1800" spc="-1" strike="noStrike">
                <a:solidFill>
                  <a:srgbClr val="ffffff"/>
                </a:solidFill>
                <a:latin typeface="Candara"/>
              </a:rPr>
              <a:t> </a:t>
            </a:r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όλα τα πεδία και πατώντας το κουμπί Submit, θα εμφανιστεί ένας πίνακας που θα περιέχει συγκεντρωτικά</a:t>
            </a:r>
            <a:r>
              <a:rPr b="0" lang="en-GB" sz="1800" spc="-1" strike="noStrike">
                <a:solidFill>
                  <a:srgbClr val="ffffff"/>
                </a:solidFill>
                <a:latin typeface="Candara"/>
              </a:rPr>
              <a:t> </a:t>
            </a:r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τις προαναφερθείσες πληροφορίες.  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86" name="CustomShape 7"/>
          <p:cNvSpPr/>
          <p:nvPr/>
        </p:nvSpPr>
        <p:spPr>
          <a:xfrm>
            <a:off x="414360" y="5749200"/>
            <a:ext cx="744840" cy="699840"/>
          </a:xfrm>
          <a:prstGeom prst="rect">
            <a:avLst/>
          </a:prstGeom>
          <a:noFill/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ndara"/>
              </a:rPr>
              <a:t>07</a:t>
            </a:r>
            <a:endParaRPr b="0" lang="el-GR" sz="4000" spc="-1" strike="noStrike">
              <a:latin typeface="Arial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3"/>
          <a:stretch/>
        </p:blipFill>
        <p:spPr>
          <a:xfrm>
            <a:off x="5505480" y="2178720"/>
            <a:ext cx="5914800" cy="286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07360" y="-19080"/>
            <a:ext cx="4524120" cy="687672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2"/>
          <p:cNvGrpSpPr/>
          <p:nvPr/>
        </p:nvGrpSpPr>
        <p:grpSpPr>
          <a:xfrm>
            <a:off x="5138640" y="1566720"/>
            <a:ext cx="6638400" cy="5301360"/>
            <a:chOff x="5138640" y="1566720"/>
            <a:chExt cx="6638400" cy="5301360"/>
          </a:xfrm>
        </p:grpSpPr>
        <p:grpSp>
          <p:nvGrpSpPr>
            <p:cNvPr id="90" name="Group 3"/>
            <p:cNvGrpSpPr/>
            <p:nvPr/>
          </p:nvGrpSpPr>
          <p:grpSpPr>
            <a:xfrm>
              <a:off x="5138640" y="1566720"/>
              <a:ext cx="6638400" cy="5301360"/>
              <a:chOff x="5138640" y="1566720"/>
              <a:chExt cx="6638400" cy="5301360"/>
            </a:xfrm>
          </p:grpSpPr>
          <p:pic>
            <p:nvPicPr>
              <p:cNvPr id="91" name="Picture 11" descr=""/>
              <p:cNvPicPr/>
              <p:nvPr/>
            </p:nvPicPr>
            <p:blipFill>
              <a:blip r:embed="rId1"/>
              <a:srcRect l="0" t="0" r="0" b="39457"/>
              <a:stretch/>
            </p:blipFill>
            <p:spPr>
              <a:xfrm>
                <a:off x="5138640" y="1566720"/>
                <a:ext cx="6638400" cy="34556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2" name="Picture 14" descr=""/>
              <p:cNvPicPr/>
              <p:nvPr/>
            </p:nvPicPr>
            <p:blipFill>
              <a:blip r:embed="rId2"/>
              <a:srcRect l="0" t="67678" r="0" b="0"/>
              <a:stretch/>
            </p:blipFill>
            <p:spPr>
              <a:xfrm>
                <a:off x="5138640" y="5023080"/>
                <a:ext cx="6638400" cy="18450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93" name="CustomShape 4"/>
            <p:cNvSpPr/>
            <p:nvPr/>
          </p:nvSpPr>
          <p:spPr>
            <a:xfrm>
              <a:off x="5505480" y="2178720"/>
              <a:ext cx="5914800" cy="2843640"/>
            </a:xfrm>
            <a:prstGeom prst="rect">
              <a:avLst/>
            </a:prstGeom>
            <a:no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4" name="CustomShape 5"/>
          <p:cNvSpPr/>
          <p:nvPr/>
        </p:nvSpPr>
        <p:spPr>
          <a:xfrm>
            <a:off x="590400" y="1201320"/>
            <a:ext cx="3499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ndara"/>
              </a:rPr>
              <a:t>WARNINGS </a:t>
            </a:r>
            <a:endParaRPr b="0" lang="el-GR" sz="3200" spc="-1" strike="noStrike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590400" y="1886040"/>
            <a:ext cx="3757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Πατώντας Submit αλλά έχοντας ο χρήστης  αφήσει κενά πεδία, θα εμφανιστούν τα εξής μηνύματα λάθους.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414360" y="5749200"/>
            <a:ext cx="744840" cy="699840"/>
          </a:xfrm>
          <a:prstGeom prst="rect">
            <a:avLst/>
          </a:prstGeom>
          <a:noFill/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ndara"/>
              </a:rPr>
              <a:t>08</a:t>
            </a:r>
            <a:endParaRPr b="0" lang="el-GR" sz="4000" spc="-1" strike="noStrike">
              <a:latin typeface="Arial"/>
            </a:endParaRPr>
          </a:p>
        </p:txBody>
      </p:sp>
      <p:pic>
        <p:nvPicPr>
          <p:cNvPr id="97" name="Picture 2" descr=""/>
          <p:cNvPicPr/>
          <p:nvPr/>
        </p:nvPicPr>
        <p:blipFill>
          <a:blip r:embed="rId3"/>
          <a:stretch/>
        </p:blipFill>
        <p:spPr>
          <a:xfrm>
            <a:off x="5505480" y="2178720"/>
            <a:ext cx="5914800" cy="282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07360" y="-19080"/>
            <a:ext cx="4524120" cy="687672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9" name="Group 2"/>
          <p:cNvGrpSpPr/>
          <p:nvPr/>
        </p:nvGrpSpPr>
        <p:grpSpPr>
          <a:xfrm>
            <a:off x="5138640" y="1566720"/>
            <a:ext cx="6638400" cy="5301360"/>
            <a:chOff x="5138640" y="1566720"/>
            <a:chExt cx="6638400" cy="5301360"/>
          </a:xfrm>
        </p:grpSpPr>
        <p:grpSp>
          <p:nvGrpSpPr>
            <p:cNvPr id="100" name="Group 3"/>
            <p:cNvGrpSpPr/>
            <p:nvPr/>
          </p:nvGrpSpPr>
          <p:grpSpPr>
            <a:xfrm>
              <a:off x="5138640" y="1566720"/>
              <a:ext cx="6638400" cy="5301360"/>
              <a:chOff x="5138640" y="1566720"/>
              <a:chExt cx="6638400" cy="5301360"/>
            </a:xfrm>
          </p:grpSpPr>
          <p:pic>
            <p:nvPicPr>
              <p:cNvPr id="101" name="Picture 11" descr=""/>
              <p:cNvPicPr/>
              <p:nvPr/>
            </p:nvPicPr>
            <p:blipFill>
              <a:blip r:embed="rId1"/>
              <a:srcRect l="0" t="0" r="0" b="39457"/>
              <a:stretch/>
            </p:blipFill>
            <p:spPr>
              <a:xfrm>
                <a:off x="5138640" y="1566720"/>
                <a:ext cx="6638400" cy="34556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2" name="Picture 14" descr=""/>
              <p:cNvPicPr/>
              <p:nvPr/>
            </p:nvPicPr>
            <p:blipFill>
              <a:blip r:embed="rId2"/>
              <a:srcRect l="0" t="67678" r="0" b="0"/>
              <a:stretch/>
            </p:blipFill>
            <p:spPr>
              <a:xfrm>
                <a:off x="5138640" y="5023080"/>
                <a:ext cx="6638400" cy="18450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03" name="CustomShape 4"/>
            <p:cNvSpPr/>
            <p:nvPr/>
          </p:nvSpPr>
          <p:spPr>
            <a:xfrm>
              <a:off x="5505480" y="2178720"/>
              <a:ext cx="5914800" cy="2843640"/>
            </a:xfrm>
            <a:prstGeom prst="rect">
              <a:avLst/>
            </a:prstGeom>
            <a:no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4" name="CustomShape 5"/>
          <p:cNvSpPr/>
          <p:nvPr/>
        </p:nvSpPr>
        <p:spPr>
          <a:xfrm>
            <a:off x="590400" y="1201320"/>
            <a:ext cx="3499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ndara"/>
              </a:rPr>
              <a:t>WARNINGS </a:t>
            </a:r>
            <a:endParaRPr b="0" lang="el-GR" sz="3200" spc="-1" strike="noStrike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590400" y="1886040"/>
            <a:ext cx="37573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Μηνύματα λάθους θα εμφανιστούν ακόμα και αν ο χρήστης επιλέξει μελλοντικές ημερομηνίες ή ημερομηνίες όπου  δεν υφίστανται</a:t>
            </a:r>
            <a:r>
              <a:rPr b="0" lang="en-GB" sz="1800" spc="-1" strike="noStrike">
                <a:solidFill>
                  <a:srgbClr val="ffffff"/>
                </a:solidFill>
                <a:latin typeface="Candara"/>
              </a:rPr>
              <a:t> </a:t>
            </a:r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(</a:t>
            </a:r>
            <a:r>
              <a:rPr b="0" lang="en-GB" sz="1800" spc="-1" strike="noStrike">
                <a:solidFill>
                  <a:srgbClr val="ffffff"/>
                </a:solidFill>
                <a:latin typeface="Candara"/>
              </a:rPr>
              <a:t>from &gt; to)</a:t>
            </a:r>
            <a:r>
              <a:rPr b="0" lang="el-GR" sz="1800" spc="-1" strike="noStrike">
                <a:solidFill>
                  <a:srgbClr val="ffffff"/>
                </a:solidFill>
                <a:latin typeface="Candara"/>
              </a:rPr>
              <a:t>.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414360" y="5749200"/>
            <a:ext cx="744840" cy="699840"/>
          </a:xfrm>
          <a:prstGeom prst="rect">
            <a:avLst/>
          </a:prstGeom>
          <a:noFill/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ndara"/>
              </a:rPr>
              <a:t>09</a:t>
            </a:r>
            <a:endParaRPr b="0" lang="el-GR" sz="4000" spc="-1" strike="noStrike">
              <a:latin typeface="Arial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3"/>
          <a:stretch/>
        </p:blipFill>
        <p:spPr>
          <a:xfrm>
            <a:off x="5505480" y="2178720"/>
            <a:ext cx="5914800" cy="286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Application>LibreOffice/6.4.5.2$Windows_x86 LibreOffice_project/a726b36747cf2001e06b58ad5db1aa3a9a1872d6</Application>
  <Words>630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2020-08-09T08:43:37Z</dcterms:created>
  <dc:creator/>
  <dc:description/>
  <dc:language>el-GR</dc:language>
  <cp:lastModifiedBy/>
  <dcterms:modified xsi:type="dcterms:W3CDTF">2020-08-09T18:17:29Z</dcterms:modified>
  <cp:revision>43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