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24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6F21D-DA62-4B97-BD4A-59CD412A0F68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7C7E5-5B91-431A-A22C-B66F43E1DE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7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has been merged with another report to include more data and can potentially open up more possibilities for analysis and models.</a:t>
            </a:r>
          </a:p>
          <a:p>
            <a:r>
              <a:rPr lang="en-US" dirty="0"/>
              <a:t>Anxious to see a practical example of how skills learnt on the course can be of value in the business world!</a:t>
            </a:r>
          </a:p>
          <a:p>
            <a:r>
              <a:rPr lang="en-US" dirty="0"/>
              <a:t>Note that some data columns are repeating and hold the same values as a result:</a:t>
            </a:r>
          </a:p>
          <a:p>
            <a:r>
              <a:rPr lang="en-US" dirty="0" err="1"/>
              <a:t>CompliantUntil</a:t>
            </a:r>
            <a:r>
              <a:rPr lang="en-US" dirty="0"/>
              <a:t> and </a:t>
            </a:r>
            <a:r>
              <a:rPr lang="en-US" dirty="0" err="1"/>
              <a:t>ExpiryDate</a:t>
            </a:r>
            <a:r>
              <a:rPr lang="en-US" dirty="0"/>
              <a:t> (same data from different reports)</a:t>
            </a:r>
          </a:p>
          <a:p>
            <a:r>
              <a:rPr lang="en-US" dirty="0"/>
              <a:t>"Insurance/Accreditation Type" and "</a:t>
            </a:r>
            <a:r>
              <a:rPr lang="en-US" dirty="0" err="1"/>
              <a:t>ComplianceType</a:t>
            </a:r>
            <a:r>
              <a:rPr lang="en-US" dirty="0"/>
              <a:t>" (same data from different reports)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“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ProfileId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” is the replacement to “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SupplierID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” - unique identifier for each supplier company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had some ideas involving measures of project delivery capability against insurance expiry for companies (given most of them expire in June)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Also, perhaps some kind of model that predicts project delivery capability, but not sure what data I need for that?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Trying to get some indication of how any suitably produced model can help the business?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&gt;For the duplicate columns, you would drop one of them if you are 100% sure they are duplicated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&gt;For the Value column there is a mix of float and text. To be able to do any prediction on this column you would need to clean it up.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&gt;If you wanted to use it </a:t>
            </a:r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for your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capstone project for prediction could you get at least 5000-10000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7C7E5-5B91-431A-A22C-B66F43E1DEF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68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1B68-5DF0-41F3-A499-875778B8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0FBD-5097-489F-8EA2-30F3755C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578F-96B8-4945-B4B1-3BD57CE1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2082-6F81-46A9-A63C-4C396377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264B-956A-4109-BFB9-B429442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77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611B-56CF-47FF-8709-85AC9640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52F94-C650-4176-B6C4-CC5CC502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6BB3-90A0-4B1A-BA78-3C4B4D37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F97D-58E6-43FC-9191-396D30C4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F1F8-E92B-43D5-A8CE-393DA3D2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0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F382D-CFB8-42E5-A73C-75BB54D3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C2A07-AE76-427B-AFC5-13DCF894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EC37-8223-43BB-9FB4-6EC16F7B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D072-D16D-4C58-A5D6-A3BC3DD8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35C-D725-4E8B-BF1A-975BE811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1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AA14-30FE-47BD-8E3C-48EE94BE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9B42-6786-4A1F-9DAF-54025DAB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63AD-4F3B-4335-852D-F78E1B1E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D57E-4850-40D0-A809-64B818D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756B-D336-4D7B-A10E-14AAB6AB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3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115-DD9A-474E-A7DC-99DDB426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55951-BBC5-463C-A25C-6D2F7ED2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1B48-98E6-45EC-86D2-513EF445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D310-0384-4933-A6B1-1E0DAEE8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80A2-0579-4D6F-892F-263F514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DB3A-DF46-4F74-9495-C1E7B82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8609-7392-429D-B3C4-162020EE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EACD-A9D2-45F5-8A19-DDDDA13A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7B33-FA5F-40CA-80E7-75DE42FB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12B0-9594-4FA5-AF25-F799A89F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4B231-6194-48AA-9BC2-98A7B2E3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3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3969-C864-4650-8AF0-8D625560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2413-1A25-42DA-A5E3-D217615A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E91F-6CC8-409E-9769-1A272551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5C37F-8940-407D-B82F-51E8B894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EFCC2-FD3E-4FB9-80A6-AD7B0DBA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93DA9-6A06-45F0-965F-545A4A69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32988-4CFD-4011-8F15-670D1A1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8EF36-8180-45B6-A225-4E75FA68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3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4B8-1E1B-4B8D-AF03-3BF00B69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28F1-47CE-4172-8666-11B2925E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414E-C6C1-4767-8460-D0C15FFF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A5E2A-3E9B-495E-B643-CD96F64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70368-FB1C-4A0D-B288-A4686B78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6C6CF-777E-473C-BB78-EE02A9D7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92AA-A5E1-4D56-9740-06232A98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9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FF3C-76E0-43D6-86B6-5D730E35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5906-0DF2-47F0-BC5A-9E922D72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912DA-8BFA-4898-9A2D-69080A60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54E7-9D6C-4E42-A0F9-5EEEF4D8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C54EB-F5C9-430C-9F8B-7B14E665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FA4B-BB2F-4E00-95DB-A4EF509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3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B53-D227-4DD8-941F-E0FDC71F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C2896-B901-4A87-B909-0134B2159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66CE-1644-42CF-BC14-A3EF9A99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F7D1-912C-46E9-ACCC-D44EE4F2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F071-EDD2-4228-833C-0FA986BF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6351-9DB5-4771-ADB0-35C6BD6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71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C8D5E-4AC7-4205-9946-DE2D255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ED22-4D8C-4109-A59F-11A405F1D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5253-8B1A-4CAE-BFFC-9F963E9E2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7FA8-6A8C-4EE3-A089-30741C8202AD}" type="datetimeFigureOut">
              <a:rPr lang="en-AU" smtClean="0"/>
              <a:t>23/01/2021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CF4F-BB7B-4478-BC40-7E8D3001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E1EA-A2FF-40E9-B9BE-738417C18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B263-6A49-42C8-8990-23E0E11E1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6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algebra-cheat-sheet-for-deep-learning-cd67aba4526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linear-algebra-cheat-sheet-for-deep-learning-cd67aba4526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algebra-cheat-sheet-for-deep-learning-cd67aba4526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SjFSoNSlaA?t=262" TargetMode="External"/><Relationship Id="rId2" Type="http://schemas.openxmlformats.org/officeDocument/2006/relationships/hyperlink" Target="https://youtu.be/C1lhuz6pZC0?t=3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nfrederickson.com/numerical-optimization/" TargetMode="External"/><Relationship Id="rId4" Type="http://schemas.openxmlformats.org/officeDocument/2006/relationships/hyperlink" Target="https://youtu.be/aHvFSkXvuc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ZAIkDcPkI&amp;ab_channel=TheCodingTrain" TargetMode="External"/><Relationship Id="rId2" Type="http://schemas.openxmlformats.org/officeDocument/2006/relationships/hyperlink" Target="https://www.youtube.com/watch?v=fNk_zzaMoSs&amp;ab_channel=3Blue1Brow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ciencecentral.com/profiles/blogs/data-analysis-method-mathematics-optimization-to-build-deci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0E623-443A-4338-BF75-E72D6459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>
            <a:noAutofit/>
          </a:bodyPr>
          <a:lstStyle/>
          <a:p>
            <a:r>
              <a:rPr lang="en-AU" b="1" dirty="0"/>
              <a:t>Supplementary materials for Maths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7AA09D-87C3-4886-A64F-B0587922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7"/>
            <a:ext cx="10515600" cy="4982645"/>
          </a:xfrm>
        </p:spPr>
        <p:txBody>
          <a:bodyPr/>
          <a:lstStyle/>
          <a:p>
            <a:r>
              <a:rPr lang="en-AU" dirty="0"/>
              <a:t>Linear Algebra Overview:</a:t>
            </a:r>
          </a:p>
          <a:p>
            <a:endParaRPr lang="en-AU" dirty="0"/>
          </a:p>
        </p:txBody>
      </p:sp>
      <p:pic>
        <p:nvPicPr>
          <p:cNvPr id="1026" name="Picture 2" descr="Concept &#10;Scalar &#10;Vector &#10;Matrix &#10;Tensor &#10;Definition &#10;A 'zero-dimensional' dataset. &#10;A number, value, magnitude. &#10;Geometrically, it's a point on on a &#10;line. &#10;A one-dimension dataset. A two or &#10;more values. &#10;Geometrically it represent a vector in &#10;a plane that has magnitude and &#10;direction. &#10;A two-dimensional dataset. &#10;Geometrically, it represents a &#10;transformation of two or more &#10;vectors. &#10;An n-dimensional dataset. &#10;Mapping to Data Science &#10;A single data point &#10;A number of data points &#10;(usually about a single entity) &#10;A set of observations for &#10;multiple entities. &#10;A transformation of a dataset &#10;from one representation to &#10;another. &#10;A number of sets of &#10;observations &#10;Examples &#10;Age of a customer &#10;Attributes (or features) of one customer: Age, &#10;income, marital status, postcode, &#10;, etc &#10;In Deep Learning a vector could be the input &#10;to a Neural Network. &#10;Information about all customers. &#10;In Deep Learning a matrix may represents the &#10;mapping and weights on hidden layer. &#10;Information about all customers. &#10;TensorFlow is built around tensors. ">
            <a:extLst>
              <a:ext uri="{FF2B5EF4-FFF2-40B4-BE49-F238E27FC236}">
                <a16:creationId xmlns:a16="http://schemas.microsoft.com/office/drawing/2014/main" id="{0359D180-E252-4FFA-B212-AFA1CD7A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86509"/>
            <a:ext cx="1019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5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EEF-FCF8-4444-98AD-02B2B455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5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Linear algebra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851-6A00-4F7B-B7BA-D14C7897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8431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Linear algebra is a mathematical toolbox that offers helpful techniques for manipulating groups of numbers simultaneously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turns complicated problems into simple, intuitive, efficiently calculated problems: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Neural networks store weights in matrices. Linear algebra makes matrix operations fast and easy, especially when training on GPUs.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A8DE-1E21-4886-A045-53F653E3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36" y="2583831"/>
            <a:ext cx="3019425" cy="23431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E934C1-293E-433D-B74E-08381C148B35}"/>
              </a:ext>
            </a:extLst>
          </p:cNvPr>
          <p:cNvSpPr/>
          <p:nvPr/>
        </p:nvSpPr>
        <p:spPr>
          <a:xfrm>
            <a:off x="838200" y="6276094"/>
            <a:ext cx="1837888" cy="4335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hlinkClick r:id="rId3"/>
              </a:rPr>
              <a:t>Towards Data Science article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561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EEF-FCF8-4444-98AD-02B2B45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Linear algebra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851-6A00-4F7B-B7BA-D14C7897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u="sng" dirty="0"/>
              <a:t>Scalar operations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US" dirty="0"/>
              <a:t>Scalar operations involve a vector and a number. You modify the vector in-place by adding, subtracting, or multiplying the number from all the values in the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	Scalar addition						Vector addition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D248B7-E308-4508-9025-27547FDF0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74" y="3855098"/>
            <a:ext cx="2019300" cy="12192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AA259A-D592-433A-B7EF-474796FB0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26" y="3855098"/>
            <a:ext cx="3733800" cy="12192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AC5F0F-FC22-416E-9DEE-F4ED4078015D}"/>
              </a:ext>
            </a:extLst>
          </p:cNvPr>
          <p:cNvSpPr/>
          <p:nvPr/>
        </p:nvSpPr>
        <p:spPr>
          <a:xfrm>
            <a:off x="838200" y="6276094"/>
            <a:ext cx="1837888" cy="4335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hlinkClick r:id="rId4"/>
              </a:rPr>
              <a:t>Towards Data Science article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042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EEF-FCF8-4444-98AD-02B2B45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Linear algebra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851-6A00-4F7B-B7BA-D14C7897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u="sng" dirty="0"/>
              <a:t>Dot product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US" dirty="0"/>
              <a:t>The dot product of two vectors is a scalar. Dot product of vectors and matrices (matrix multiplication) is one of the most important operations in deep learning.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Hadamard product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Hadamard Product is elementwise multiplication, and it outputs a vector.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8E814-6B6B-415C-AAD5-F72E08E3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93" y="3532027"/>
            <a:ext cx="7381875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6D3D4-C6F1-49F6-BB81-47C1F4EB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93" y="5539268"/>
            <a:ext cx="7305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EEF-FCF8-4444-98AD-02B2B455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339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Linear algebra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851-6A00-4F7B-B7BA-D14C7897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5494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u="sng" dirty="0"/>
              <a:t>Matrix scalar operations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US" dirty="0"/>
              <a:t>Scalar operations with matrices work the same way as they do for vectors. Simply apply the scalar to every element in the matrix — add, subtract, divide, multiply,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add, subtract, or divide two matrices they must have equal dimensions. We combine corresponding values in an elementwise fashion to produce a new matrix.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445C6-1079-4975-98EA-D993305E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88" y="3125926"/>
            <a:ext cx="713422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3FDAB-1BC7-4F41-AEA1-B0BE3D94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88" y="5700713"/>
            <a:ext cx="506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EEF-FCF8-4444-98AD-02B2B45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Linear algebra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3851-6A00-4F7B-B7BA-D14C7897A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u="sng" dirty="0"/>
              <a:t>Matrix transpose</a:t>
            </a:r>
          </a:p>
          <a:p>
            <a:pPr marL="0" indent="0">
              <a:buNone/>
            </a:pPr>
            <a:r>
              <a:rPr lang="en-US" dirty="0"/>
              <a:t>Neural networks frequently process weights and inputs of different sizes where the dimensions do not meet the requirements of matrix multiplication. </a:t>
            </a:r>
          </a:p>
          <a:p>
            <a:pPr marL="0" indent="0">
              <a:buNone/>
            </a:pPr>
            <a:r>
              <a:rPr lang="en-US" dirty="0"/>
              <a:t>Matrix transpose provides a way to “rotate” one of the matrices so that the operation complies with multiplication requirements and can continue. There are two steps to transpose a matrix: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ADDF-265A-4334-953C-6F1D2C31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15668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Rotate the matrix right 90°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Reverse the order of elements in each row (e.g. [a b c] becomes [c b a])</a:t>
            </a:r>
          </a:p>
          <a:p>
            <a:pPr marL="0" indent="0">
              <a:buNone/>
            </a:pPr>
            <a:r>
              <a:rPr lang="en-US" dirty="0"/>
              <a:t>As an example, transpose matrix M into T: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51414-C148-48C0-8CA0-5F1D5D64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708285"/>
            <a:ext cx="5910581" cy="19205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ED05E9-D0AE-47A4-8577-BE788D985ED8}"/>
              </a:ext>
            </a:extLst>
          </p:cNvPr>
          <p:cNvSpPr/>
          <p:nvPr/>
        </p:nvSpPr>
        <p:spPr>
          <a:xfrm>
            <a:off x="838200" y="6276094"/>
            <a:ext cx="1837888" cy="4335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hlinkClick r:id="rId3"/>
              </a:rPr>
              <a:t>Towards Data Science article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5201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8A32B-92E1-48DF-8C2B-DADC390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292929"/>
                </a:solidFill>
                <a:latin typeface="sohne"/>
              </a:rPr>
              <a:t>Optimisation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23C2-B24D-4A03-B7EB-52ABA723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err="1"/>
              <a:t>Youtube</a:t>
            </a:r>
            <a:r>
              <a:rPr lang="en-AU" dirty="0"/>
              <a:t> Video: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hlinkClick r:id="rId2"/>
              </a:rPr>
              <a:t>MIT - Introduction, Optimization Problems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Mathematical Optimization Modeling: Learn the Basics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Mathematical Optimization and Machine Learning</a:t>
            </a:r>
            <a:endParaRPr lang="en-AU" dirty="0"/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Articles: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An Interactive Tutorial on Numerical Optimization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54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F63D5-1661-440D-A5EE-3DCDB21C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rgbClr val="292929"/>
                </a:solidFill>
                <a:latin typeface="sohne"/>
              </a:rPr>
              <a:t>Connecting Algebra with Neural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E3186-5F59-4F35-9DF0-6FE98794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933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err="1"/>
              <a:t>Youtube</a:t>
            </a:r>
            <a:r>
              <a:rPr lang="en-AU" dirty="0"/>
              <a:t> Video: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Vectors, what even are they? | Essence of linear algebra</a:t>
            </a:r>
            <a:endParaRPr lang="en-US" dirty="0"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hlinkClick r:id="rId3"/>
              </a:rPr>
              <a:t>The Coding Train - </a:t>
            </a:r>
            <a:r>
              <a:rPr lang="en-US" dirty="0">
                <a:hlinkClick r:id="rId3"/>
              </a:rPr>
              <a:t>10.9: Neural Networks: Matrix Math Part 3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N.B. Ignore the coding as its in JS (</a:t>
            </a:r>
            <a:r>
              <a:rPr lang="en-US" i="1" dirty="0" err="1"/>
              <a:t>Javascript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Article: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Data Analysis Method: Mathematics Optimization to Build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 Lim Feedback</Template>
  <TotalTime>372</TotalTime>
  <Words>676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Slack-Lato</vt:lpstr>
      <vt:lpstr>sohne</vt:lpstr>
      <vt:lpstr>Wingdings</vt:lpstr>
      <vt:lpstr>Office Theme</vt:lpstr>
      <vt:lpstr>Supplementary materials for Maths Module</vt:lpstr>
      <vt:lpstr>Linear algebra</vt:lpstr>
      <vt:lpstr>Linear algebra</vt:lpstr>
      <vt:lpstr>Linear algebra</vt:lpstr>
      <vt:lpstr>Linear algebra</vt:lpstr>
      <vt:lpstr>Linear algebra</vt:lpstr>
      <vt:lpstr>Optimisation</vt:lpstr>
      <vt:lpstr>Connecting Algebra with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Supplementary materials for Maths Module</dc:title>
  <dc:creator>Matt Burnham</dc:creator>
  <cp:lastModifiedBy>Matt Burnham</cp:lastModifiedBy>
  <cp:revision>24</cp:revision>
  <dcterms:created xsi:type="dcterms:W3CDTF">2021-01-23T01:24:32Z</dcterms:created>
  <dcterms:modified xsi:type="dcterms:W3CDTF">2021-01-23T08:12:53Z</dcterms:modified>
</cp:coreProperties>
</file>