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Klein Bold" charset="1" panose="02000503060000020004"/>
      <p:regular r:id="rId28"/>
    </p:embeddedFont>
    <p:embeddedFont>
      <p:font typeface="Helios" charset="1" panose="020B0504020202020204"/>
      <p:regular r:id="rId29"/>
    </p:embeddedFont>
    <p:embeddedFont>
      <p:font typeface="Canva Sans" charset="1" panose="020B0503030501040103"/>
      <p:regular r:id="rId30"/>
    </p:embeddedFont>
    <p:embeddedFont>
      <p:font typeface="Helios Bold" charset="1" panose="020B0704020202020204"/>
      <p:regular r:id="rId31"/>
    </p:embeddedFont>
    <p:embeddedFont>
      <p:font typeface="Klein" charset="1" panose="0200050306000002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13782" y="452052"/>
            <a:ext cx="3745518" cy="576648"/>
          </a:xfrm>
          <a:custGeom>
            <a:avLst/>
            <a:gdLst/>
            <a:ahLst/>
            <a:cxnLst/>
            <a:rect r="r" b="b" t="t" l="l"/>
            <a:pathLst>
              <a:path h="576648" w="3745518">
                <a:moveTo>
                  <a:pt x="0" y="0"/>
                </a:moveTo>
                <a:lnTo>
                  <a:pt x="3745518" y="0"/>
                </a:lnTo>
                <a:lnTo>
                  <a:pt x="3745518" y="576648"/>
                </a:lnTo>
                <a:lnTo>
                  <a:pt x="0" y="576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2053310"/>
            <a:ext cx="8115300" cy="5457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SAUDI ARABIA USED CAR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7686298"/>
            <a:ext cx="7874231" cy="54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Faaizah Faradhilah Ridwan - JCDS 2604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2966"/>
            <a:ext cx="9216095" cy="112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9"/>
              </a:lnSpc>
            </a:pPr>
            <a:r>
              <a:rPr lang="en-US" sz="68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Encoding  &amp; </a:t>
            </a:r>
            <a:r>
              <a:rPr lang="en-US" sz="689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Scaling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22303"/>
            <a:ext cx="7389572" cy="6051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2671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Metode yang digunakan pada proses encoding ini yaitu One Hot Encoder serta Binary Encoder sedangkan metode yang digunakan untuk scaling yaitu Robust Scaler.</a:t>
            </a:r>
          </a:p>
          <a:p>
            <a:pPr algn="l">
              <a:lnSpc>
                <a:spcPts val="4007"/>
              </a:lnSpc>
            </a:pPr>
          </a:p>
          <a:p>
            <a:pPr algn="l">
              <a:lnSpc>
                <a:spcPts val="4007"/>
              </a:lnSpc>
            </a:pPr>
            <a:r>
              <a:rPr lang="en-US" sz="2671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Adapun feature yang akan ditransformasi saat encoding yaitu:</a:t>
            </a:r>
          </a:p>
          <a:p>
            <a:pPr algn="l">
              <a:lnSpc>
                <a:spcPts val="4007"/>
              </a:lnSpc>
            </a:pPr>
          </a:p>
          <a:p>
            <a:pPr algn="l">
              <a:lnSpc>
                <a:spcPts val="4007"/>
              </a:lnSpc>
            </a:pPr>
            <a:r>
              <a:rPr lang="en-US" sz="2671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- One Hot Encoder : Gear_Type, Origin, dan Options</a:t>
            </a:r>
          </a:p>
          <a:p>
            <a:pPr algn="l">
              <a:lnSpc>
                <a:spcPts val="4007"/>
              </a:lnSpc>
            </a:pPr>
            <a:r>
              <a:rPr lang="en-US" sz="2671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- Binary Encoder : Type, Make, dan Region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957310"/>
            <a:ext cx="6910589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419347" y="856343"/>
            <a:ext cx="8574314" cy="8574314"/>
            <a:chOff x="0" y="0"/>
            <a:chExt cx="11432419" cy="11432419"/>
          </a:xfrm>
        </p:grpSpPr>
        <p:sp>
          <p:nvSpPr>
            <p:cNvPr name="Freeform 6" id="6"/>
            <p:cNvSpPr/>
            <p:nvPr/>
          </p:nvSpPr>
          <p:spPr>
            <a:xfrm flipH="false" flipV="false" rot="-1200957">
              <a:off x="1256968" y="1256968"/>
              <a:ext cx="8918484" cy="8918484"/>
            </a:xfrm>
            <a:custGeom>
              <a:avLst/>
              <a:gdLst/>
              <a:ahLst/>
              <a:cxnLst/>
              <a:rect r="r" b="b" t="t" l="l"/>
              <a:pathLst>
                <a:path h="8918484" w="8918484">
                  <a:moveTo>
                    <a:pt x="0" y="0"/>
                  </a:moveTo>
                  <a:lnTo>
                    <a:pt x="8918484" y="0"/>
                  </a:lnTo>
                  <a:lnTo>
                    <a:pt x="8918484" y="8918484"/>
                  </a:lnTo>
                  <a:lnTo>
                    <a:pt x="0" y="8918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40576" y="1140576"/>
              <a:ext cx="8918484" cy="8918484"/>
            </a:xfrm>
            <a:custGeom>
              <a:avLst/>
              <a:gdLst/>
              <a:ahLst/>
              <a:cxnLst/>
              <a:rect r="r" b="b" t="t" l="l"/>
              <a:pathLst>
                <a:path h="8918484" w="8918484">
                  <a:moveTo>
                    <a:pt x="0" y="0"/>
                  </a:moveTo>
                  <a:lnTo>
                    <a:pt x="8918484" y="0"/>
                  </a:lnTo>
                  <a:lnTo>
                    <a:pt x="8918484" y="8918484"/>
                  </a:lnTo>
                  <a:lnTo>
                    <a:pt x="0" y="8918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19223" y="1027112"/>
            <a:ext cx="13049553" cy="1789452"/>
            <a:chOff x="0" y="0"/>
            <a:chExt cx="17399404" cy="238593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17399404" cy="1494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b="true" sz="69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Modeling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845432" y="1678276"/>
              <a:ext cx="15708540" cy="707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Empat tahapan modeling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760399" y="9541677"/>
            <a:ext cx="2767201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928880"/>
            <a:ext cx="16230600" cy="3228880"/>
            <a:chOff x="0" y="0"/>
            <a:chExt cx="21640800" cy="43051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95561" y="0"/>
              <a:ext cx="3375420" cy="3375420"/>
            </a:xfrm>
            <a:custGeom>
              <a:avLst/>
              <a:gdLst/>
              <a:ahLst/>
              <a:cxnLst/>
              <a:rect r="r" b="b" t="t" l="l"/>
              <a:pathLst>
                <a:path h="3375420" w="3375420">
                  <a:moveTo>
                    <a:pt x="0" y="0"/>
                  </a:moveTo>
                  <a:lnTo>
                    <a:pt x="3375421" y="0"/>
                  </a:lnTo>
                  <a:lnTo>
                    <a:pt x="3375421" y="3375420"/>
                  </a:lnTo>
                  <a:lnTo>
                    <a:pt x="0" y="3375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1196481" y="300919"/>
              <a:ext cx="2773582" cy="2773582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81962" y="81962"/>
                <a:ext cx="648876" cy="648876"/>
              </a:xfrm>
              <a:custGeom>
                <a:avLst/>
                <a:gdLst/>
                <a:ahLst/>
                <a:cxnLst/>
                <a:rect r="r" b="b" t="t" l="l"/>
                <a:pathLst>
                  <a:path h="648876" w="648876">
                    <a:moveTo>
                      <a:pt x="464356" y="57956"/>
                    </a:moveTo>
                    <a:lnTo>
                      <a:pt x="590920" y="184520"/>
                    </a:lnTo>
                    <a:cubicBezTo>
                      <a:pt x="628029" y="221629"/>
                      <a:pt x="648876" y="271959"/>
                      <a:pt x="648876" y="324438"/>
                    </a:cubicBezTo>
                    <a:cubicBezTo>
                      <a:pt x="648876" y="376917"/>
                      <a:pt x="628029" y="427247"/>
                      <a:pt x="590920" y="464356"/>
                    </a:cubicBezTo>
                    <a:lnTo>
                      <a:pt x="464356" y="590920"/>
                    </a:lnTo>
                    <a:cubicBezTo>
                      <a:pt x="427247" y="628029"/>
                      <a:pt x="376917" y="648876"/>
                      <a:pt x="324438" y="648876"/>
                    </a:cubicBezTo>
                    <a:cubicBezTo>
                      <a:pt x="271959" y="648876"/>
                      <a:pt x="221629" y="628029"/>
                      <a:pt x="184520" y="590920"/>
                    </a:cubicBezTo>
                    <a:lnTo>
                      <a:pt x="57956" y="464356"/>
                    </a:lnTo>
                    <a:cubicBezTo>
                      <a:pt x="20847" y="427247"/>
                      <a:pt x="0" y="376917"/>
                      <a:pt x="0" y="324438"/>
                    </a:cubicBezTo>
                    <a:cubicBezTo>
                      <a:pt x="0" y="271959"/>
                      <a:pt x="20847" y="221629"/>
                      <a:pt x="57956" y="184520"/>
                    </a:cubicBezTo>
                    <a:lnTo>
                      <a:pt x="184520" y="57956"/>
                    </a:lnTo>
                    <a:cubicBezTo>
                      <a:pt x="221629" y="20847"/>
                      <a:pt x="271959" y="0"/>
                      <a:pt x="324438" y="0"/>
                    </a:cubicBezTo>
                    <a:cubicBezTo>
                      <a:pt x="376917" y="0"/>
                      <a:pt x="427247" y="20847"/>
                      <a:pt x="464356" y="57956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anchor="ctr" rtlCol="false" tIns="38219" lIns="38219" bIns="38219" rIns="38219"/>
              <a:lstStyle/>
              <a:p>
                <a:pPr algn="ctr">
                  <a:lnSpc>
                    <a:spcPts val="4199"/>
                  </a:lnSpc>
                </a:pPr>
                <a:r>
                  <a:rPr lang="en-US" b="true" sz="2999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1</a:t>
                </a:r>
              </a:p>
            </p:txBody>
          </p:sp>
        </p:grpSp>
        <p:sp>
          <p:nvSpPr>
            <p:cNvPr name="AutoShape 14" id="14"/>
            <p:cNvSpPr/>
            <p:nvPr/>
          </p:nvSpPr>
          <p:spPr>
            <a:xfrm>
              <a:off x="4270982" y="1662389"/>
              <a:ext cx="2115998" cy="50641"/>
            </a:xfrm>
            <a:prstGeom prst="line">
              <a:avLst/>
            </a:prstGeom>
            <a:ln cap="flat" w="50641">
              <a:solidFill>
                <a:srgbClr val="F4F4F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3716981"/>
              <a:ext cx="5166543" cy="588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Train-Test Split 80:20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491419" y="3716981"/>
              <a:ext cx="5166543" cy="588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Model Benchmarking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6386980" y="0"/>
              <a:ext cx="3375420" cy="3375420"/>
            </a:xfrm>
            <a:custGeom>
              <a:avLst/>
              <a:gdLst/>
              <a:ahLst/>
              <a:cxnLst/>
              <a:rect r="r" b="b" t="t" l="l"/>
              <a:pathLst>
                <a:path h="3375420" w="3375420">
                  <a:moveTo>
                    <a:pt x="0" y="0"/>
                  </a:moveTo>
                  <a:lnTo>
                    <a:pt x="3375421" y="0"/>
                  </a:lnTo>
                  <a:lnTo>
                    <a:pt x="3375421" y="3375420"/>
                  </a:lnTo>
                  <a:lnTo>
                    <a:pt x="0" y="3375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6687900" y="300919"/>
              <a:ext cx="2773582" cy="2773582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81962" y="81962"/>
                <a:ext cx="648876" cy="648876"/>
              </a:xfrm>
              <a:custGeom>
                <a:avLst/>
                <a:gdLst/>
                <a:ahLst/>
                <a:cxnLst/>
                <a:rect r="r" b="b" t="t" l="l"/>
                <a:pathLst>
                  <a:path h="648876" w="648876">
                    <a:moveTo>
                      <a:pt x="464356" y="57956"/>
                    </a:moveTo>
                    <a:lnTo>
                      <a:pt x="590920" y="184520"/>
                    </a:lnTo>
                    <a:cubicBezTo>
                      <a:pt x="628029" y="221629"/>
                      <a:pt x="648876" y="271959"/>
                      <a:pt x="648876" y="324438"/>
                    </a:cubicBezTo>
                    <a:cubicBezTo>
                      <a:pt x="648876" y="376917"/>
                      <a:pt x="628029" y="427247"/>
                      <a:pt x="590920" y="464356"/>
                    </a:cubicBezTo>
                    <a:lnTo>
                      <a:pt x="464356" y="590920"/>
                    </a:lnTo>
                    <a:cubicBezTo>
                      <a:pt x="427247" y="628029"/>
                      <a:pt x="376917" y="648876"/>
                      <a:pt x="324438" y="648876"/>
                    </a:cubicBezTo>
                    <a:cubicBezTo>
                      <a:pt x="271959" y="648876"/>
                      <a:pt x="221629" y="628029"/>
                      <a:pt x="184520" y="590920"/>
                    </a:cubicBezTo>
                    <a:lnTo>
                      <a:pt x="57956" y="464356"/>
                    </a:lnTo>
                    <a:cubicBezTo>
                      <a:pt x="20847" y="427247"/>
                      <a:pt x="0" y="376917"/>
                      <a:pt x="0" y="324438"/>
                    </a:cubicBezTo>
                    <a:cubicBezTo>
                      <a:pt x="0" y="271959"/>
                      <a:pt x="20847" y="221629"/>
                      <a:pt x="57956" y="184520"/>
                    </a:cubicBezTo>
                    <a:lnTo>
                      <a:pt x="184520" y="57956"/>
                    </a:lnTo>
                    <a:cubicBezTo>
                      <a:pt x="221629" y="20847"/>
                      <a:pt x="271959" y="0"/>
                      <a:pt x="324438" y="0"/>
                    </a:cubicBezTo>
                    <a:cubicBezTo>
                      <a:pt x="376917" y="0"/>
                      <a:pt x="427247" y="20847"/>
                      <a:pt x="464356" y="57956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anchor="ctr" rtlCol="false" tIns="38219" lIns="38219" bIns="38219" rIns="38219"/>
              <a:lstStyle/>
              <a:p>
                <a:pPr algn="ctr">
                  <a:lnSpc>
                    <a:spcPts val="4199"/>
                  </a:lnSpc>
                </a:pPr>
                <a:r>
                  <a:rPr lang="en-US" b="true" sz="2999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2</a:t>
                </a:r>
              </a:p>
            </p:txBody>
          </p:sp>
        </p:grpSp>
        <p:sp>
          <p:nvSpPr>
            <p:cNvPr name="AutoShape 21" id="21"/>
            <p:cNvSpPr/>
            <p:nvPr/>
          </p:nvSpPr>
          <p:spPr>
            <a:xfrm>
              <a:off x="9762401" y="1662389"/>
              <a:ext cx="2115998" cy="50641"/>
            </a:xfrm>
            <a:prstGeom prst="line">
              <a:avLst/>
            </a:prstGeom>
            <a:ln cap="flat" w="50641">
              <a:solidFill>
                <a:srgbClr val="F4F4F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10982838" y="3716981"/>
              <a:ext cx="5166543" cy="588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Evaluasi Model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11878399" y="0"/>
              <a:ext cx="3375420" cy="3375420"/>
            </a:xfrm>
            <a:custGeom>
              <a:avLst/>
              <a:gdLst/>
              <a:ahLst/>
              <a:cxnLst/>
              <a:rect r="r" b="b" t="t" l="l"/>
              <a:pathLst>
                <a:path h="3375420" w="3375420">
                  <a:moveTo>
                    <a:pt x="0" y="0"/>
                  </a:moveTo>
                  <a:lnTo>
                    <a:pt x="3375421" y="0"/>
                  </a:lnTo>
                  <a:lnTo>
                    <a:pt x="3375421" y="3375420"/>
                  </a:lnTo>
                  <a:lnTo>
                    <a:pt x="0" y="3375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4" id="24"/>
            <p:cNvGrpSpPr/>
            <p:nvPr/>
          </p:nvGrpSpPr>
          <p:grpSpPr>
            <a:xfrm rot="0">
              <a:off x="12179319" y="300919"/>
              <a:ext cx="2773582" cy="2773582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81962" y="81962"/>
                <a:ext cx="648876" cy="648876"/>
              </a:xfrm>
              <a:custGeom>
                <a:avLst/>
                <a:gdLst/>
                <a:ahLst/>
                <a:cxnLst/>
                <a:rect r="r" b="b" t="t" l="l"/>
                <a:pathLst>
                  <a:path h="648876" w="648876">
                    <a:moveTo>
                      <a:pt x="464356" y="57956"/>
                    </a:moveTo>
                    <a:lnTo>
                      <a:pt x="590920" y="184520"/>
                    </a:lnTo>
                    <a:cubicBezTo>
                      <a:pt x="628029" y="221629"/>
                      <a:pt x="648876" y="271959"/>
                      <a:pt x="648876" y="324438"/>
                    </a:cubicBezTo>
                    <a:cubicBezTo>
                      <a:pt x="648876" y="376917"/>
                      <a:pt x="628029" y="427247"/>
                      <a:pt x="590920" y="464356"/>
                    </a:cubicBezTo>
                    <a:lnTo>
                      <a:pt x="464356" y="590920"/>
                    </a:lnTo>
                    <a:cubicBezTo>
                      <a:pt x="427247" y="628029"/>
                      <a:pt x="376917" y="648876"/>
                      <a:pt x="324438" y="648876"/>
                    </a:cubicBezTo>
                    <a:cubicBezTo>
                      <a:pt x="271959" y="648876"/>
                      <a:pt x="221629" y="628029"/>
                      <a:pt x="184520" y="590920"/>
                    </a:cubicBezTo>
                    <a:lnTo>
                      <a:pt x="57956" y="464356"/>
                    </a:lnTo>
                    <a:cubicBezTo>
                      <a:pt x="20847" y="427247"/>
                      <a:pt x="0" y="376917"/>
                      <a:pt x="0" y="324438"/>
                    </a:cubicBezTo>
                    <a:cubicBezTo>
                      <a:pt x="0" y="271959"/>
                      <a:pt x="20847" y="221629"/>
                      <a:pt x="57956" y="184520"/>
                    </a:cubicBezTo>
                    <a:lnTo>
                      <a:pt x="184520" y="57956"/>
                    </a:lnTo>
                    <a:cubicBezTo>
                      <a:pt x="221629" y="20847"/>
                      <a:pt x="271959" y="0"/>
                      <a:pt x="324438" y="0"/>
                    </a:cubicBezTo>
                    <a:cubicBezTo>
                      <a:pt x="376917" y="0"/>
                      <a:pt x="427247" y="20847"/>
                      <a:pt x="464356" y="57956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anchor="ctr" rtlCol="false" tIns="38219" lIns="38219" bIns="38219" rIns="38219"/>
              <a:lstStyle/>
              <a:p>
                <a:pPr algn="ctr">
                  <a:lnSpc>
                    <a:spcPts val="4199"/>
                  </a:lnSpc>
                </a:pPr>
                <a:r>
                  <a:rPr lang="en-US" b="true" sz="2999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3</a:t>
                </a:r>
              </a:p>
            </p:txBody>
          </p:sp>
        </p:grpSp>
        <p:sp>
          <p:nvSpPr>
            <p:cNvPr name="AutoShape 27" id="27"/>
            <p:cNvSpPr/>
            <p:nvPr/>
          </p:nvSpPr>
          <p:spPr>
            <a:xfrm>
              <a:off x="15253820" y="1662389"/>
              <a:ext cx="2115998" cy="50641"/>
            </a:xfrm>
            <a:prstGeom prst="line">
              <a:avLst/>
            </a:prstGeom>
            <a:ln cap="flat" w="50641">
              <a:solidFill>
                <a:srgbClr val="F4F4F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8" id="28"/>
            <p:cNvSpPr txBox="true"/>
            <p:nvPr/>
          </p:nvSpPr>
          <p:spPr>
            <a:xfrm rot="0">
              <a:off x="16474257" y="3716981"/>
              <a:ext cx="5166543" cy="588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Hyperparameter Tuning</a:t>
              </a:r>
            </a:p>
          </p:txBody>
        </p:sp>
        <p:sp>
          <p:nvSpPr>
            <p:cNvPr name="Freeform 29" id="29"/>
            <p:cNvSpPr/>
            <p:nvPr/>
          </p:nvSpPr>
          <p:spPr>
            <a:xfrm flipH="false" flipV="false" rot="0">
              <a:off x="17369818" y="0"/>
              <a:ext cx="3375420" cy="3375420"/>
            </a:xfrm>
            <a:custGeom>
              <a:avLst/>
              <a:gdLst/>
              <a:ahLst/>
              <a:cxnLst/>
              <a:rect r="r" b="b" t="t" l="l"/>
              <a:pathLst>
                <a:path h="3375420" w="3375420">
                  <a:moveTo>
                    <a:pt x="0" y="0"/>
                  </a:moveTo>
                  <a:lnTo>
                    <a:pt x="3375421" y="0"/>
                  </a:lnTo>
                  <a:lnTo>
                    <a:pt x="3375421" y="3375420"/>
                  </a:lnTo>
                  <a:lnTo>
                    <a:pt x="0" y="3375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17670737" y="300919"/>
              <a:ext cx="2773582" cy="2773582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81962" y="81962"/>
                <a:ext cx="648876" cy="648876"/>
              </a:xfrm>
              <a:custGeom>
                <a:avLst/>
                <a:gdLst/>
                <a:ahLst/>
                <a:cxnLst/>
                <a:rect r="r" b="b" t="t" l="l"/>
                <a:pathLst>
                  <a:path h="648876" w="648876">
                    <a:moveTo>
                      <a:pt x="464356" y="57956"/>
                    </a:moveTo>
                    <a:lnTo>
                      <a:pt x="590920" y="184520"/>
                    </a:lnTo>
                    <a:cubicBezTo>
                      <a:pt x="628029" y="221629"/>
                      <a:pt x="648876" y="271959"/>
                      <a:pt x="648876" y="324438"/>
                    </a:cubicBezTo>
                    <a:cubicBezTo>
                      <a:pt x="648876" y="376917"/>
                      <a:pt x="628029" y="427247"/>
                      <a:pt x="590920" y="464356"/>
                    </a:cubicBezTo>
                    <a:lnTo>
                      <a:pt x="464356" y="590920"/>
                    </a:lnTo>
                    <a:cubicBezTo>
                      <a:pt x="427247" y="628029"/>
                      <a:pt x="376917" y="648876"/>
                      <a:pt x="324438" y="648876"/>
                    </a:cubicBezTo>
                    <a:cubicBezTo>
                      <a:pt x="271959" y="648876"/>
                      <a:pt x="221629" y="628029"/>
                      <a:pt x="184520" y="590920"/>
                    </a:cubicBezTo>
                    <a:lnTo>
                      <a:pt x="57956" y="464356"/>
                    </a:lnTo>
                    <a:cubicBezTo>
                      <a:pt x="20847" y="427247"/>
                      <a:pt x="0" y="376917"/>
                      <a:pt x="0" y="324438"/>
                    </a:cubicBezTo>
                    <a:cubicBezTo>
                      <a:pt x="0" y="271959"/>
                      <a:pt x="20847" y="221629"/>
                      <a:pt x="57956" y="184520"/>
                    </a:cubicBezTo>
                    <a:lnTo>
                      <a:pt x="184520" y="57956"/>
                    </a:lnTo>
                    <a:cubicBezTo>
                      <a:pt x="221629" y="20847"/>
                      <a:pt x="271959" y="0"/>
                      <a:pt x="324438" y="0"/>
                    </a:cubicBezTo>
                    <a:cubicBezTo>
                      <a:pt x="376917" y="0"/>
                      <a:pt x="427247" y="20847"/>
                      <a:pt x="464356" y="57956"/>
                    </a:cubicBezTo>
                    <a:close/>
                  </a:path>
                </a:pathLst>
              </a:custGeom>
              <a:solidFill>
                <a:srgbClr val="15396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139700" y="73025"/>
                <a:ext cx="533400" cy="600075"/>
              </a:xfrm>
              <a:prstGeom prst="rect">
                <a:avLst/>
              </a:prstGeom>
            </p:spPr>
            <p:txBody>
              <a:bodyPr anchor="ctr" rtlCol="false" tIns="38219" lIns="38219" bIns="38219" rIns="38219"/>
              <a:lstStyle/>
              <a:p>
                <a:pPr algn="ctr">
                  <a:lnSpc>
                    <a:spcPts val="4199"/>
                  </a:lnSpc>
                </a:pPr>
                <a:r>
                  <a:rPr lang="en-US" b="true" sz="2999">
                    <a:solidFill>
                      <a:srgbClr val="FFFFFF"/>
                    </a:solidFill>
                    <a:latin typeface="Klein Bold"/>
                    <a:ea typeface="Klein Bold"/>
                    <a:cs typeface="Klein Bold"/>
                    <a:sym typeface="Klein Bold"/>
                  </a:rPr>
                  <a:t>4</a:t>
                </a:r>
              </a:p>
            </p:txBody>
          </p:sp>
        </p:grpSp>
      </p:grpSp>
      <p:sp>
        <p:nvSpPr>
          <p:cNvPr name="TextBox 33" id="3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8868"/>
            <a:ext cx="9144000" cy="10295868"/>
            <a:chOff x="0" y="0"/>
            <a:chExt cx="2408296" cy="2711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11669"/>
            </a:xfrm>
            <a:custGeom>
              <a:avLst/>
              <a:gdLst/>
              <a:ahLst/>
              <a:cxnLst/>
              <a:rect r="r" b="b" t="t" l="l"/>
              <a:pathLst>
                <a:path h="271166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32399" y="9229725"/>
            <a:ext cx="2767201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0689" y="942975"/>
            <a:ext cx="6500368" cy="111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0"/>
              </a:lnSpc>
            </a:pPr>
            <a:r>
              <a:rPr lang="en-US" b="true" sz="68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 </a:t>
            </a:r>
            <a:r>
              <a:rPr lang="en-US" b="true" sz="68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Splitting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11454" y="942975"/>
            <a:ext cx="7547846" cy="111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0"/>
              </a:lnSpc>
            </a:pPr>
            <a:r>
              <a:rPr lang="en-US" b="true" sz="68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Pemilihan </a:t>
            </a:r>
            <a:r>
              <a:rPr lang="en-US" b="true" sz="68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05604"/>
            <a:ext cx="7201710" cy="714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8249"/>
              </a:lnSpc>
              <a:buFont typeface="Arial"/>
              <a:buChar char="•"/>
            </a:pPr>
            <a:r>
              <a:rPr lang="en-US" sz="32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Variable X = Year,  Mileage, Region, dan variabel independen lainnya;</a:t>
            </a:r>
          </a:p>
          <a:p>
            <a:pPr algn="l" marL="712468" indent="-356234" lvl="1">
              <a:lnSpc>
                <a:spcPts val="8249"/>
              </a:lnSpc>
              <a:buFont typeface="Arial"/>
              <a:buChar char="•"/>
            </a:pPr>
            <a:r>
              <a:rPr lang="en-US" sz="32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Variabel y (Target) = Price (Harga Kendaraan);</a:t>
            </a:r>
          </a:p>
          <a:p>
            <a:pPr algn="l" marL="712468" indent="-356234" lvl="1">
              <a:lnSpc>
                <a:spcPts val="8249"/>
              </a:lnSpc>
              <a:buFont typeface="Arial"/>
              <a:buChar char="•"/>
            </a:pPr>
            <a:r>
              <a:rPr lang="en-US" sz="32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Rasio pembagian dataset 80:20</a:t>
            </a:r>
          </a:p>
          <a:p>
            <a:pPr algn="l" marL="712468" indent="-356234" lvl="1">
              <a:lnSpc>
                <a:spcPts val="8249"/>
              </a:lnSpc>
              <a:buFont typeface="Arial"/>
              <a:buChar char="•"/>
            </a:pPr>
            <a:r>
              <a:rPr lang="en-US" sz="32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Train Set (80%) dan Test set 20%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15145" y="2405604"/>
            <a:ext cx="7144155" cy="617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8250"/>
              </a:lnSpc>
              <a:buFont typeface="Arial"/>
              <a:buChar char="•"/>
            </a:pPr>
            <a:r>
              <a:rPr lang="en-US" b="true" sz="33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Model Dasar (Base Model) </a:t>
            </a: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yaitu Linear Regression, Ridge, Lasso, dan KNN;</a:t>
            </a:r>
          </a:p>
          <a:p>
            <a:pPr algn="l" marL="712470" indent="-356235" lvl="1">
              <a:lnSpc>
                <a:spcPts val="8250"/>
              </a:lnSpc>
              <a:buFont typeface="Arial"/>
              <a:buChar char="•"/>
            </a:pPr>
            <a:r>
              <a:rPr lang="en-US" b="true" sz="33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Model Ensemble </a:t>
            </a: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yaitu Random Forest, Gradient Boosting, dan XG Boost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03296" y="2696492"/>
            <a:ext cx="16481408" cy="3831927"/>
          </a:xfrm>
          <a:custGeom>
            <a:avLst/>
            <a:gdLst/>
            <a:ahLst/>
            <a:cxnLst/>
            <a:rect r="r" b="b" t="t" l="l"/>
            <a:pathLst>
              <a:path h="3831927" w="16481408">
                <a:moveTo>
                  <a:pt x="0" y="0"/>
                </a:moveTo>
                <a:lnTo>
                  <a:pt x="16481408" y="0"/>
                </a:lnTo>
                <a:lnTo>
                  <a:pt x="16481408" y="3831928"/>
                </a:lnTo>
                <a:lnTo>
                  <a:pt x="0" y="3831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45006" y="9541677"/>
            <a:ext cx="5197988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3962" y="942975"/>
            <a:ext cx="1464007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b="true" sz="75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Cross </a:t>
            </a:r>
            <a:r>
              <a:rPr lang="en-US" b="true" sz="75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Validation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936045"/>
            <a:ext cx="16230600" cy="141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sz="290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Berdasarkan nilai Mean RMSE, Mean MAE, dan Mean MAPE, </a:t>
            </a:r>
            <a:r>
              <a:rPr lang="en-US" b="true" sz="29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XGBoost Regressor </a:t>
            </a:r>
            <a:r>
              <a:rPr lang="en-US" sz="2900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adalah model terbaik karena memiliki nilai terkecil di ketiga metrik evaluasi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99647" y="2942146"/>
            <a:ext cx="10688706" cy="1430907"/>
          </a:xfrm>
          <a:custGeom>
            <a:avLst/>
            <a:gdLst/>
            <a:ahLst/>
            <a:cxnLst/>
            <a:rect r="r" b="b" t="t" l="l"/>
            <a:pathLst>
              <a:path h="1430907" w="10688706">
                <a:moveTo>
                  <a:pt x="0" y="0"/>
                </a:moveTo>
                <a:lnTo>
                  <a:pt x="10688706" y="0"/>
                </a:lnTo>
                <a:lnTo>
                  <a:pt x="10688706" y="1430908"/>
                </a:lnTo>
                <a:lnTo>
                  <a:pt x="0" y="143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7716" y="7058025"/>
            <a:ext cx="10640637" cy="1612749"/>
          </a:xfrm>
          <a:custGeom>
            <a:avLst/>
            <a:gdLst/>
            <a:ahLst/>
            <a:cxnLst/>
            <a:rect r="r" b="b" t="t" l="l"/>
            <a:pathLst>
              <a:path h="1612749" w="10640637">
                <a:moveTo>
                  <a:pt x="0" y="0"/>
                </a:moveTo>
                <a:lnTo>
                  <a:pt x="10640637" y="0"/>
                </a:lnTo>
                <a:lnTo>
                  <a:pt x="10640637" y="1612749"/>
                </a:lnTo>
                <a:lnTo>
                  <a:pt x="0" y="1612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23962" y="942975"/>
            <a:ext cx="1464007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b="true" sz="75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Evaluasi </a:t>
            </a:r>
            <a:r>
              <a:rPr lang="en-US" b="true" sz="75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23962" y="5057775"/>
            <a:ext cx="1464007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b="true" sz="75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Hyperparameter </a:t>
            </a:r>
            <a:r>
              <a:rPr lang="en-US" b="true" sz="75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Tuning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0956" y="1731349"/>
            <a:ext cx="9986088" cy="7526951"/>
          </a:xfrm>
          <a:custGeom>
            <a:avLst/>
            <a:gdLst/>
            <a:ahLst/>
            <a:cxnLst/>
            <a:rect r="r" b="b" t="t" l="l"/>
            <a:pathLst>
              <a:path h="7526951" w="9986088">
                <a:moveTo>
                  <a:pt x="0" y="0"/>
                </a:moveTo>
                <a:lnTo>
                  <a:pt x="9986088" y="0"/>
                </a:lnTo>
                <a:lnTo>
                  <a:pt x="9986088" y="7526951"/>
                </a:lnTo>
                <a:lnTo>
                  <a:pt x="0" y="75269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91797"/>
            <a:ext cx="14640077" cy="100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2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Analisis </a:t>
            </a:r>
            <a:r>
              <a:rPr lang="en-US" sz="6200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Residual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2791" y="2339375"/>
            <a:ext cx="13942418" cy="6918925"/>
          </a:xfrm>
          <a:custGeom>
            <a:avLst/>
            <a:gdLst/>
            <a:ahLst/>
            <a:cxnLst/>
            <a:rect r="r" b="b" t="t" l="l"/>
            <a:pathLst>
              <a:path h="6918925" w="13942418">
                <a:moveTo>
                  <a:pt x="0" y="0"/>
                </a:moveTo>
                <a:lnTo>
                  <a:pt x="13942418" y="0"/>
                </a:lnTo>
                <a:lnTo>
                  <a:pt x="13942418" y="6918925"/>
                </a:lnTo>
                <a:lnTo>
                  <a:pt x="0" y="691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640077" cy="100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2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Analisis </a:t>
            </a:r>
            <a:r>
              <a:rPr lang="en-US" sz="6200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Residual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83332"/>
            <a:ext cx="16230600" cy="5173504"/>
          </a:xfrm>
          <a:custGeom>
            <a:avLst/>
            <a:gdLst/>
            <a:ahLst/>
            <a:cxnLst/>
            <a:rect r="r" b="b" t="t" l="l"/>
            <a:pathLst>
              <a:path h="5173504" w="16230600">
                <a:moveTo>
                  <a:pt x="0" y="0"/>
                </a:moveTo>
                <a:lnTo>
                  <a:pt x="16230600" y="0"/>
                </a:lnTo>
                <a:lnTo>
                  <a:pt x="16230600" y="5173504"/>
                </a:lnTo>
                <a:lnTo>
                  <a:pt x="0" y="5173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640077" cy="100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2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Analisis </a:t>
            </a:r>
            <a:r>
              <a:rPr lang="en-US" sz="6200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Residual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19762"/>
            <a:ext cx="16230600" cy="5356098"/>
          </a:xfrm>
          <a:custGeom>
            <a:avLst/>
            <a:gdLst/>
            <a:ahLst/>
            <a:cxnLst/>
            <a:rect r="r" b="b" t="t" l="l"/>
            <a:pathLst>
              <a:path h="5356098" w="16230600">
                <a:moveTo>
                  <a:pt x="0" y="0"/>
                </a:moveTo>
                <a:lnTo>
                  <a:pt x="16230600" y="0"/>
                </a:lnTo>
                <a:lnTo>
                  <a:pt x="16230600" y="5356098"/>
                </a:lnTo>
                <a:lnTo>
                  <a:pt x="0" y="5356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640077" cy="100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2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Analisis </a:t>
            </a:r>
            <a:r>
              <a:rPr lang="en-US" sz="6200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Residual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2257" y="2254469"/>
            <a:ext cx="10943486" cy="7003831"/>
          </a:xfrm>
          <a:custGeom>
            <a:avLst/>
            <a:gdLst/>
            <a:ahLst/>
            <a:cxnLst/>
            <a:rect r="r" b="b" t="t" l="l"/>
            <a:pathLst>
              <a:path h="7003831" w="10943486">
                <a:moveTo>
                  <a:pt x="0" y="0"/>
                </a:moveTo>
                <a:lnTo>
                  <a:pt x="10943486" y="0"/>
                </a:lnTo>
                <a:lnTo>
                  <a:pt x="10943486" y="7003831"/>
                </a:lnTo>
                <a:lnTo>
                  <a:pt x="0" y="7003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4640077" cy="1007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0"/>
              </a:lnSpc>
            </a:pPr>
            <a:r>
              <a:rPr lang="en-US" sz="62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Feature </a:t>
            </a:r>
            <a:r>
              <a:rPr lang="en-US" sz="6200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Importances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5" y="0"/>
            <a:ext cx="18288000" cy="3773114"/>
            <a:chOff x="0" y="0"/>
            <a:chExt cx="24384000" cy="50308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36245" r="0" b="36245"/>
            <a:stretch>
              <a:fillRect/>
            </a:stretch>
          </p:blipFill>
          <p:spPr>
            <a:xfrm flipH="false" flipV="false"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9525" y="3773114"/>
            <a:ext cx="18288000" cy="6513886"/>
            <a:chOff x="0" y="0"/>
            <a:chExt cx="4816593" cy="17155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15591"/>
            </a:xfrm>
            <a:custGeom>
              <a:avLst/>
              <a:gdLst/>
              <a:ahLst/>
              <a:cxnLst/>
              <a:rect r="r" b="b" t="t" l="l"/>
              <a:pathLst>
                <a:path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035380" y="5143500"/>
          <a:ext cx="6604347" cy="2492358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8276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Pemahaman Masalah Bisnis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Pemahaman Data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Pra-Pemrosesan Data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9954797" y="5136836"/>
          <a:ext cx="6604347" cy="2499022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8330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Modeling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0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Analisis Residual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0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Kesimpulan dan Rekomendasi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97328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6631" y="4535510"/>
            <a:ext cx="5534402" cy="113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Kesimpulan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95708" y="3251838"/>
            <a:ext cx="6430955" cy="135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0"/>
              </a:lnSpc>
              <a:spcBef>
                <a:spcPct val="0"/>
              </a:spcBef>
            </a:pPr>
            <a:r>
              <a:rPr lang="en-US" sz="2586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Visualisasi residual dan nilai prediksi menunjukkan bahwa distribusi residual tidak normal.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03188" y="3044705"/>
            <a:ext cx="1840812" cy="1840812"/>
            <a:chOff x="0" y="0"/>
            <a:chExt cx="2454416" cy="24544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54416" cy="2454416"/>
            </a:xfrm>
            <a:custGeom>
              <a:avLst/>
              <a:gdLst/>
              <a:ahLst/>
              <a:cxnLst/>
              <a:rect r="r" b="b" t="t" l="l"/>
              <a:pathLst>
                <a:path h="2454416" w="2454416">
                  <a:moveTo>
                    <a:pt x="0" y="0"/>
                  </a:moveTo>
                  <a:lnTo>
                    <a:pt x="2454416" y="0"/>
                  </a:lnTo>
                  <a:lnTo>
                    <a:pt x="2454416" y="2454416"/>
                  </a:lnTo>
                  <a:lnTo>
                    <a:pt x="0" y="2454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4999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54874" y="254874"/>
              <a:ext cx="1944668" cy="1944668"/>
            </a:xfrm>
            <a:custGeom>
              <a:avLst/>
              <a:gdLst/>
              <a:ahLst/>
              <a:cxnLst/>
              <a:rect r="r" b="b" t="t" l="l"/>
              <a:pathLst>
                <a:path h="1944668" w="1944668">
                  <a:moveTo>
                    <a:pt x="0" y="0"/>
                  </a:moveTo>
                  <a:lnTo>
                    <a:pt x="1944668" y="0"/>
                  </a:lnTo>
                  <a:lnTo>
                    <a:pt x="1944668" y="1944668"/>
                  </a:lnTo>
                  <a:lnTo>
                    <a:pt x="0" y="1944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29085" y="804611"/>
              <a:ext cx="596247" cy="845195"/>
            </a:xfrm>
            <a:custGeom>
              <a:avLst/>
              <a:gdLst/>
              <a:ahLst/>
              <a:cxnLst/>
              <a:rect r="r" b="b" t="t" l="l"/>
              <a:pathLst>
                <a:path h="845195" w="596247">
                  <a:moveTo>
                    <a:pt x="0" y="0"/>
                  </a:moveTo>
                  <a:lnTo>
                    <a:pt x="596246" y="0"/>
                  </a:lnTo>
                  <a:lnTo>
                    <a:pt x="596246" y="845194"/>
                  </a:lnTo>
                  <a:lnTo>
                    <a:pt x="0" y="845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303188" y="789599"/>
            <a:ext cx="8923475" cy="1876464"/>
            <a:chOff x="0" y="0"/>
            <a:chExt cx="11897966" cy="25019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01952" cy="2501952"/>
            </a:xfrm>
            <a:custGeom>
              <a:avLst/>
              <a:gdLst/>
              <a:ahLst/>
              <a:cxnLst/>
              <a:rect r="r" b="b" t="t" l="l"/>
              <a:pathLst>
                <a:path h="2501952" w="2501952">
                  <a:moveTo>
                    <a:pt x="0" y="0"/>
                  </a:moveTo>
                  <a:lnTo>
                    <a:pt x="2501952" y="0"/>
                  </a:lnTo>
                  <a:lnTo>
                    <a:pt x="2501952" y="2501952"/>
                  </a:lnTo>
                  <a:lnTo>
                    <a:pt x="0" y="2501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4999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59810" y="259810"/>
              <a:ext cx="1982331" cy="1982331"/>
            </a:xfrm>
            <a:custGeom>
              <a:avLst/>
              <a:gdLst/>
              <a:ahLst/>
              <a:cxnLst/>
              <a:rect r="r" b="b" t="t" l="l"/>
              <a:pathLst>
                <a:path h="1982331" w="1982331">
                  <a:moveTo>
                    <a:pt x="0" y="0"/>
                  </a:moveTo>
                  <a:lnTo>
                    <a:pt x="1982332" y="0"/>
                  </a:lnTo>
                  <a:lnTo>
                    <a:pt x="1982332" y="1982332"/>
                  </a:lnTo>
                  <a:lnTo>
                    <a:pt x="0" y="1982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465265" y="251147"/>
              <a:ext cx="8432701" cy="1932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8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Analisis prediksi harga menggunakan model menunjukkan hasil yang cukup baik.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958732" y="820194"/>
              <a:ext cx="607794" cy="861564"/>
            </a:xfrm>
            <a:custGeom>
              <a:avLst/>
              <a:gdLst/>
              <a:ahLst/>
              <a:cxnLst/>
              <a:rect r="r" b="b" t="t" l="l"/>
              <a:pathLst>
                <a:path h="861564" w="607794">
                  <a:moveTo>
                    <a:pt x="0" y="0"/>
                  </a:moveTo>
                  <a:lnTo>
                    <a:pt x="607795" y="0"/>
                  </a:lnTo>
                  <a:lnTo>
                    <a:pt x="607795" y="861564"/>
                  </a:lnTo>
                  <a:lnTo>
                    <a:pt x="0" y="861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8957310"/>
            <a:ext cx="3066385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303188" y="5266517"/>
            <a:ext cx="8923475" cy="1733645"/>
            <a:chOff x="0" y="0"/>
            <a:chExt cx="11897966" cy="23115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11527" cy="2311527"/>
            </a:xfrm>
            <a:custGeom>
              <a:avLst/>
              <a:gdLst/>
              <a:ahLst/>
              <a:cxnLst/>
              <a:rect r="r" b="b" t="t" l="l"/>
              <a:pathLst>
                <a:path h="2311527" w="2311527">
                  <a:moveTo>
                    <a:pt x="0" y="0"/>
                  </a:moveTo>
                  <a:lnTo>
                    <a:pt x="2311527" y="0"/>
                  </a:lnTo>
                  <a:lnTo>
                    <a:pt x="2311527" y="2311527"/>
                  </a:lnTo>
                  <a:lnTo>
                    <a:pt x="0" y="2311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4999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40036" y="240036"/>
              <a:ext cx="1831455" cy="1831455"/>
            </a:xfrm>
            <a:custGeom>
              <a:avLst/>
              <a:gdLst/>
              <a:ahLst/>
              <a:cxnLst/>
              <a:rect r="r" b="b" t="t" l="l"/>
              <a:pathLst>
                <a:path h="1831455" w="1831455">
                  <a:moveTo>
                    <a:pt x="0" y="0"/>
                  </a:moveTo>
                  <a:lnTo>
                    <a:pt x="1831455" y="0"/>
                  </a:lnTo>
                  <a:lnTo>
                    <a:pt x="1831455" y="1831455"/>
                  </a:lnTo>
                  <a:lnTo>
                    <a:pt x="0" y="18314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885763" y="757768"/>
              <a:ext cx="561535" cy="795990"/>
            </a:xfrm>
            <a:custGeom>
              <a:avLst/>
              <a:gdLst/>
              <a:ahLst/>
              <a:cxnLst/>
              <a:rect r="r" b="b" t="t" l="l"/>
              <a:pathLst>
                <a:path h="795990" w="561535">
                  <a:moveTo>
                    <a:pt x="0" y="0"/>
                  </a:moveTo>
                  <a:lnTo>
                    <a:pt x="561534" y="0"/>
                  </a:lnTo>
                  <a:lnTo>
                    <a:pt x="561534" y="795990"/>
                  </a:lnTo>
                  <a:lnTo>
                    <a:pt x="0" y="7959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3323359" y="297280"/>
              <a:ext cx="8574607" cy="1678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2"/>
                </a:lnSpc>
                <a:spcBef>
                  <a:spcPct val="0"/>
                </a:spcBef>
              </a:pPr>
              <a:r>
                <a:rPr lang="en-US" sz="258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Fitur</a:t>
              </a:r>
              <a:r>
                <a:rPr lang="en-US" sz="258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Engine_Size adalah yang paling berpengaruh terhadap target prediksi (Price).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303188" y="7381162"/>
            <a:ext cx="8923475" cy="1903250"/>
            <a:chOff x="0" y="0"/>
            <a:chExt cx="11897966" cy="25376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11527" cy="2311527"/>
            </a:xfrm>
            <a:custGeom>
              <a:avLst/>
              <a:gdLst/>
              <a:ahLst/>
              <a:cxnLst/>
              <a:rect r="r" b="b" t="t" l="l"/>
              <a:pathLst>
                <a:path h="2311527" w="2311527">
                  <a:moveTo>
                    <a:pt x="0" y="0"/>
                  </a:moveTo>
                  <a:lnTo>
                    <a:pt x="2311527" y="0"/>
                  </a:lnTo>
                  <a:lnTo>
                    <a:pt x="2311527" y="2311527"/>
                  </a:lnTo>
                  <a:lnTo>
                    <a:pt x="0" y="2311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4999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40036" y="240036"/>
              <a:ext cx="1831455" cy="1831455"/>
            </a:xfrm>
            <a:custGeom>
              <a:avLst/>
              <a:gdLst/>
              <a:ahLst/>
              <a:cxnLst/>
              <a:rect r="r" b="b" t="t" l="l"/>
              <a:pathLst>
                <a:path h="1831455" w="1831455">
                  <a:moveTo>
                    <a:pt x="0" y="0"/>
                  </a:moveTo>
                  <a:lnTo>
                    <a:pt x="1831455" y="0"/>
                  </a:lnTo>
                  <a:lnTo>
                    <a:pt x="1831455" y="1831455"/>
                  </a:lnTo>
                  <a:lnTo>
                    <a:pt x="0" y="18314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885763" y="757768"/>
              <a:ext cx="561535" cy="795990"/>
            </a:xfrm>
            <a:custGeom>
              <a:avLst/>
              <a:gdLst/>
              <a:ahLst/>
              <a:cxnLst/>
              <a:rect r="r" b="b" t="t" l="l"/>
              <a:pathLst>
                <a:path h="795990" w="561535">
                  <a:moveTo>
                    <a:pt x="0" y="0"/>
                  </a:moveTo>
                  <a:lnTo>
                    <a:pt x="561534" y="0"/>
                  </a:lnTo>
                  <a:lnTo>
                    <a:pt x="561534" y="795990"/>
                  </a:lnTo>
                  <a:lnTo>
                    <a:pt x="0" y="7959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3323359" y="297280"/>
              <a:ext cx="8574607" cy="2240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2"/>
                </a:lnSpc>
              </a:pPr>
              <a:r>
                <a:rPr lang="en-US" sz="258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Model ini belum sepenuhnya optimal untuk menjadi dasar keputusan akhir (final decision).</a:t>
              </a:r>
            </a:p>
            <a:p>
              <a:pPr algn="l">
                <a:lnSpc>
                  <a:spcPts val="3362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8868"/>
            <a:ext cx="9144000" cy="10295868"/>
            <a:chOff x="0" y="0"/>
            <a:chExt cx="2408296" cy="2711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11669"/>
            </a:xfrm>
            <a:custGeom>
              <a:avLst/>
              <a:gdLst/>
              <a:ahLst/>
              <a:cxnLst/>
              <a:rect r="r" b="b" t="t" l="l"/>
              <a:pathLst>
                <a:path h="271166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492099" y="9626767"/>
            <a:ext cx="2767201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52500"/>
            <a:ext cx="6500368" cy="99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b="true" sz="6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Rekomendasi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11454" y="952500"/>
            <a:ext cx="7547846" cy="99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b="true" sz="6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Rekomendasi </a:t>
            </a:r>
            <a:r>
              <a:rPr lang="en-US" b="true" sz="60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Bisnis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05604"/>
            <a:ext cx="7201710" cy="506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8249"/>
              </a:lnSpc>
              <a:buFont typeface="Arial"/>
              <a:buChar char="•"/>
            </a:pPr>
            <a:r>
              <a:rPr lang="en-US" b="true" sz="32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Modeling berdasarkan Fitur Spesifik </a:t>
            </a:r>
            <a:r>
              <a:rPr lang="en-US" sz="32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seperti Make, Type, atau Region;</a:t>
            </a:r>
          </a:p>
          <a:p>
            <a:pPr algn="l" marL="712468" indent="-356234" lvl="1">
              <a:lnSpc>
                <a:spcPts val="8249"/>
              </a:lnSpc>
              <a:buFont typeface="Arial"/>
              <a:buChar char="•"/>
            </a:pPr>
            <a:r>
              <a:rPr lang="en-US" b="true" sz="32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Informasi waktu posting</a:t>
            </a:r>
            <a:r>
              <a:rPr lang="en-US" sz="32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;</a:t>
            </a:r>
          </a:p>
          <a:p>
            <a:pPr algn="l" marL="712468" indent="-356234" lvl="1">
              <a:lnSpc>
                <a:spcPts val="8249"/>
              </a:lnSpc>
              <a:buFont typeface="Arial"/>
              <a:buChar char="•"/>
            </a:pPr>
            <a:r>
              <a:rPr lang="en-US" sz="32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Eksplorasi model Alternatif.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15145" y="2558004"/>
            <a:ext cx="7144155" cy="6636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6600"/>
              </a:lnSpc>
              <a:buFont typeface="Arial"/>
              <a:buChar char="•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Model ini belum sepenuhnya optimal untuk dijadikan dasar keputusan akhir (final decision).</a:t>
            </a:r>
          </a:p>
          <a:p>
            <a:pPr algn="l" marL="712470" indent="-356235" lvl="1">
              <a:lnSpc>
                <a:spcPts val="6600"/>
              </a:lnSpc>
              <a:buFont typeface="Arial"/>
              <a:buChar char="•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Evaluasi performa secara berkala;</a:t>
            </a:r>
          </a:p>
          <a:p>
            <a:pPr algn="l" marL="712470" indent="-356235" lvl="1">
              <a:lnSpc>
                <a:spcPts val="6600"/>
              </a:lnSpc>
              <a:buFont typeface="Arial"/>
              <a:buChar char="•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Transparansi dalam prediksi harga;</a:t>
            </a:r>
          </a:p>
          <a:p>
            <a:pPr algn="l" marL="712470" indent="-356235" lvl="1">
              <a:lnSpc>
                <a:spcPts val="6600"/>
              </a:lnSpc>
              <a:buFont typeface="Arial"/>
              <a:buChar char="•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Strategi Negosiasi harga otomatis.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13782" y="452052"/>
            <a:ext cx="3745518" cy="576648"/>
          </a:xfrm>
          <a:custGeom>
            <a:avLst/>
            <a:gdLst/>
            <a:ahLst/>
            <a:cxnLst/>
            <a:rect r="r" b="b" t="t" l="l"/>
            <a:pathLst>
              <a:path h="576648" w="3745518">
                <a:moveTo>
                  <a:pt x="0" y="0"/>
                </a:moveTo>
                <a:lnTo>
                  <a:pt x="3745518" y="0"/>
                </a:lnTo>
                <a:lnTo>
                  <a:pt x="3745518" y="576648"/>
                </a:lnTo>
                <a:lnTo>
                  <a:pt x="0" y="576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71241" y="4233885"/>
            <a:ext cx="9988059" cy="181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THANK </a:t>
            </a:r>
            <a:r>
              <a:rPr lang="en-US" sz="1199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8272" y="21530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171944" y="1966426"/>
            <a:ext cx="6148356" cy="6354148"/>
            <a:chOff x="0" y="0"/>
            <a:chExt cx="6362700" cy="65756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77323" t="0" r="-723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1571069"/>
            <a:ext cx="7389572" cy="225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9"/>
              </a:lnSpc>
            </a:pPr>
            <a:r>
              <a:rPr lang="en-US" sz="68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Pemahaman  Masalah </a:t>
            </a:r>
            <a:r>
              <a:rPr lang="en-US" sz="689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Bisnis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10107"/>
            <a:ext cx="7389572" cy="347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Syarah.com sebuah aplikasi jual-beli mobil bekas bergaransi di Arab Saudi yang melayani dua segmen pelanggan, penjual dan pembeli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957310"/>
            <a:ext cx="6910589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0262" y="363902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08998" y="6952283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11472" y="6704633"/>
            <a:ext cx="6547828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</a:pPr>
            <a:r>
              <a:rPr lang="en-US" sz="3000">
                <a:solidFill>
                  <a:srgbClr val="3B3B3B"/>
                </a:solidFill>
                <a:latin typeface="Klein"/>
                <a:ea typeface="Klein"/>
                <a:cs typeface="Klein"/>
                <a:sym typeface="Klein"/>
              </a:rPr>
              <a:t>Memberikan harga yang lebih akurat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9411059" cy="10287000"/>
            <a:chOff x="0" y="0"/>
            <a:chExt cx="247863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86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786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52500"/>
            <a:ext cx="6746873" cy="2292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Rumusan </a:t>
            </a:r>
            <a:r>
              <a:rPr lang="en-US" sz="699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Masalah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9964" y="3636271"/>
            <a:ext cx="6746873" cy="494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9"/>
              </a:lnSpc>
            </a:pPr>
            <a:r>
              <a:rPr lang="en-US" sz="37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Inspeksi secara manual beresiko menghasilkan harga yang kurang konsisten, sehingga harga yang ditawarkan kurang akurat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11472" y="3391371"/>
            <a:ext cx="6547828" cy="1466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</a:pPr>
            <a:r>
              <a:rPr lang="en-US" sz="3000">
                <a:solidFill>
                  <a:srgbClr val="3B3B3B"/>
                </a:solidFill>
                <a:latin typeface="Klein"/>
                <a:ea typeface="Klein"/>
                <a:cs typeface="Klein"/>
                <a:sym typeface="Klein"/>
              </a:rPr>
              <a:t>Mengurangi ketidak-konsistenan harga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30592" y="952500"/>
            <a:ext cx="6746873" cy="113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Tujuan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45922"/>
            <a:ext cx="5534402" cy="2292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Metrics </a:t>
            </a:r>
            <a:r>
              <a:rPr lang="en-US" sz="6999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63131" y="1083038"/>
            <a:ext cx="388710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R-Squared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144000" y="2898996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33172" y="3088168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763131" y="3524100"/>
            <a:ext cx="525870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Mean Absolute Error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144000" y="5339829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9"/>
                </a:lnTo>
                <a:lnTo>
                  <a:pt x="0" y="1821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33172" y="5529001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763131" y="5679184"/>
            <a:ext cx="5496169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Root Mean Squared Error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842067" y="5937025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7"/>
                </a:lnTo>
                <a:lnTo>
                  <a:pt x="0" y="627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7780663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33172" y="7969834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763131" y="8120017"/>
            <a:ext cx="5258704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9"/>
              </a:lnSpc>
              <a:spcBef>
                <a:spcPct val="0"/>
              </a:spcBef>
            </a:pPr>
            <a:r>
              <a:rPr lang="en-US" b="true" sz="37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Mean Absolute Percentage Error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842067" y="8377858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8957310"/>
            <a:ext cx="3066385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842067" y="3550879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144000" y="457934"/>
            <a:ext cx="1821708" cy="1821708"/>
            <a:chOff x="0" y="0"/>
            <a:chExt cx="2428944" cy="242894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28944" cy="2428944"/>
            </a:xfrm>
            <a:custGeom>
              <a:avLst/>
              <a:gdLst/>
              <a:ahLst/>
              <a:cxnLst/>
              <a:rect r="r" b="b" t="t" l="l"/>
              <a:pathLst>
                <a:path h="2428944" w="2428944">
                  <a:moveTo>
                    <a:pt x="0" y="0"/>
                  </a:moveTo>
                  <a:lnTo>
                    <a:pt x="2428944" y="0"/>
                  </a:lnTo>
                  <a:lnTo>
                    <a:pt x="2428944" y="2428944"/>
                  </a:lnTo>
                  <a:lnTo>
                    <a:pt x="0" y="2428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alphaModFix amt="44999"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2229" y="252229"/>
              <a:ext cx="1924487" cy="1924487"/>
            </a:xfrm>
            <a:custGeom>
              <a:avLst/>
              <a:gdLst/>
              <a:ahLst/>
              <a:cxnLst/>
              <a:rect r="r" b="b" t="t" l="l"/>
              <a:pathLst>
                <a:path h="1924487" w="1924487">
                  <a:moveTo>
                    <a:pt x="0" y="0"/>
                  </a:moveTo>
                  <a:lnTo>
                    <a:pt x="1924487" y="0"/>
                  </a:lnTo>
                  <a:lnTo>
                    <a:pt x="1924487" y="1924487"/>
                  </a:lnTo>
                  <a:lnTo>
                    <a:pt x="0" y="1924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30756" y="721816"/>
              <a:ext cx="590059" cy="836424"/>
            </a:xfrm>
            <a:custGeom>
              <a:avLst/>
              <a:gdLst/>
              <a:ahLst/>
              <a:cxnLst/>
              <a:rect r="r" b="b" t="t" l="l"/>
              <a:pathLst>
                <a:path h="836424" w="590059">
                  <a:moveTo>
                    <a:pt x="0" y="0"/>
                  </a:moveTo>
                  <a:lnTo>
                    <a:pt x="590059" y="0"/>
                  </a:lnTo>
                  <a:lnTo>
                    <a:pt x="590059" y="836423"/>
                  </a:lnTo>
                  <a:lnTo>
                    <a:pt x="0" y="836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8868"/>
            <a:ext cx="9144000" cy="10295868"/>
            <a:chOff x="0" y="0"/>
            <a:chExt cx="2408296" cy="2711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11669"/>
            </a:xfrm>
            <a:custGeom>
              <a:avLst/>
              <a:gdLst/>
              <a:ahLst/>
              <a:cxnLst/>
              <a:rect r="r" b="b" t="t" l="l"/>
              <a:pathLst>
                <a:path h="271166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32399" y="9229725"/>
            <a:ext cx="2767201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76711" y="4935813"/>
          <a:ext cx="6604347" cy="3736953"/>
        </p:xfrm>
        <a:graphic>
          <a:graphicData uri="http://schemas.openxmlformats.org/drawingml/2006/table">
            <a:tbl>
              <a:tblPr/>
              <a:tblGrid>
                <a:gridCol w="3054214"/>
                <a:gridCol w="3550133"/>
              </a:tblGrid>
              <a:tr h="12398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Year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Tahun Pembuatan Mobil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Engine_Size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Ukuran Mesin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Mileage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Jarak Tempuh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Price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Harga Mobil Bekas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413827" y="1614234"/>
          <a:ext cx="6604347" cy="7058531"/>
        </p:xfrm>
        <a:graphic>
          <a:graphicData uri="http://schemas.openxmlformats.org/drawingml/2006/table">
            <a:tbl>
              <a:tblPr/>
              <a:tblGrid>
                <a:gridCol w="3054214"/>
                <a:gridCol w="3550133"/>
              </a:tblGrid>
              <a:tr h="8276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Type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Jenis Mobil Bekas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7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Region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Wilayah Penjualan Mobil Bekas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Make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Brand Mobil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Gear_Type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Jenis Transmisi Mobil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Origin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Asal Mobil Bekas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7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Options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Opsi Tambahan Mobil Bekas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Negotiable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Bernilai True jika harga 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028700" y="300311"/>
            <a:ext cx="6500368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40"/>
              </a:lnSpc>
            </a:pPr>
            <a:r>
              <a:rPr lang="en-US" sz="68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Pemahaman </a:t>
            </a:r>
            <a:r>
              <a:rPr lang="en-US" sz="6800" b="true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8413" y="3399467"/>
            <a:ext cx="5868666" cy="54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DATA NUMERIK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22793" y="481286"/>
            <a:ext cx="5868666" cy="54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DATA KATEGORIKAL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07438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5089" y="3304252"/>
            <a:ext cx="7830048" cy="3678496"/>
            <a:chOff x="0" y="0"/>
            <a:chExt cx="10440064" cy="49046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76200"/>
              <a:ext cx="10440064" cy="3030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Pre-Processing Data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47642"/>
              <a:ext cx="8643938" cy="1457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Persiapan Data sebelum Analisa dan Modeling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558828" y="1527227"/>
            <a:ext cx="4292778" cy="476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Drop Kolom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58828" y="3228558"/>
            <a:ext cx="5199037" cy="48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Penanganan Data Duplikat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26624" y="4831763"/>
            <a:ext cx="5231241" cy="48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Penanganan Missing Value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58828" y="6670949"/>
            <a:ext cx="5199037" cy="48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Penanganan Data Numerik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58828" y="8405375"/>
            <a:ext cx="4292778" cy="48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Scaling dan Encoding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761274" y="1169590"/>
            <a:ext cx="1210551" cy="1210551"/>
          </a:xfrm>
          <a:custGeom>
            <a:avLst/>
            <a:gdLst/>
            <a:ahLst/>
            <a:cxnLst/>
            <a:rect r="r" b="b" t="t" l="l"/>
            <a:pathLst>
              <a:path h="1210551" w="1210551">
                <a:moveTo>
                  <a:pt x="0" y="0"/>
                </a:moveTo>
                <a:lnTo>
                  <a:pt x="1210551" y="0"/>
                </a:lnTo>
                <a:lnTo>
                  <a:pt x="1210551" y="1210551"/>
                </a:lnTo>
                <a:lnTo>
                  <a:pt x="0" y="1210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86981" y="1295298"/>
            <a:ext cx="959136" cy="959136"/>
          </a:xfrm>
          <a:custGeom>
            <a:avLst/>
            <a:gdLst/>
            <a:ahLst/>
            <a:cxnLst/>
            <a:rect r="r" b="b" t="t" l="l"/>
            <a:pathLst>
              <a:path h="959136" w="959136">
                <a:moveTo>
                  <a:pt x="0" y="0"/>
                </a:moveTo>
                <a:lnTo>
                  <a:pt x="959137" y="0"/>
                </a:lnTo>
                <a:lnTo>
                  <a:pt x="959137" y="959136"/>
                </a:lnTo>
                <a:lnTo>
                  <a:pt x="0" y="9591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25150" y="1529333"/>
            <a:ext cx="294077" cy="416861"/>
          </a:xfrm>
          <a:custGeom>
            <a:avLst/>
            <a:gdLst/>
            <a:ahLst/>
            <a:cxnLst/>
            <a:rect r="r" b="b" t="t" l="l"/>
            <a:pathLst>
              <a:path h="416861" w="294077">
                <a:moveTo>
                  <a:pt x="0" y="0"/>
                </a:moveTo>
                <a:lnTo>
                  <a:pt x="294077" y="0"/>
                </a:lnTo>
                <a:lnTo>
                  <a:pt x="294077" y="416861"/>
                </a:lnTo>
                <a:lnTo>
                  <a:pt x="0" y="4168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30298" y="2870932"/>
            <a:ext cx="1210551" cy="1210551"/>
          </a:xfrm>
          <a:custGeom>
            <a:avLst/>
            <a:gdLst/>
            <a:ahLst/>
            <a:cxnLst/>
            <a:rect r="r" b="b" t="t" l="l"/>
            <a:pathLst>
              <a:path h="1210551" w="1210551">
                <a:moveTo>
                  <a:pt x="0" y="0"/>
                </a:moveTo>
                <a:lnTo>
                  <a:pt x="1210551" y="0"/>
                </a:lnTo>
                <a:lnTo>
                  <a:pt x="1210551" y="1210551"/>
                </a:lnTo>
                <a:lnTo>
                  <a:pt x="0" y="1210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56005" y="2996640"/>
            <a:ext cx="959136" cy="959136"/>
          </a:xfrm>
          <a:custGeom>
            <a:avLst/>
            <a:gdLst/>
            <a:ahLst/>
            <a:cxnLst/>
            <a:rect r="r" b="b" t="t" l="l"/>
            <a:pathLst>
              <a:path h="959136" w="959136">
                <a:moveTo>
                  <a:pt x="0" y="0"/>
                </a:moveTo>
                <a:lnTo>
                  <a:pt x="959136" y="0"/>
                </a:lnTo>
                <a:lnTo>
                  <a:pt x="959136" y="959136"/>
                </a:lnTo>
                <a:lnTo>
                  <a:pt x="0" y="9591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94173" y="3230675"/>
            <a:ext cx="294077" cy="416861"/>
          </a:xfrm>
          <a:custGeom>
            <a:avLst/>
            <a:gdLst/>
            <a:ahLst/>
            <a:cxnLst/>
            <a:rect r="r" b="b" t="t" l="l"/>
            <a:pathLst>
              <a:path h="416861" w="294077">
                <a:moveTo>
                  <a:pt x="0" y="0"/>
                </a:moveTo>
                <a:lnTo>
                  <a:pt x="294077" y="0"/>
                </a:lnTo>
                <a:lnTo>
                  <a:pt x="294077" y="416861"/>
                </a:lnTo>
                <a:lnTo>
                  <a:pt x="0" y="4168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30298" y="4576783"/>
            <a:ext cx="1210551" cy="1210551"/>
          </a:xfrm>
          <a:custGeom>
            <a:avLst/>
            <a:gdLst/>
            <a:ahLst/>
            <a:cxnLst/>
            <a:rect r="r" b="b" t="t" l="l"/>
            <a:pathLst>
              <a:path h="1210551" w="1210551">
                <a:moveTo>
                  <a:pt x="0" y="0"/>
                </a:moveTo>
                <a:lnTo>
                  <a:pt x="1210551" y="0"/>
                </a:lnTo>
                <a:lnTo>
                  <a:pt x="1210551" y="1210551"/>
                </a:lnTo>
                <a:lnTo>
                  <a:pt x="0" y="1210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956005" y="4702490"/>
            <a:ext cx="959136" cy="959136"/>
          </a:xfrm>
          <a:custGeom>
            <a:avLst/>
            <a:gdLst/>
            <a:ahLst/>
            <a:cxnLst/>
            <a:rect r="r" b="b" t="t" l="l"/>
            <a:pathLst>
              <a:path h="959136" w="959136">
                <a:moveTo>
                  <a:pt x="0" y="0"/>
                </a:moveTo>
                <a:lnTo>
                  <a:pt x="959136" y="0"/>
                </a:lnTo>
                <a:lnTo>
                  <a:pt x="959136" y="959137"/>
                </a:lnTo>
                <a:lnTo>
                  <a:pt x="0" y="9591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94173" y="4936526"/>
            <a:ext cx="294077" cy="416861"/>
          </a:xfrm>
          <a:custGeom>
            <a:avLst/>
            <a:gdLst/>
            <a:ahLst/>
            <a:cxnLst/>
            <a:rect r="r" b="b" t="t" l="l"/>
            <a:pathLst>
              <a:path h="416861" w="294077">
                <a:moveTo>
                  <a:pt x="0" y="0"/>
                </a:moveTo>
                <a:lnTo>
                  <a:pt x="294077" y="0"/>
                </a:lnTo>
                <a:lnTo>
                  <a:pt x="294077" y="416861"/>
                </a:lnTo>
                <a:lnTo>
                  <a:pt x="0" y="4168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830298" y="6313324"/>
            <a:ext cx="1210551" cy="1210551"/>
          </a:xfrm>
          <a:custGeom>
            <a:avLst/>
            <a:gdLst/>
            <a:ahLst/>
            <a:cxnLst/>
            <a:rect r="r" b="b" t="t" l="l"/>
            <a:pathLst>
              <a:path h="1210551" w="1210551">
                <a:moveTo>
                  <a:pt x="0" y="0"/>
                </a:moveTo>
                <a:lnTo>
                  <a:pt x="1210551" y="0"/>
                </a:lnTo>
                <a:lnTo>
                  <a:pt x="1210551" y="1210550"/>
                </a:lnTo>
                <a:lnTo>
                  <a:pt x="0" y="1210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956005" y="6439031"/>
            <a:ext cx="959136" cy="959136"/>
          </a:xfrm>
          <a:custGeom>
            <a:avLst/>
            <a:gdLst/>
            <a:ahLst/>
            <a:cxnLst/>
            <a:rect r="r" b="b" t="t" l="l"/>
            <a:pathLst>
              <a:path h="959136" w="959136">
                <a:moveTo>
                  <a:pt x="0" y="0"/>
                </a:moveTo>
                <a:lnTo>
                  <a:pt x="959136" y="0"/>
                </a:lnTo>
                <a:lnTo>
                  <a:pt x="959136" y="959136"/>
                </a:lnTo>
                <a:lnTo>
                  <a:pt x="0" y="9591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94173" y="6673066"/>
            <a:ext cx="294077" cy="416861"/>
          </a:xfrm>
          <a:custGeom>
            <a:avLst/>
            <a:gdLst/>
            <a:ahLst/>
            <a:cxnLst/>
            <a:rect r="r" b="b" t="t" l="l"/>
            <a:pathLst>
              <a:path h="416861" w="294077">
                <a:moveTo>
                  <a:pt x="0" y="0"/>
                </a:moveTo>
                <a:lnTo>
                  <a:pt x="294077" y="0"/>
                </a:lnTo>
                <a:lnTo>
                  <a:pt x="294077" y="416861"/>
                </a:lnTo>
                <a:lnTo>
                  <a:pt x="0" y="4168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830298" y="8047749"/>
            <a:ext cx="1210551" cy="1210551"/>
          </a:xfrm>
          <a:custGeom>
            <a:avLst/>
            <a:gdLst/>
            <a:ahLst/>
            <a:cxnLst/>
            <a:rect r="r" b="b" t="t" l="l"/>
            <a:pathLst>
              <a:path h="1210551" w="1210551">
                <a:moveTo>
                  <a:pt x="0" y="0"/>
                </a:moveTo>
                <a:lnTo>
                  <a:pt x="1210551" y="0"/>
                </a:lnTo>
                <a:lnTo>
                  <a:pt x="1210551" y="1210551"/>
                </a:lnTo>
                <a:lnTo>
                  <a:pt x="0" y="12105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956005" y="8173456"/>
            <a:ext cx="959136" cy="959136"/>
          </a:xfrm>
          <a:custGeom>
            <a:avLst/>
            <a:gdLst/>
            <a:ahLst/>
            <a:cxnLst/>
            <a:rect r="r" b="b" t="t" l="l"/>
            <a:pathLst>
              <a:path h="959136" w="959136">
                <a:moveTo>
                  <a:pt x="0" y="0"/>
                </a:moveTo>
                <a:lnTo>
                  <a:pt x="959136" y="0"/>
                </a:lnTo>
                <a:lnTo>
                  <a:pt x="959136" y="959137"/>
                </a:lnTo>
                <a:lnTo>
                  <a:pt x="0" y="9591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294173" y="8407492"/>
            <a:ext cx="294077" cy="416861"/>
          </a:xfrm>
          <a:custGeom>
            <a:avLst/>
            <a:gdLst/>
            <a:ahLst/>
            <a:cxnLst/>
            <a:rect r="r" b="b" t="t" l="l"/>
            <a:pathLst>
              <a:path h="416861" w="294077">
                <a:moveTo>
                  <a:pt x="0" y="0"/>
                </a:moveTo>
                <a:lnTo>
                  <a:pt x="294077" y="0"/>
                </a:lnTo>
                <a:lnTo>
                  <a:pt x="294077" y="416861"/>
                </a:lnTo>
                <a:lnTo>
                  <a:pt x="0" y="4168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8957310"/>
            <a:ext cx="3621659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45006" y="9541677"/>
            <a:ext cx="5197988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19223" y="1338880"/>
            <a:ext cx="13049553" cy="113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 </a:t>
            </a:r>
            <a:r>
              <a:rPr lang="en-US" b="true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Cleaning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28700" y="3186650"/>
          <a:ext cx="16060007" cy="4844901"/>
        </p:xfrm>
        <a:graphic>
          <a:graphicData uri="http://schemas.openxmlformats.org/drawingml/2006/table">
            <a:tbl>
              <a:tblPr/>
              <a:tblGrid>
                <a:gridCol w="5353336"/>
                <a:gridCol w="5353336"/>
                <a:gridCol w="5353336"/>
              </a:tblGrid>
              <a:tr h="12278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Drop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Penanganan Data Duplikat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Penanganan Missing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</a:tr>
              <a:tr h="36170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3B3B3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Menghapus kolom </a:t>
                      </a:r>
                      <a:r>
                        <a:rPr lang="en-US" sz="3000" b="true">
                          <a:solidFill>
                            <a:srgbClr val="000080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Negotiable</a:t>
                      </a:r>
                      <a:r>
                        <a:rPr lang="en-US" sz="3000">
                          <a:solidFill>
                            <a:srgbClr val="3B3B3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dan data dengan </a:t>
                      </a:r>
                      <a:r>
                        <a:rPr lang="en-US" sz="3000" b="true">
                          <a:solidFill>
                            <a:srgbClr val="000080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Price = 0</a:t>
                      </a:r>
                      <a:r>
                        <a:rPr lang="en-US" sz="3000">
                          <a:solidFill>
                            <a:srgbClr val="3B3B3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karena kedua informasi tersebut dinilai tidak relevan untuk prediksi harga.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Penghapusan tiga baris duplikat dilakukan untuk menghindari data yang berulang (redundan)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Imputasi 16 baris Missing Values pada kolom Origin dengan Modus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45006" y="9541677"/>
            <a:ext cx="5197988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23962" y="1504771"/>
            <a:ext cx="1464007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b="true" sz="75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Penanganan </a:t>
            </a:r>
            <a:r>
              <a:rPr lang="en-US" b="true" sz="75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Data</a:t>
            </a:r>
            <a:r>
              <a:rPr lang="en-US" b="true" sz="75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  <a:r>
              <a:rPr lang="en-US" b="true" sz="75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Numerik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28700" y="3235969"/>
          <a:ext cx="16457750" cy="4121001"/>
        </p:xfrm>
        <a:graphic>
          <a:graphicData uri="http://schemas.openxmlformats.org/drawingml/2006/table">
            <a:tbl>
              <a:tblPr/>
              <a:tblGrid>
                <a:gridCol w="5485917"/>
                <a:gridCol w="5485917"/>
                <a:gridCol w="5485917"/>
              </a:tblGrid>
              <a:tr h="12282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Mileage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FFFFFF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969"/>
                    </a:solidFill>
                  </a:tcPr>
                </a:tc>
              </a:tr>
              <a:tr h="28927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3B3B3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Menghapus data mobil bekas dengan tahun produksi dibawah tahun 2000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Membatasi Mileage mobil bekas antara 22,000 km sampai 379,000 km.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Membatasi harga mobil bekas antara 22,000SAR sampai 176,250SAR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A2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DAGXdbeG-FQ</dc:identifier>
  <dcterms:modified xsi:type="dcterms:W3CDTF">2011-08-01T06:04:30Z</dcterms:modified>
  <cp:revision>1</cp:revision>
  <dc:title>SAUDI ARABIA USED CARS</dc:title>
</cp:coreProperties>
</file>