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0"/>
  </p:notesMasterIdLst>
  <p:sldIdLst>
    <p:sldId id="256" r:id="rId2"/>
    <p:sldId id="258" r:id="rId3"/>
    <p:sldId id="261" r:id="rId4"/>
    <p:sldId id="345" r:id="rId5"/>
    <p:sldId id="262" r:id="rId6"/>
    <p:sldId id="341" r:id="rId7"/>
    <p:sldId id="342" r:id="rId8"/>
    <p:sldId id="343" r:id="rId9"/>
    <p:sldId id="344" r:id="rId10"/>
    <p:sldId id="340" r:id="rId11"/>
    <p:sldId id="346" r:id="rId12"/>
    <p:sldId id="347" r:id="rId13"/>
    <p:sldId id="348" r:id="rId14"/>
    <p:sldId id="349" r:id="rId15"/>
    <p:sldId id="350" r:id="rId16"/>
    <p:sldId id="351" r:id="rId17"/>
    <p:sldId id="353" r:id="rId18"/>
    <p:sldId id="352" r:id="rId19"/>
  </p:sldIdLst>
  <p:sldSz cx="9144000" cy="5143500" type="screen16x9"/>
  <p:notesSz cx="6858000" cy="9144000"/>
  <p:embeddedFontLst>
    <p:embeddedFont>
      <p:font typeface="Aldrich" panose="020B0604020202020204" charset="0"/>
      <p:regular r:id="rId21"/>
    </p:embeddedFont>
    <p:embeddedFont>
      <p:font typeface="Bai Jamjuree" panose="020B0604020202020204" charset="-34"/>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2CE280-2B87-46E7-9ED1-32B4D139645C}">
  <a:tblStyle styleId="{762CE280-2B87-46E7-9ED1-32B4D139645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55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7"/>
        <p:cNvGrpSpPr/>
        <p:nvPr/>
      </p:nvGrpSpPr>
      <p:grpSpPr>
        <a:xfrm>
          <a:off x="0" y="0"/>
          <a:ext cx="0" cy="0"/>
          <a:chOff x="0" y="0"/>
          <a:chExt cx="0" cy="0"/>
        </a:xfrm>
      </p:grpSpPr>
      <p:sp>
        <p:nvSpPr>
          <p:cNvPr id="2588" name="Google Shape;25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9" name="Google Shape;25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413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526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642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959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927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523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11545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407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896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127f379f983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127f379f983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4"/>
        <p:cNvGrpSpPr/>
        <p:nvPr/>
      </p:nvGrpSpPr>
      <p:grpSpPr>
        <a:xfrm>
          <a:off x="0" y="0"/>
          <a:ext cx="0" cy="0"/>
          <a:chOff x="0" y="0"/>
          <a:chExt cx="0" cy="0"/>
        </a:xfrm>
      </p:grpSpPr>
      <p:sp>
        <p:nvSpPr>
          <p:cNvPr id="2695" name="Google Shape;2695;g13e9dbcaf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6" name="Google Shape;2696;g13e9dbcaf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21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98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372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0606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0"/>
        <p:cNvGrpSpPr/>
        <p:nvPr/>
      </p:nvGrpSpPr>
      <p:grpSpPr>
        <a:xfrm>
          <a:off x="0" y="0"/>
          <a:ext cx="0" cy="0"/>
          <a:chOff x="0" y="0"/>
          <a:chExt cx="0" cy="0"/>
        </a:xfrm>
      </p:grpSpPr>
      <p:sp>
        <p:nvSpPr>
          <p:cNvPr id="2761" name="Google Shape;2761;g12948bcd1fb_0_229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2" name="Google Shape;2762;g12948bcd1fb_0_229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518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t="9" b="9"/>
          <a:stretch/>
        </p:blipFill>
        <p:spPr>
          <a:xfrm>
            <a:off x="0" y="1"/>
            <a:ext cx="9144002" cy="5143499"/>
          </a:xfrm>
          <a:prstGeom prst="rect">
            <a:avLst/>
          </a:prstGeom>
          <a:noFill/>
          <a:ln>
            <a:noFill/>
          </a:ln>
        </p:spPr>
      </p:pic>
      <p:sp>
        <p:nvSpPr>
          <p:cNvPr id="10" name="Google Shape;10;p2"/>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248525" y="3290708"/>
            <a:ext cx="6647100" cy="378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p:nvPr/>
        </p:nvSpPr>
        <p:spPr>
          <a:xfrm>
            <a:off x="7796285" y="2758125"/>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96" name="Google Shape;96;p3"/>
          <p:cNvSpPr txBox="1">
            <a:spLocks noGrp="1"/>
          </p:cNvSpPr>
          <p:nvPr>
            <p:ph type="title"/>
          </p:nvPr>
        </p:nvSpPr>
        <p:spPr>
          <a:xfrm>
            <a:off x="1467300" y="2623376"/>
            <a:ext cx="6209400" cy="841800"/>
          </a:xfrm>
          <a:prstGeom prst="rect">
            <a:avLst/>
          </a:prstGeom>
        </p:spPr>
        <p:txBody>
          <a:bodyPr spcFirstLastPara="1" wrap="square" lIns="91425" tIns="0"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2748300" y="965501"/>
            <a:ext cx="3647400" cy="1599900"/>
          </a:xfrm>
          <a:prstGeom prst="rect">
            <a:avLst/>
          </a:prstGeom>
        </p:spPr>
        <p:txBody>
          <a:bodyPr spcFirstLastPara="1" wrap="square" lIns="91425" tIns="0" rIns="91425" bIns="91425" anchor="t" anchorCtr="0">
            <a:noAutofit/>
          </a:bodyPr>
          <a:lstStyle>
            <a:lvl1pPr lvl="0" algn="ctr" rtl="0">
              <a:spcBef>
                <a:spcPts val="0"/>
              </a:spcBef>
              <a:spcAft>
                <a:spcPts val="0"/>
              </a:spcAft>
              <a:buSzPts val="12000"/>
              <a:buNone/>
              <a:defRPr sz="12000">
                <a:solidFill>
                  <a:schemeClr val="lt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8" name="Google Shape;98;p3"/>
          <p:cNvSpPr txBox="1">
            <a:spLocks noGrp="1"/>
          </p:cNvSpPr>
          <p:nvPr>
            <p:ph type="subTitle" idx="1"/>
          </p:nvPr>
        </p:nvSpPr>
        <p:spPr>
          <a:xfrm>
            <a:off x="2181900" y="3792111"/>
            <a:ext cx="4780200" cy="348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99" name="Google Shape;99;p3"/>
          <p:cNvPicPr preferRelativeResize="0"/>
          <p:nvPr/>
        </p:nvPicPr>
        <p:blipFill rotWithShape="1">
          <a:blip r:embed="rId3">
            <a:alphaModFix/>
          </a:blip>
          <a:srcRect l="228" r="238"/>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l="39" r="29"/>
          <a:stretch/>
        </p:blipFill>
        <p:spPr>
          <a:xfrm rot="10800000" flipH="1">
            <a:off x="0" y="1"/>
            <a:ext cx="9144002" cy="5143499"/>
          </a:xfrm>
          <a:prstGeom prst="rect">
            <a:avLst/>
          </a:prstGeom>
          <a:noFill/>
          <a:ln>
            <a:noFill/>
          </a:ln>
        </p:spPr>
      </p:pic>
      <p:sp>
        <p:nvSpPr>
          <p:cNvPr id="557" name="Google Shape;557;p13"/>
          <p:cNvSpPr txBox="1">
            <a:spLocks noGrp="1"/>
          </p:cNvSpPr>
          <p:nvPr>
            <p:ph type="title" hasCustomPrompt="1"/>
          </p:nvPr>
        </p:nvSpPr>
        <p:spPr>
          <a:xfrm>
            <a:off x="817925"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58" name="Google Shape;558;p13"/>
          <p:cNvSpPr txBox="1">
            <a:spLocks noGrp="1"/>
          </p:cNvSpPr>
          <p:nvPr>
            <p:ph type="subTitle" idx="1"/>
          </p:nvPr>
        </p:nvSpPr>
        <p:spPr>
          <a:xfrm>
            <a:off x="1639675" y="1483450"/>
            <a:ext cx="2887200" cy="354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9" name="Google Shape;559;p13"/>
          <p:cNvSpPr txBox="1">
            <a:spLocks noGrp="1"/>
          </p:cNvSpPr>
          <p:nvPr>
            <p:ph type="subTitle" idx="2"/>
          </p:nvPr>
        </p:nvSpPr>
        <p:spPr>
          <a:xfrm>
            <a:off x="1639675"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0" name="Google Shape;560;p13"/>
          <p:cNvSpPr txBox="1">
            <a:spLocks noGrp="1"/>
          </p:cNvSpPr>
          <p:nvPr>
            <p:ph type="title" idx="3" hasCustomPrompt="1"/>
          </p:nvPr>
        </p:nvSpPr>
        <p:spPr>
          <a:xfrm>
            <a:off x="817925"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1" name="Google Shape;561;p13"/>
          <p:cNvSpPr txBox="1">
            <a:spLocks noGrp="1"/>
          </p:cNvSpPr>
          <p:nvPr>
            <p:ph type="subTitle" idx="4"/>
          </p:nvPr>
        </p:nvSpPr>
        <p:spPr>
          <a:xfrm>
            <a:off x="1639675"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2" name="Google Shape;562;p13"/>
          <p:cNvSpPr txBox="1">
            <a:spLocks noGrp="1"/>
          </p:cNvSpPr>
          <p:nvPr>
            <p:ph type="subTitle" idx="5"/>
          </p:nvPr>
        </p:nvSpPr>
        <p:spPr>
          <a:xfrm>
            <a:off x="1639675"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3" name="Google Shape;563;p13"/>
          <p:cNvSpPr txBox="1">
            <a:spLocks noGrp="1"/>
          </p:cNvSpPr>
          <p:nvPr>
            <p:ph type="title" idx="6" hasCustomPrompt="1"/>
          </p:nvPr>
        </p:nvSpPr>
        <p:spPr>
          <a:xfrm>
            <a:off x="817925"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4" name="Google Shape;564;p13"/>
          <p:cNvSpPr txBox="1">
            <a:spLocks noGrp="1"/>
          </p:cNvSpPr>
          <p:nvPr>
            <p:ph type="subTitle" idx="7"/>
          </p:nvPr>
        </p:nvSpPr>
        <p:spPr>
          <a:xfrm>
            <a:off x="1639675"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5" name="Google Shape;565;p13"/>
          <p:cNvSpPr txBox="1">
            <a:spLocks noGrp="1"/>
          </p:cNvSpPr>
          <p:nvPr>
            <p:ph type="subTitle" idx="8"/>
          </p:nvPr>
        </p:nvSpPr>
        <p:spPr>
          <a:xfrm>
            <a:off x="1639675"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6" name="Google Shape;566;p13"/>
          <p:cNvSpPr txBox="1">
            <a:spLocks noGrp="1"/>
          </p:cNvSpPr>
          <p:nvPr>
            <p:ph type="title" idx="9" hasCustomPrompt="1"/>
          </p:nvPr>
        </p:nvSpPr>
        <p:spPr>
          <a:xfrm>
            <a:off x="4707713" y="1535078"/>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67" name="Google Shape;567;p13"/>
          <p:cNvSpPr txBox="1">
            <a:spLocks noGrp="1"/>
          </p:cNvSpPr>
          <p:nvPr>
            <p:ph type="subTitle" idx="13"/>
          </p:nvPr>
        </p:nvSpPr>
        <p:spPr>
          <a:xfrm>
            <a:off x="5529413" y="148345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8" name="Google Shape;568;p13"/>
          <p:cNvSpPr txBox="1">
            <a:spLocks noGrp="1"/>
          </p:cNvSpPr>
          <p:nvPr>
            <p:ph type="subTitle" idx="14"/>
          </p:nvPr>
        </p:nvSpPr>
        <p:spPr>
          <a:xfrm>
            <a:off x="5529413" y="183804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9" name="Google Shape;569;p13"/>
          <p:cNvSpPr txBox="1">
            <a:spLocks noGrp="1"/>
          </p:cNvSpPr>
          <p:nvPr>
            <p:ph type="title" idx="15" hasCustomPrompt="1"/>
          </p:nvPr>
        </p:nvSpPr>
        <p:spPr>
          <a:xfrm>
            <a:off x="4707713" y="254729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0" name="Google Shape;570;p13"/>
          <p:cNvSpPr txBox="1">
            <a:spLocks noGrp="1"/>
          </p:cNvSpPr>
          <p:nvPr>
            <p:ph type="subTitle" idx="16"/>
          </p:nvPr>
        </p:nvSpPr>
        <p:spPr>
          <a:xfrm>
            <a:off x="5529413" y="2497425"/>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1" name="Google Shape;571;p13"/>
          <p:cNvSpPr txBox="1">
            <a:spLocks noGrp="1"/>
          </p:cNvSpPr>
          <p:nvPr>
            <p:ph type="subTitle" idx="17"/>
          </p:nvPr>
        </p:nvSpPr>
        <p:spPr>
          <a:xfrm>
            <a:off x="5529413" y="2852015"/>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2" name="Google Shape;572;p13"/>
          <p:cNvSpPr txBox="1">
            <a:spLocks noGrp="1"/>
          </p:cNvSpPr>
          <p:nvPr>
            <p:ph type="title" idx="18" hasCustomPrompt="1"/>
          </p:nvPr>
        </p:nvSpPr>
        <p:spPr>
          <a:xfrm>
            <a:off x="4707713" y="3559519"/>
            <a:ext cx="821700" cy="554400"/>
          </a:xfrm>
          <a:prstGeom prst="rect">
            <a:avLst/>
          </a:prstGeom>
        </p:spPr>
        <p:txBody>
          <a:bodyPr spcFirstLastPara="1" wrap="square" lIns="91425" tIns="0" rIns="91425" bIns="91425" anchor="t" anchorCtr="0">
            <a:noAutofit/>
          </a:bodyPr>
          <a:lstStyle>
            <a:lvl1pPr lvl="0" algn="ctr" rtl="0">
              <a:spcBef>
                <a:spcPts val="0"/>
              </a:spcBef>
              <a:spcAft>
                <a:spcPts val="0"/>
              </a:spcAft>
              <a:buSzPts val="3700"/>
              <a:buNone/>
              <a:defRPr sz="2300"/>
            </a:lvl1pPr>
            <a:lvl2pPr lvl="1" algn="ctr" rtl="0">
              <a:spcBef>
                <a:spcPts val="0"/>
              </a:spcBef>
              <a:spcAft>
                <a:spcPts val="0"/>
              </a:spcAft>
              <a:buSzPts val="3700"/>
              <a:buNone/>
              <a:defRPr sz="3700"/>
            </a:lvl2pPr>
            <a:lvl3pPr lvl="2" algn="ctr" rtl="0">
              <a:spcBef>
                <a:spcPts val="0"/>
              </a:spcBef>
              <a:spcAft>
                <a:spcPts val="0"/>
              </a:spcAft>
              <a:buSzPts val="3700"/>
              <a:buNone/>
              <a:defRPr sz="3700"/>
            </a:lvl3pPr>
            <a:lvl4pPr lvl="3" algn="ctr" rtl="0">
              <a:spcBef>
                <a:spcPts val="0"/>
              </a:spcBef>
              <a:spcAft>
                <a:spcPts val="0"/>
              </a:spcAft>
              <a:buSzPts val="3700"/>
              <a:buNone/>
              <a:defRPr sz="3700"/>
            </a:lvl4pPr>
            <a:lvl5pPr lvl="4" algn="ctr" rtl="0">
              <a:spcBef>
                <a:spcPts val="0"/>
              </a:spcBef>
              <a:spcAft>
                <a:spcPts val="0"/>
              </a:spcAft>
              <a:buSzPts val="3700"/>
              <a:buNone/>
              <a:defRPr sz="3700"/>
            </a:lvl5pPr>
            <a:lvl6pPr lvl="5" algn="ctr" rtl="0">
              <a:spcBef>
                <a:spcPts val="0"/>
              </a:spcBef>
              <a:spcAft>
                <a:spcPts val="0"/>
              </a:spcAft>
              <a:buSzPts val="3700"/>
              <a:buNone/>
              <a:defRPr sz="3700"/>
            </a:lvl6pPr>
            <a:lvl7pPr lvl="6" algn="ctr" rtl="0">
              <a:spcBef>
                <a:spcPts val="0"/>
              </a:spcBef>
              <a:spcAft>
                <a:spcPts val="0"/>
              </a:spcAft>
              <a:buSzPts val="3700"/>
              <a:buNone/>
              <a:defRPr sz="3700"/>
            </a:lvl7pPr>
            <a:lvl8pPr lvl="7" algn="ctr" rtl="0">
              <a:spcBef>
                <a:spcPts val="0"/>
              </a:spcBef>
              <a:spcAft>
                <a:spcPts val="0"/>
              </a:spcAft>
              <a:buSzPts val="3700"/>
              <a:buNone/>
              <a:defRPr sz="3700"/>
            </a:lvl8pPr>
            <a:lvl9pPr lvl="8" algn="ctr" rtl="0">
              <a:spcBef>
                <a:spcPts val="0"/>
              </a:spcBef>
              <a:spcAft>
                <a:spcPts val="0"/>
              </a:spcAft>
              <a:buSzPts val="3700"/>
              <a:buNone/>
              <a:defRPr sz="3700"/>
            </a:lvl9pPr>
          </a:lstStyle>
          <a:p>
            <a:r>
              <a:t>xx%</a:t>
            </a:r>
          </a:p>
        </p:txBody>
      </p:sp>
      <p:sp>
        <p:nvSpPr>
          <p:cNvPr id="573" name="Google Shape;573;p13"/>
          <p:cNvSpPr txBox="1">
            <a:spLocks noGrp="1"/>
          </p:cNvSpPr>
          <p:nvPr>
            <p:ph type="subTitle" idx="19"/>
          </p:nvPr>
        </p:nvSpPr>
        <p:spPr>
          <a:xfrm>
            <a:off x="5529413" y="3511400"/>
            <a:ext cx="2887200" cy="35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4" name="Google Shape;574;p13"/>
          <p:cNvSpPr txBox="1">
            <a:spLocks noGrp="1"/>
          </p:cNvSpPr>
          <p:nvPr>
            <p:ph type="subTitle" idx="20"/>
          </p:nvPr>
        </p:nvSpPr>
        <p:spPr>
          <a:xfrm>
            <a:off x="5529413" y="3865990"/>
            <a:ext cx="2349300" cy="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5" name="Google Shape;575;p13"/>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avLst/>
              <a:gdLst/>
              <a:ahLst/>
              <a:cxnLst/>
              <a:rect l="l" t="t" r="r" b="b"/>
              <a:pathLst>
                <a:path w="15874" h="1448" fill="none" extrusionOk="0">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4082325" y="4083808"/>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4082325" y="4375657"/>
              <a:ext cx="1039906" cy="94793"/>
            </a:xfrm>
            <a:custGeom>
              <a:avLst/>
              <a:gdLst/>
              <a:ahLst/>
              <a:cxnLst/>
              <a:rect l="l" t="t" r="r" b="b"/>
              <a:pathLst>
                <a:path w="15874" h="1447" fill="none" extrusionOk="0">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w="12050"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5207925" y="352772"/>
              <a:ext cx="96613" cy="394888"/>
            </a:xfrm>
            <a:custGeom>
              <a:avLst/>
              <a:gdLst/>
              <a:ahLst/>
              <a:cxnLst/>
              <a:rect l="l" t="t" r="r" b="b"/>
              <a:pathLst>
                <a:path w="2199" h="8988" extrusionOk="0">
                  <a:moveTo>
                    <a:pt x="0" y="0"/>
                  </a:moveTo>
                  <a:lnTo>
                    <a:pt x="0" y="8988"/>
                  </a:lnTo>
                  <a:lnTo>
                    <a:pt x="2199" y="8988"/>
                  </a:lnTo>
                  <a:lnTo>
                    <a:pt x="21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6">
  <p:cSld name="CUSTOM_2_2_1_1_1_1_1">
    <p:spTree>
      <p:nvGrpSpPr>
        <p:cNvPr id="1"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t="9" b="9"/>
          <a:stretch/>
        </p:blipFill>
        <p:spPr>
          <a:xfrm flipH="1">
            <a:off x="0" y="1"/>
            <a:ext cx="9144002" cy="5143499"/>
          </a:xfrm>
          <a:prstGeom prst="rect">
            <a:avLst/>
          </a:prstGeom>
          <a:noFill/>
          <a:ln>
            <a:noFill/>
          </a:ln>
        </p:spPr>
      </p:pic>
      <p:sp>
        <p:nvSpPr>
          <p:cNvPr id="1806" name="Google Shape;1806;p38"/>
          <p:cNvSpPr txBox="1">
            <a:spLocks noGrp="1"/>
          </p:cNvSpPr>
          <p:nvPr>
            <p:ph type="title"/>
          </p:nvPr>
        </p:nvSpPr>
        <p:spPr>
          <a:xfrm>
            <a:off x="1825050" y="1909850"/>
            <a:ext cx="5493900" cy="420600"/>
          </a:xfrm>
          <a:prstGeom prst="rect">
            <a:avLst/>
          </a:prstGeom>
        </p:spPr>
        <p:txBody>
          <a:bodyPr spcFirstLastPara="1" wrap="square" lIns="91425" tIns="0" rIns="91425" bIns="91425" anchor="t" anchorCtr="0">
            <a:noAutofit/>
          </a:bodyPr>
          <a:lstStyle>
            <a:lvl1pPr lvl="0" algn="ctr"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8"/>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8"/>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8"/>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8"/>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8"/>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8"/>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8"/>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8"/>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8"/>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8"/>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8"/>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8"/>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8"/>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8"/>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8"/>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8"/>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8"/>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8"/>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8"/>
          <p:cNvSpPr/>
          <p:nvPr/>
        </p:nvSpPr>
        <p:spPr>
          <a:xfrm flipH="1">
            <a:off x="4294245" y="620913"/>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avLst/>
              <a:gdLst/>
              <a:ahLst/>
              <a:cxnLst/>
              <a:rect l="l" t="t" r="r" b="b"/>
              <a:pathLst>
                <a:path w="89954" h="70648" fill="none" extrusionOk="0">
                  <a:moveTo>
                    <a:pt x="89954" y="70647"/>
                  </a:moveTo>
                  <a:lnTo>
                    <a:pt x="1" y="70647"/>
                  </a:ln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8"/>
            <p:cNvSpPr/>
            <p:nvPr/>
          </p:nvSpPr>
          <p:spPr>
            <a:xfrm>
              <a:off x="5579917" y="1036061"/>
              <a:ext cx="144942" cy="144942"/>
            </a:xfrm>
            <a:custGeom>
              <a:avLst/>
              <a:gdLst/>
              <a:ahLst/>
              <a:cxnLst/>
              <a:rect l="l" t="t" r="r" b="b"/>
              <a:pathLst>
                <a:path w="3299" h="3299" extrusionOk="0">
                  <a:moveTo>
                    <a:pt x="0" y="1"/>
                  </a:moveTo>
                  <a:lnTo>
                    <a:pt x="0" y="3299"/>
                  </a:lnTo>
                  <a:lnTo>
                    <a:pt x="3298" y="3299"/>
                  </a:lnTo>
                  <a:lnTo>
                    <a:pt x="32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8"/>
          <p:cNvSpPr txBox="1">
            <a:spLocks noGrp="1"/>
          </p:cNvSpPr>
          <p:nvPr>
            <p:ph type="subTitle" idx="1"/>
          </p:nvPr>
        </p:nvSpPr>
        <p:spPr>
          <a:xfrm>
            <a:off x="1825050" y="2427700"/>
            <a:ext cx="5493900" cy="942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t="9" b="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t="9" b="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432750"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avLst/>
              <a:gdLst/>
              <a:ahLst/>
              <a:cxnLst/>
              <a:rect l="l" t="t" r="r" b="b"/>
              <a:pathLst>
                <a:path w="6539" h="6539" fill="none" extrusionOk="0">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374549" y="819196"/>
              <a:ext cx="324765" cy="324765"/>
            </a:xfrm>
            <a:custGeom>
              <a:avLst/>
              <a:gdLst/>
              <a:ahLst/>
              <a:cxnLst/>
              <a:rect l="l" t="t" r="r" b="b"/>
              <a:pathLst>
                <a:path w="5941" h="5941" fill="none" extrusionOk="0">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357713" y="997347"/>
              <a:ext cx="357454" cy="357509"/>
            </a:xfrm>
            <a:custGeom>
              <a:avLst/>
              <a:gdLst/>
              <a:ahLst/>
              <a:cxnLst/>
              <a:rect l="l" t="t" r="r" b="b"/>
              <a:pathLst>
                <a:path w="6539" h="6540" fill="none" extrusionOk="0">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358751" y="1200863"/>
              <a:ext cx="356416" cy="356416"/>
            </a:xfrm>
            <a:custGeom>
              <a:avLst/>
              <a:gdLst/>
              <a:ahLst/>
              <a:cxnLst/>
              <a:rect l="l" t="t" r="r" b="b"/>
              <a:pathLst>
                <a:path w="6520" h="6520" fill="none" extrusionOk="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5_1">
    <p:spTree>
      <p:nvGrpSpPr>
        <p:cNvPr id="1"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t="9" b="9"/>
          <a:stretch/>
        </p:blipFill>
        <p:spPr>
          <a:xfrm rot="10800000" flipH="1">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l="228" r="238"/>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avLst/>
              <a:gdLst/>
              <a:ahLst/>
              <a:cxnLst/>
              <a:rect l="l" t="t" r="r" b="b"/>
              <a:pathLst>
                <a:path w="8565" h="3742" extrusionOk="0">
                  <a:moveTo>
                    <a:pt x="1" y="0"/>
                  </a:moveTo>
                  <a:cubicBezTo>
                    <a:pt x="290" y="2141"/>
                    <a:pt x="2122" y="3742"/>
                    <a:pt x="4283" y="3742"/>
                  </a:cubicBezTo>
                  <a:cubicBezTo>
                    <a:pt x="6443" y="3742"/>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423709" y="3302025"/>
              <a:ext cx="214125" cy="94050"/>
            </a:xfrm>
            <a:custGeom>
              <a:avLst/>
              <a:gdLst/>
              <a:ahLst/>
              <a:cxnLst/>
              <a:rect l="l" t="t" r="r" b="b"/>
              <a:pathLst>
                <a:path w="8565" h="3762" extrusionOk="0">
                  <a:moveTo>
                    <a:pt x="1" y="0"/>
                  </a:moveTo>
                  <a:cubicBezTo>
                    <a:pt x="271" y="2141"/>
                    <a:pt x="2103" y="3761"/>
                    <a:pt x="4283" y="3761"/>
                  </a:cubicBezTo>
                  <a:cubicBezTo>
                    <a:pt x="6443" y="3761"/>
                    <a:pt x="8275" y="2141"/>
                    <a:pt x="85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35766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36132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36499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3686550"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37232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3759825"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379647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3833125"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3869775" y="3523525"/>
              <a:ext cx="196275" cy="196250"/>
            </a:xfrm>
            <a:custGeom>
              <a:avLst/>
              <a:gdLst/>
              <a:ahLst/>
              <a:cxnLst/>
              <a:rect l="l" t="t" r="r" b="b"/>
              <a:pathLst>
                <a:path w="7851"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3906425"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3943050" y="3523525"/>
              <a:ext cx="196275" cy="196250"/>
            </a:xfrm>
            <a:custGeom>
              <a:avLst/>
              <a:gdLst/>
              <a:ahLst/>
              <a:cxnLst/>
              <a:rect l="l" t="t" r="r" b="b"/>
              <a:pathLst>
                <a:path w="7851" h="7850" fill="none" extrusionOk="0">
                  <a:moveTo>
                    <a:pt x="1" y="0"/>
                  </a:moveTo>
                  <a:lnTo>
                    <a:pt x="7851"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397970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4016350" y="3523525"/>
              <a:ext cx="196275" cy="196250"/>
            </a:xfrm>
            <a:custGeom>
              <a:avLst/>
              <a:gdLst/>
              <a:ahLst/>
              <a:cxnLst/>
              <a:rect l="l" t="t" r="r" b="b"/>
              <a:pathLst>
                <a:path w="7851" h="7850" fill="none" extrusionOk="0">
                  <a:moveTo>
                    <a:pt x="1"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405300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4089650" y="3523525"/>
              <a:ext cx="196250" cy="196250"/>
            </a:xfrm>
            <a:custGeom>
              <a:avLst/>
              <a:gdLst/>
              <a:ahLst/>
              <a:cxnLst/>
              <a:rect l="l" t="t" r="r" b="b"/>
              <a:pathLst>
                <a:path w="7850" h="7850" fill="none" extrusionOk="0">
                  <a:moveTo>
                    <a:pt x="0" y="0"/>
                  </a:moveTo>
                  <a:lnTo>
                    <a:pt x="7850" y="78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00" y="538250"/>
            <a:ext cx="7713000" cy="479400"/>
          </a:xfrm>
          <a:prstGeom prst="rect">
            <a:avLst/>
          </a:prstGeom>
          <a:noFill/>
          <a:ln>
            <a:noFill/>
          </a:ln>
        </p:spPr>
        <p:txBody>
          <a:bodyPr spcFirstLastPara="1" wrap="square" lIns="91425" tIns="0" rIns="91425" bIns="91425" anchor="t" anchorCtr="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marL="914400" lvl="1"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marL="1371600" lvl="2"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marL="1828800" lvl="3"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marL="2286000" lvl="4"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marL="2743200" lvl="5"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marL="3200400" lvl="6"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marL="3657600" lvl="7"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marL="4114800" lvl="8" indent="-3175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84" r:id="rId5"/>
    <p:sldLayoutId id="2147483697" r:id="rId6"/>
    <p:sldLayoutId id="2147483698" r:id="rId7"/>
  </p:sldLayoutIdLst>
  <mc:AlternateContent xmlns:mc="http://schemas.openxmlformats.org/markup-compatibility/2006" xmlns:p14="http://schemas.microsoft.com/office/powerpoint/2010/main">
    <mc:Choice Requires="p14">
      <p:transition spd="med" p14:dur="6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90"/>
        <p:cNvGrpSpPr/>
        <p:nvPr/>
      </p:nvGrpSpPr>
      <p:grpSpPr>
        <a:xfrm>
          <a:off x="0" y="0"/>
          <a:ext cx="0" cy="0"/>
          <a:chOff x="0" y="0"/>
          <a:chExt cx="0" cy="0"/>
        </a:xfrm>
      </p:grpSpPr>
      <p:sp>
        <p:nvSpPr>
          <p:cNvPr id="2591" name="Google Shape;2591;p58"/>
          <p:cNvSpPr txBox="1">
            <a:spLocks noGrp="1"/>
          </p:cNvSpPr>
          <p:nvPr>
            <p:ph type="ctrTitle"/>
          </p:nvPr>
        </p:nvSpPr>
        <p:spPr>
          <a:xfrm>
            <a:off x="1248375" y="1541473"/>
            <a:ext cx="6647100" cy="1695900"/>
          </a:xfrm>
          <a:prstGeom prst="rect">
            <a:avLst/>
          </a:prstGeom>
        </p:spPr>
        <p:txBody>
          <a:bodyPr spcFirstLastPara="1" wrap="square" lIns="91425" tIns="0" rIns="91425" bIns="91425" anchor="t" anchorCtr="0">
            <a:noAutofit/>
          </a:bodyPr>
          <a:lstStyle/>
          <a:p>
            <a:pPr marL="0" lvl="0" indent="0" algn="ctr" rtl="0">
              <a:spcBef>
                <a:spcPts val="0"/>
              </a:spcBef>
              <a:spcAft>
                <a:spcPts val="200"/>
              </a:spcAft>
              <a:buNone/>
            </a:pPr>
            <a:r>
              <a:rPr lang="en" sz="5800" dirty="0"/>
              <a:t>DATA SCIENCE</a:t>
            </a:r>
            <a:r>
              <a:rPr lang="en" dirty="0"/>
              <a:t> </a:t>
            </a:r>
            <a:r>
              <a:rPr lang="en" sz="5050" dirty="0">
                <a:solidFill>
                  <a:schemeClr val="dk2"/>
                </a:solidFill>
              </a:rPr>
              <a:t>PROJECT</a:t>
            </a:r>
            <a:endParaRPr sz="5050" dirty="0">
              <a:solidFill>
                <a:schemeClr val="dk2"/>
              </a:solidFill>
            </a:endParaRPr>
          </a:p>
        </p:txBody>
      </p:sp>
      <p:sp>
        <p:nvSpPr>
          <p:cNvPr id="2592" name="Google Shape;2592;p58"/>
          <p:cNvSpPr txBox="1">
            <a:spLocks noGrp="1"/>
          </p:cNvSpPr>
          <p:nvPr>
            <p:ph type="subTitle" idx="1"/>
          </p:nvPr>
        </p:nvSpPr>
        <p:spPr>
          <a:xfrm>
            <a:off x="1248525" y="3290708"/>
            <a:ext cx="6647100" cy="683982"/>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 b="1" dirty="0"/>
              <a:t>BANK TERM DEPOSIT</a:t>
            </a:r>
          </a:p>
          <a:p>
            <a:pPr marL="0" lvl="0" indent="0" algn="ctr" rtl="0">
              <a:spcBef>
                <a:spcPts val="0"/>
              </a:spcBef>
              <a:spcAft>
                <a:spcPts val="0"/>
              </a:spcAft>
              <a:buClr>
                <a:schemeClr val="dk1"/>
              </a:buClr>
              <a:buSzPts val="1100"/>
              <a:buFont typeface="Arial"/>
              <a:buNone/>
            </a:pPr>
            <a:r>
              <a:rPr lang="en" dirty="0"/>
              <a:t>Presented by: Fayrouz Ahmed</a:t>
            </a:r>
            <a:endParaRPr dirty="0"/>
          </a:p>
        </p:txBody>
      </p:sp>
      <p:sp>
        <p:nvSpPr>
          <p:cNvPr id="2593" name="Google Shape;2593;p58"/>
          <p:cNvSpPr/>
          <p:nvPr/>
        </p:nvSpPr>
        <p:spPr>
          <a:xfrm>
            <a:off x="715550" y="239173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58"/>
          <p:cNvCxnSpPr/>
          <p:nvPr/>
        </p:nvCxnSpPr>
        <p:spPr>
          <a:xfrm>
            <a:off x="1863750" y="3162850"/>
            <a:ext cx="54165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ppt_y</p:attrName>
                                        </p:attrNameLst>
                                      </p:cBhvr>
                                      <p:tavLst>
                                        <p:tav tm="0">
                                          <p:val>
                                            <p:strVal val="#ppt_y-1"/>
                                          </p:val>
                                        </p:tav>
                                        <p:tav tm="100000">
                                          <p:val>
                                            <p:strVal val="#ppt_y"/>
                                          </p:val>
                                        </p:tav>
                                      </p:tavLst>
                                    </p:anim>
                                  </p:childTnLst>
                                </p:cTn>
                              </p:par>
                              <p:par>
                                <p:cTn id="8" presetID="2" presetClass="entr" presetSubtype="8" fill="hold" nodeType="withEffect">
                                  <p:stCondLst>
                                    <p:cond delay="0"/>
                                  </p:stCondLst>
                                  <p:childTnLst>
                                    <p:set>
                                      <p:cBhvr>
                                        <p:cTn id="9" dur="1" fill="hold">
                                          <p:stCondLst>
                                            <p:cond delay="0"/>
                                          </p:stCondLst>
                                        </p:cTn>
                                        <p:tgtEl>
                                          <p:spTgt spid="2594"/>
                                        </p:tgtEl>
                                        <p:attrNameLst>
                                          <p:attrName>style.visibility</p:attrName>
                                        </p:attrNameLst>
                                      </p:cBhvr>
                                      <p:to>
                                        <p:strVal val="visible"/>
                                      </p:to>
                                    </p:set>
                                    <p:anim calcmode="lin" valueType="num">
                                      <p:cBhvr additive="base">
                                        <p:cTn id="10" dur="1000"/>
                                        <p:tgtEl>
                                          <p:spTgt spid="2594"/>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592"/>
                                        </p:tgtEl>
                                        <p:attrNameLst>
                                          <p:attrName>style.visibility</p:attrName>
                                        </p:attrNameLst>
                                      </p:cBhvr>
                                      <p:to>
                                        <p:strVal val="visible"/>
                                      </p:to>
                                    </p:set>
                                    <p:animEffect transition="in" filter="fade">
                                      <p:cBhvr>
                                        <p:cTn id="13" dur="1000"/>
                                        <p:tgtEl>
                                          <p:spTgt spid="2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6444" y="236418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000" b="1" dirty="0"/>
              <a:t>METHODOLOGY</a:t>
            </a:r>
            <a:endParaRPr sz="4000" b="1"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16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PREPROCESSING</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167896"/>
            <a:ext cx="4779962" cy="3883874"/>
          </a:xfrm>
        </p:spPr>
        <p:txBody>
          <a:bodyPr/>
          <a:lstStyle/>
          <a:p>
            <a:pPr marL="425450" indent="-285750">
              <a:buFont typeface="Wingdings" panose="05000000000000000000" pitchFamily="2" charset="2"/>
              <a:buChar char="ü"/>
            </a:pPr>
            <a:r>
              <a:rPr lang="en-US" b="1" i="0" dirty="0">
                <a:effectLst/>
              </a:rPr>
              <a:t>Data Visualization: Utilize visualizations such as pair plots, box plots, violin plots, and scatter plots to gain insights into the distribution and relationships within the dataset.</a:t>
            </a:r>
          </a:p>
          <a:p>
            <a:pPr marL="425450" indent="-285750">
              <a:buFont typeface="Wingdings" panose="05000000000000000000" pitchFamily="2" charset="2"/>
              <a:buChar char="ü"/>
            </a:pPr>
            <a:r>
              <a:rPr lang="en-US" b="1" i="0" dirty="0">
                <a:effectLst/>
              </a:rPr>
              <a:t>Missing Values Treatment: Address any missing values in the dataset through appropriate imputation methods or exclusion strategies.</a:t>
            </a:r>
          </a:p>
          <a:p>
            <a:pPr marL="425450" indent="-285750">
              <a:buFont typeface="Wingdings" panose="05000000000000000000" pitchFamily="2" charset="2"/>
              <a:buChar char="ü"/>
            </a:pPr>
            <a:r>
              <a:rPr lang="en-US" b="1" i="0" dirty="0">
                <a:effectLst/>
              </a:rPr>
              <a:t>Statistical Analysis: Conduct thorough statistical analyses, including summary statistics, covariance matrix, and correlation matrix, to understand the data's characteristics.</a:t>
            </a:r>
          </a:p>
        </p:txBody>
      </p:sp>
    </p:spTree>
    <p:extLst>
      <p:ext uri="{BB962C8B-B14F-4D97-AF65-F5344CB8AC3E}">
        <p14:creationId xmlns:p14="http://schemas.microsoft.com/office/powerpoint/2010/main" val="211385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FEATURE REDUCTION</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167896"/>
            <a:ext cx="4779962" cy="3883874"/>
          </a:xfrm>
        </p:spPr>
        <p:txBody>
          <a:bodyPr/>
          <a:lstStyle/>
          <a:p>
            <a:pPr marL="425450" indent="-285750">
              <a:buFont typeface="Wingdings" panose="05000000000000000000" pitchFamily="2" charset="2"/>
              <a:buChar char="ü"/>
            </a:pPr>
            <a:r>
              <a:rPr lang="en-US" sz="1600" b="1" i="0" dirty="0">
                <a:effectLst/>
              </a:rPr>
              <a:t>Linear Discriminant Analysis (LDA): Implement LDA to project the dataset into a lower-dimensional space while maximizing class separability.</a:t>
            </a:r>
          </a:p>
          <a:p>
            <a:pPr marL="425450" indent="-285750">
              <a:buFont typeface="Wingdings" panose="05000000000000000000" pitchFamily="2" charset="2"/>
              <a:buChar char="ü"/>
            </a:pPr>
            <a:r>
              <a:rPr lang="en-US" sz="1600" b="1" i="0" dirty="0">
                <a:effectLst/>
              </a:rPr>
              <a:t>Principal Component Analysis (PCA): Apply PCA to transform the data into a set of uncorrelated principal components, reducing dimensionality.</a:t>
            </a:r>
          </a:p>
          <a:p>
            <a:pPr marL="425450" indent="-285750">
              <a:buFont typeface="Wingdings" panose="05000000000000000000" pitchFamily="2" charset="2"/>
              <a:buChar char="ü"/>
            </a:pPr>
            <a:r>
              <a:rPr lang="en-US" sz="1600" b="1" i="0" dirty="0">
                <a:effectLst/>
              </a:rPr>
              <a:t>Singular Value Decomposition (SVD): Utilize SVD as a technique for factorizing the dataset matrix into singular vectors and singular values, facilitating feature</a:t>
            </a:r>
          </a:p>
          <a:p>
            <a:pPr marL="139700" indent="0"/>
            <a:endParaRPr lang="en-US" sz="1600" b="1" i="0" dirty="0">
              <a:effectLst/>
            </a:endParaRPr>
          </a:p>
        </p:txBody>
      </p:sp>
    </p:spTree>
    <p:extLst>
      <p:ext uri="{BB962C8B-B14F-4D97-AF65-F5344CB8AC3E}">
        <p14:creationId xmlns:p14="http://schemas.microsoft.com/office/powerpoint/2010/main" val="36628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CLASSIFICATION</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114090"/>
            <a:ext cx="4779962" cy="3883874"/>
          </a:xfrm>
        </p:spPr>
        <p:txBody>
          <a:bodyPr/>
          <a:lstStyle/>
          <a:p>
            <a:pPr marL="425450" indent="-285750">
              <a:buFont typeface="Wingdings" panose="05000000000000000000" pitchFamily="2" charset="2"/>
              <a:buChar char="ü"/>
            </a:pPr>
            <a:r>
              <a:rPr lang="en-US" sz="1200" b="1" i="0" dirty="0">
                <a:effectLst/>
              </a:rPr>
              <a:t>Naive Bayes: Implement the Naive Bayes algorithm for its simplicity and efficiency in classification tasks.</a:t>
            </a:r>
          </a:p>
          <a:p>
            <a:pPr marL="425450" indent="-285750">
              <a:buFont typeface="Wingdings" panose="05000000000000000000" pitchFamily="2" charset="2"/>
              <a:buChar char="ü"/>
            </a:pPr>
            <a:r>
              <a:rPr lang="en-US" sz="1200" b="1" i="0" dirty="0">
                <a:effectLst/>
              </a:rPr>
              <a:t>Decision Trees (Entropy and Normal): Employ decision tree models, utilizing both entropy-based and normal-based criteria for effective gender classification.</a:t>
            </a:r>
          </a:p>
          <a:p>
            <a:pPr marL="425450" indent="-285750">
              <a:buFont typeface="Wingdings" panose="05000000000000000000" pitchFamily="2" charset="2"/>
              <a:buChar char="ü"/>
            </a:pPr>
            <a:r>
              <a:rPr lang="en-US" sz="1200" b="1" i="0" dirty="0">
                <a:effectLst/>
              </a:rPr>
              <a:t>Linear Discriminant Analysis (LDA): Apply LDA not only for feature reduction but also as a standalone classification method.</a:t>
            </a:r>
          </a:p>
          <a:p>
            <a:pPr marL="425450" indent="-285750">
              <a:buFont typeface="Wingdings" panose="05000000000000000000" pitchFamily="2" charset="2"/>
              <a:buChar char="ü"/>
            </a:pPr>
            <a:r>
              <a:rPr lang="en-US" sz="1200" b="1" i="0" dirty="0">
                <a:effectLst/>
              </a:rPr>
              <a:t>Neural Network (NN): Develop a neural network model to capture complex patterns in facial features and enhance classification accuracy.</a:t>
            </a:r>
          </a:p>
          <a:p>
            <a:pPr marL="425450" indent="-285750">
              <a:buFont typeface="Wingdings" panose="05000000000000000000" pitchFamily="2" charset="2"/>
              <a:buChar char="ü"/>
            </a:pPr>
            <a:r>
              <a:rPr lang="en-US" sz="1200" b="1" i="0" dirty="0">
                <a:effectLst/>
              </a:rPr>
              <a:t>k-Nearest Neighbors (KNN): Leverage the KNN algorithm for its simplicity and effectiveness in pattern recognition tasks.</a:t>
            </a:r>
          </a:p>
        </p:txBody>
      </p:sp>
    </p:spTree>
    <p:extLst>
      <p:ext uri="{BB962C8B-B14F-4D97-AF65-F5344CB8AC3E}">
        <p14:creationId xmlns:p14="http://schemas.microsoft.com/office/powerpoint/2010/main" val="266905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EVALUATION METRICS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a:buFont typeface="Wingdings" panose="05000000000000000000" pitchFamily="2" charset="2"/>
              <a:buChar char="ü"/>
            </a:pPr>
            <a:r>
              <a:rPr lang="en-US" sz="1600" b="1" i="0" dirty="0">
                <a:effectLst/>
              </a:rPr>
              <a:t>Utilize a set of comprehensive evaluation metrics to assess model performance.</a:t>
            </a:r>
          </a:p>
          <a:p>
            <a:pPr>
              <a:buFont typeface="Wingdings" panose="05000000000000000000" pitchFamily="2" charset="2"/>
              <a:buChar char="ü"/>
            </a:pPr>
            <a:r>
              <a:rPr lang="en-US" sz="1600" b="1" i="0" dirty="0">
                <a:effectLst/>
              </a:rPr>
              <a:t>Metrics include accuracy, error rate, precision, recall, F-measure, and ROC analysis.</a:t>
            </a:r>
          </a:p>
          <a:p>
            <a:pPr>
              <a:buFont typeface="Wingdings" panose="05000000000000000000" pitchFamily="2" charset="2"/>
              <a:buChar char="ü"/>
            </a:pPr>
            <a:r>
              <a:rPr lang="en-US" sz="1600" b="1" i="0" dirty="0">
                <a:effectLst/>
              </a:rPr>
              <a:t>Implement k-fold cross-validation to ensure the model's robustness and generalizability across different subsets of the dataset.</a:t>
            </a:r>
          </a:p>
          <a:p>
            <a:pPr>
              <a:buFont typeface="Arial" panose="020B0604020202020204" pitchFamily="34" charset="0"/>
              <a:buChar char="•"/>
            </a:pPr>
            <a:endParaRPr lang="en-US" sz="1200" b="0" i="0" dirty="0">
              <a:effectLst/>
            </a:endParaRPr>
          </a:p>
        </p:txBody>
      </p:sp>
    </p:spTree>
    <p:extLst>
      <p:ext uri="{BB962C8B-B14F-4D97-AF65-F5344CB8AC3E}">
        <p14:creationId xmlns:p14="http://schemas.microsoft.com/office/powerpoint/2010/main" val="359509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Contributions of the Project</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a:buFont typeface="Wingdings" panose="05000000000000000000" pitchFamily="2" charset="2"/>
              <a:buChar char="ü"/>
            </a:pPr>
            <a:r>
              <a:rPr lang="en-US" sz="1200" b="1" i="0" dirty="0">
                <a:effectLst/>
              </a:rPr>
              <a:t>Effective Preprocessing:</a:t>
            </a:r>
          </a:p>
          <a:p>
            <a:pPr>
              <a:buFont typeface="Wingdings" panose="05000000000000000000" pitchFamily="2" charset="2"/>
              <a:buChar char="ü"/>
            </a:pPr>
            <a:r>
              <a:rPr lang="en-US" sz="1200" b="1" i="0" dirty="0">
                <a:effectLst/>
              </a:rPr>
              <a:t>Comprehensive handling of missing values, outliers, and statistical analyses provided a solid foundation for subsequent stages.</a:t>
            </a:r>
          </a:p>
          <a:p>
            <a:pPr>
              <a:buFont typeface="Wingdings" panose="05000000000000000000" pitchFamily="2" charset="2"/>
              <a:buChar char="ü"/>
            </a:pPr>
            <a:r>
              <a:rPr lang="en-US" sz="1200" b="1" i="0" dirty="0">
                <a:effectLst/>
              </a:rPr>
              <a:t>Feature Reduction Techniques:</a:t>
            </a:r>
          </a:p>
          <a:p>
            <a:pPr>
              <a:buFont typeface="Wingdings" panose="05000000000000000000" pitchFamily="2" charset="2"/>
              <a:buChar char="ü"/>
            </a:pPr>
            <a:r>
              <a:rPr lang="en-US" sz="1200" b="1" i="0" dirty="0">
                <a:effectLst/>
              </a:rPr>
              <a:t>Implementation of LDA, PCA, and SVD showcased the significance of reducing dimensionality while maintaining classification accuracy.</a:t>
            </a:r>
          </a:p>
          <a:p>
            <a:pPr>
              <a:buFont typeface="Wingdings" panose="05000000000000000000" pitchFamily="2" charset="2"/>
              <a:buChar char="ü"/>
            </a:pPr>
            <a:r>
              <a:rPr lang="en-US" sz="1200" b="1" i="0" dirty="0">
                <a:effectLst/>
              </a:rPr>
              <a:t>Diverse Classification Algorithms:</a:t>
            </a:r>
          </a:p>
          <a:p>
            <a:pPr>
              <a:buFont typeface="Wingdings" panose="05000000000000000000" pitchFamily="2" charset="2"/>
              <a:buChar char="ü"/>
            </a:pPr>
            <a:r>
              <a:rPr lang="en-US" sz="1200" b="1" i="0" dirty="0">
                <a:effectLst/>
              </a:rPr>
              <a:t>Exploration of Naive Bayes, Decision Trees, LDA, Neural Network, and KNN highlighted the importance of selecting appropriate algorithms for the task.</a:t>
            </a:r>
          </a:p>
          <a:p>
            <a:pPr>
              <a:buFont typeface="Wingdings" panose="05000000000000000000" pitchFamily="2" charset="2"/>
              <a:buChar char="ü"/>
            </a:pPr>
            <a:r>
              <a:rPr lang="en-US" sz="1200" b="1" i="0" dirty="0">
                <a:effectLst/>
              </a:rPr>
              <a:t>Rigorous Evaluation Metrics:</a:t>
            </a:r>
          </a:p>
          <a:p>
            <a:pPr>
              <a:buFont typeface="Wingdings" panose="05000000000000000000" pitchFamily="2" charset="2"/>
              <a:buChar char="ü"/>
            </a:pPr>
            <a:r>
              <a:rPr lang="en-US" sz="1200" b="1" i="0" dirty="0">
                <a:effectLst/>
              </a:rPr>
              <a:t>Utilization of a broad set of metrics ensured a thorough assessment of model performance, contributing to reliable gender classification.</a:t>
            </a:r>
          </a:p>
        </p:txBody>
      </p:sp>
    </p:spTree>
    <p:extLst>
      <p:ext uri="{BB962C8B-B14F-4D97-AF65-F5344CB8AC3E}">
        <p14:creationId xmlns:p14="http://schemas.microsoft.com/office/powerpoint/2010/main" val="36542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Next Steps and Future Work</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a:buFont typeface="Wingdings" panose="05000000000000000000" pitchFamily="2" charset="2"/>
              <a:buChar char="ü"/>
            </a:pPr>
            <a:r>
              <a:rPr lang="en-US" sz="1600" b="1" i="0" dirty="0">
                <a:effectLst/>
              </a:rPr>
              <a:t>Explore additional feature engineering techniques for further improving model performance.</a:t>
            </a:r>
          </a:p>
          <a:p>
            <a:pPr>
              <a:buFont typeface="Wingdings" panose="05000000000000000000" pitchFamily="2" charset="2"/>
              <a:buChar char="ü"/>
            </a:pPr>
            <a:r>
              <a:rPr lang="en-US" sz="1600" b="1" i="0" dirty="0">
                <a:effectLst/>
              </a:rPr>
              <a:t>Investigate the impact of different datasets on gender classification accuracy.</a:t>
            </a:r>
          </a:p>
          <a:p>
            <a:pPr>
              <a:buFont typeface="Wingdings" panose="05000000000000000000" pitchFamily="2" charset="2"/>
              <a:buChar char="ü"/>
            </a:pPr>
            <a:r>
              <a:rPr lang="en-US" sz="1600" b="1" i="0" dirty="0">
                <a:effectLst/>
              </a:rPr>
              <a:t>Consider the integration of real-time applications and continuous model refinement.</a:t>
            </a:r>
          </a:p>
        </p:txBody>
      </p:sp>
    </p:spTree>
    <p:extLst>
      <p:ext uri="{BB962C8B-B14F-4D97-AF65-F5344CB8AC3E}">
        <p14:creationId xmlns:p14="http://schemas.microsoft.com/office/powerpoint/2010/main" val="392907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210485" y="407696"/>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REFERENCES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967850" y="109415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105989" y="1262399"/>
            <a:ext cx="4779962" cy="3883874"/>
          </a:xfrm>
        </p:spPr>
        <p:txBody>
          <a:bodyPr/>
          <a:lstStyle/>
          <a:p>
            <a:pPr marL="311150" indent="-171450">
              <a:buFont typeface="Wingdings" panose="05000000000000000000" pitchFamily="2" charset="2"/>
              <a:buChar char="ü"/>
            </a:pPr>
            <a:r>
              <a:rPr lang="en-US" sz="1100" b="1" i="0" dirty="0">
                <a:effectLst/>
              </a:rPr>
              <a:t>Daniel Hopper, “12 Ways to Use Direct Marketing”, 8 March 2021, 5 September 2022, https://www.business2community.com/marketing. </a:t>
            </a:r>
          </a:p>
          <a:p>
            <a:pPr marL="311150" indent="-171450">
              <a:buFont typeface="Wingdings" panose="05000000000000000000" pitchFamily="2" charset="2"/>
              <a:buChar char="ü"/>
            </a:pPr>
            <a:r>
              <a:rPr lang="en-US" sz="1100" b="1" i="0" dirty="0">
                <a:effectLst/>
              </a:rPr>
              <a:t> Will Kenton, “Telemarketing”, 30 July 2022, 5 September 2022,</a:t>
            </a:r>
          </a:p>
          <a:p>
            <a:pPr marL="139700" indent="0"/>
            <a:r>
              <a:rPr lang="en-US" sz="1100" b="1" i="0" dirty="0">
                <a:effectLst/>
              </a:rPr>
              <a:t>https://www.investopedia.com/terms/t/telemarketing.asp# </a:t>
            </a:r>
          </a:p>
          <a:p>
            <a:pPr marL="311150" indent="-171450">
              <a:buFont typeface="Wingdings" panose="05000000000000000000" pitchFamily="2" charset="2"/>
              <a:buChar char="ü"/>
            </a:pPr>
            <a:r>
              <a:rPr lang="en-US" sz="1100" b="1" i="0" dirty="0">
                <a:effectLst/>
              </a:rPr>
              <a:t>Moro S, Cortez P, &amp; Rita P. A data-driven approach to predict the success of bank telemarketing. Decision Support Systems, 2014, 62(62), 22-31. </a:t>
            </a:r>
          </a:p>
          <a:p>
            <a:pPr marL="311150" indent="-171450">
              <a:buFont typeface="Wingdings" panose="05000000000000000000" pitchFamily="2" charset="2"/>
              <a:buChar char="ü"/>
            </a:pPr>
            <a:r>
              <a:rPr lang="en-US" sz="1100" b="1" i="0" dirty="0">
                <a:effectLst/>
              </a:rPr>
              <a:t> Hou </a:t>
            </a:r>
            <a:r>
              <a:rPr lang="en-US" sz="1100" b="1" i="0" dirty="0" err="1">
                <a:effectLst/>
              </a:rPr>
              <a:t>Sipu</a:t>
            </a:r>
            <a:r>
              <a:rPr lang="en-US" sz="1100" b="1" i="0" dirty="0">
                <a:effectLst/>
              </a:rPr>
              <a:t> et al. Applying Machine Learning to the Development of Prediction Models for </a:t>
            </a:r>
          </a:p>
          <a:p>
            <a:pPr marL="311150" indent="-171450">
              <a:buFont typeface="Wingdings" panose="05000000000000000000" pitchFamily="2" charset="2"/>
              <a:buChar char="ü"/>
            </a:pPr>
            <a:r>
              <a:rPr lang="en-US" sz="1100" b="1" i="0" dirty="0">
                <a:effectLst/>
              </a:rPr>
              <a:t>Bank Deposit Subscription. International Journal of Business Analytics (IJBAN), 2021, 9(1): 1-12.</a:t>
            </a:r>
          </a:p>
          <a:p>
            <a:pPr marL="311150" indent="-171450">
              <a:buFont typeface="Wingdings" panose="05000000000000000000" pitchFamily="2" charset="2"/>
              <a:buChar char="ü"/>
            </a:pPr>
            <a:r>
              <a:rPr lang="en-US" sz="1100" b="1" i="0" dirty="0">
                <a:effectLst/>
              </a:rPr>
              <a:t> Khan Mohd Zeeshan and </a:t>
            </a:r>
            <a:r>
              <a:rPr lang="en-US" sz="1100" b="1" i="0" dirty="0" err="1">
                <a:effectLst/>
              </a:rPr>
              <a:t>Munquad</a:t>
            </a:r>
            <a:r>
              <a:rPr lang="en-US" sz="1100" b="1" i="0" dirty="0">
                <a:effectLst/>
              </a:rPr>
              <a:t> Sana and Rao Thota Sree </a:t>
            </a:r>
            <a:r>
              <a:rPr lang="en-US" sz="1100" b="1" i="0" dirty="0" err="1">
                <a:effectLst/>
              </a:rPr>
              <a:t>Mallikharjuna</a:t>
            </a:r>
            <a:r>
              <a:rPr lang="en-US" sz="1100" b="1" i="0" dirty="0">
                <a:effectLst/>
              </a:rPr>
              <a:t>. A Study on </a:t>
            </a:r>
          </a:p>
          <a:p>
            <a:pPr marL="311150" indent="-171450">
              <a:buFont typeface="Wingdings" panose="05000000000000000000" pitchFamily="2" charset="2"/>
              <a:buChar char="ü"/>
            </a:pPr>
            <a:r>
              <a:rPr lang="en-US" sz="1100" b="1" i="0" dirty="0">
                <a:effectLst/>
              </a:rPr>
              <a:t>Improving Banking Process for Predicting Prospective Customers of Term Deposits using Explainable Machine Learning Models. Springer Nature Singapore, 2022: 93-103.</a:t>
            </a:r>
          </a:p>
        </p:txBody>
      </p:sp>
    </p:spTree>
    <p:extLst>
      <p:ext uri="{BB962C8B-B14F-4D97-AF65-F5344CB8AC3E}">
        <p14:creationId xmlns:p14="http://schemas.microsoft.com/office/powerpoint/2010/main" val="41544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1849488"/>
            <a:ext cx="8723030" cy="841800"/>
          </a:xfrm>
          <a:prstGeom prst="rect">
            <a:avLst/>
          </a:prstGeom>
        </p:spPr>
        <p:txBody>
          <a:bodyPr spcFirstLastPara="1" wrap="square" lIns="91425" tIns="0" rIns="91425" bIns="91425" anchor="ctr" anchorCtr="0">
            <a:noAutofit/>
          </a:bodyPr>
          <a:lstStyle/>
          <a:p>
            <a:pPr lvl="0"/>
            <a:r>
              <a:rPr lang="en-US" sz="4800" b="1" dirty="0">
                <a:solidFill>
                  <a:schemeClr val="dk2"/>
                </a:solidFill>
              </a:rPr>
              <a:t>THANK YOU</a:t>
            </a:r>
            <a:endParaRPr sz="6600" b="1"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6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10" presetClass="entr" presetSubtype="0" fill="hold" nodeType="withEffect">
                                  <p:stCondLst>
                                    <p:cond delay="0"/>
                                  </p:stCondLst>
                                  <p:childTnLst>
                                    <p:set>
                                      <p:cBhvr>
                                        <p:cTn id="14" dur="1" fill="hold">
                                          <p:stCondLst>
                                            <p:cond delay="0"/>
                                          </p:stCondLst>
                                        </p:cTn>
                                        <p:tgtEl>
                                          <p:spTgt spid="2775"/>
                                        </p:tgtEl>
                                        <p:attrNameLst>
                                          <p:attrName>style.visibility</p:attrName>
                                        </p:attrNameLst>
                                      </p:cBhvr>
                                      <p:to>
                                        <p:strVal val="visible"/>
                                      </p:to>
                                    </p:set>
                                    <p:animEffect transition="in" filter="fade">
                                      <p:cBhvr>
                                        <p:cTn id="15" dur="1000"/>
                                        <p:tgtEl>
                                          <p:spTgt spid="2775"/>
                                        </p:tgtEl>
                                      </p:cBhvr>
                                    </p:animEffect>
                                  </p:childTnLst>
                                </p:cTn>
                              </p:par>
                              <p:par>
                                <p:cTn id="16" presetID="10" presetClass="entr" presetSubtype="0" fill="hold" nodeType="withEffect">
                                  <p:stCondLst>
                                    <p:cond delay="0"/>
                                  </p:stCondLst>
                                  <p:childTnLst>
                                    <p:set>
                                      <p:cBhvr>
                                        <p:cTn id="17" dur="1" fill="hold">
                                          <p:stCondLst>
                                            <p:cond delay="0"/>
                                          </p:stCondLst>
                                        </p:cTn>
                                        <p:tgtEl>
                                          <p:spTgt spid="2776"/>
                                        </p:tgtEl>
                                        <p:attrNameLst>
                                          <p:attrName>style.visibility</p:attrName>
                                        </p:attrNameLst>
                                      </p:cBhvr>
                                      <p:to>
                                        <p:strVal val="visible"/>
                                      </p:to>
                                    </p:set>
                                    <p:animEffect transition="in" filter="fade">
                                      <p:cBhvr>
                                        <p:cTn id="18" dur="1000"/>
                                        <p:tgtEl>
                                          <p:spTgt spid="2776"/>
                                        </p:tgtEl>
                                      </p:cBhvr>
                                    </p:animEffect>
                                  </p:childTnLst>
                                </p:cTn>
                              </p:par>
                              <p:par>
                                <p:cTn id="19" presetID="10" presetClass="entr" presetSubtype="0" fill="hold" nodeType="withEffect">
                                  <p:stCondLst>
                                    <p:cond delay="0"/>
                                  </p:stCondLst>
                                  <p:childTnLst>
                                    <p:set>
                                      <p:cBhvr>
                                        <p:cTn id="20" dur="1" fill="hold">
                                          <p:stCondLst>
                                            <p:cond delay="0"/>
                                          </p:stCondLst>
                                        </p:cTn>
                                        <p:tgtEl>
                                          <p:spTgt spid="2777"/>
                                        </p:tgtEl>
                                        <p:attrNameLst>
                                          <p:attrName>style.visibility</p:attrName>
                                        </p:attrNameLst>
                                      </p:cBhvr>
                                      <p:to>
                                        <p:strVal val="visible"/>
                                      </p:to>
                                    </p:set>
                                    <p:animEffect transition="in" filter="fade">
                                      <p:cBhvr>
                                        <p:cTn id="21" dur="1000"/>
                                        <p:tgtEl>
                                          <p:spTgt spid="2777"/>
                                        </p:tgtEl>
                                      </p:cBhvr>
                                    </p:animEffect>
                                  </p:childTnLst>
                                </p:cTn>
                              </p:par>
                              <p:par>
                                <p:cTn id="22" presetID="10" presetClass="entr" presetSubtype="0" fill="hold" nodeType="withEffect">
                                  <p:stCondLst>
                                    <p:cond delay="0"/>
                                  </p:stCondLst>
                                  <p:childTnLst>
                                    <p:set>
                                      <p:cBhvr>
                                        <p:cTn id="23" dur="1" fill="hold">
                                          <p:stCondLst>
                                            <p:cond delay="0"/>
                                          </p:stCondLst>
                                        </p:cTn>
                                        <p:tgtEl>
                                          <p:spTgt spid="2778"/>
                                        </p:tgtEl>
                                        <p:attrNameLst>
                                          <p:attrName>style.visibility</p:attrName>
                                        </p:attrNameLst>
                                      </p:cBhvr>
                                      <p:to>
                                        <p:strVal val="visible"/>
                                      </p:to>
                                    </p:set>
                                    <p:animEffect transition="in" filter="fade">
                                      <p:cBhvr>
                                        <p:cTn id="24" dur="1000"/>
                                        <p:tgtEl>
                                          <p:spTgt spid="2778"/>
                                        </p:tgtEl>
                                      </p:cBhvr>
                                    </p:animEffect>
                                  </p:childTnLst>
                                </p:cTn>
                              </p:par>
                              <p:par>
                                <p:cTn id="25" presetID="10" presetClass="entr" presetSubtype="0" fill="hold" nodeType="withEffect">
                                  <p:stCondLst>
                                    <p:cond delay="0"/>
                                  </p:stCondLst>
                                  <p:childTnLst>
                                    <p:set>
                                      <p:cBhvr>
                                        <p:cTn id="26" dur="1" fill="hold">
                                          <p:stCondLst>
                                            <p:cond delay="0"/>
                                          </p:stCondLst>
                                        </p:cTn>
                                        <p:tgtEl>
                                          <p:spTgt spid="2779"/>
                                        </p:tgtEl>
                                        <p:attrNameLst>
                                          <p:attrName>style.visibility</p:attrName>
                                        </p:attrNameLst>
                                      </p:cBhvr>
                                      <p:to>
                                        <p:strVal val="visible"/>
                                      </p:to>
                                    </p:set>
                                    <p:animEffect transition="in" filter="fade">
                                      <p:cBhvr>
                                        <p:cTn id="27"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60"/>
          <p:cNvSpPr/>
          <p:nvPr/>
        </p:nvSpPr>
        <p:spPr>
          <a:xfrm>
            <a:off x="951017"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4840804" y="3642122"/>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4840804" y="2617251"/>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951017" y="2631976"/>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4840804"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951017" y="16132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txBox="1">
            <a:spLocks noGrp="1"/>
          </p:cNvSpPr>
          <p:nvPr>
            <p:ph type="title" idx="21"/>
          </p:nvPr>
        </p:nvSpPr>
        <p:spPr>
          <a:xfrm>
            <a:off x="715500" y="538250"/>
            <a:ext cx="7713000" cy="4206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a:t>TABLE OF CONTENTS</a:t>
            </a:r>
            <a:endParaRPr/>
          </a:p>
        </p:txBody>
      </p:sp>
      <p:sp>
        <p:nvSpPr>
          <p:cNvPr id="2619" name="Google Shape;2619;p60"/>
          <p:cNvSpPr txBox="1">
            <a:spLocks noGrp="1"/>
          </p:cNvSpPr>
          <p:nvPr>
            <p:ph type="title"/>
          </p:nvPr>
        </p:nvSpPr>
        <p:spPr>
          <a:xfrm>
            <a:off x="817925"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01</a:t>
            </a:r>
            <a:endParaRPr>
              <a:solidFill>
                <a:schemeClr val="dk1"/>
              </a:solidFill>
            </a:endParaRPr>
          </a:p>
        </p:txBody>
      </p:sp>
      <p:sp>
        <p:nvSpPr>
          <p:cNvPr id="2620" name="Google Shape;2620;p60"/>
          <p:cNvSpPr txBox="1">
            <a:spLocks noGrp="1"/>
          </p:cNvSpPr>
          <p:nvPr>
            <p:ph type="subTitle" idx="1"/>
          </p:nvPr>
        </p:nvSpPr>
        <p:spPr>
          <a:xfrm>
            <a:off x="1663523" y="1666572"/>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INTRODUCTION</a:t>
            </a:r>
            <a:endParaRPr dirty="0"/>
          </a:p>
        </p:txBody>
      </p:sp>
      <p:sp>
        <p:nvSpPr>
          <p:cNvPr id="2622" name="Google Shape;2622;p60"/>
          <p:cNvSpPr txBox="1">
            <a:spLocks noGrp="1"/>
          </p:cNvSpPr>
          <p:nvPr>
            <p:ph type="title" idx="3"/>
          </p:nvPr>
        </p:nvSpPr>
        <p:spPr>
          <a:xfrm>
            <a:off x="817925"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02</a:t>
            </a:r>
            <a:endParaRPr>
              <a:solidFill>
                <a:schemeClr val="dk1"/>
              </a:solidFill>
            </a:endParaRPr>
          </a:p>
        </p:txBody>
      </p:sp>
      <p:sp>
        <p:nvSpPr>
          <p:cNvPr id="2623" name="Google Shape;2623;p60"/>
          <p:cNvSpPr txBox="1">
            <a:spLocks noGrp="1"/>
          </p:cNvSpPr>
          <p:nvPr>
            <p:ph type="subTitle" idx="4"/>
          </p:nvPr>
        </p:nvSpPr>
        <p:spPr>
          <a:xfrm>
            <a:off x="1639675" y="2727734"/>
            <a:ext cx="2887200" cy="532514"/>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OBJECTIVES</a:t>
            </a:r>
            <a:endParaRPr dirty="0"/>
          </a:p>
        </p:txBody>
      </p:sp>
      <p:sp>
        <p:nvSpPr>
          <p:cNvPr id="2625" name="Google Shape;2625;p60"/>
          <p:cNvSpPr txBox="1">
            <a:spLocks noGrp="1"/>
          </p:cNvSpPr>
          <p:nvPr>
            <p:ph type="title" idx="6"/>
          </p:nvPr>
        </p:nvSpPr>
        <p:spPr>
          <a:xfrm>
            <a:off x="817925"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03</a:t>
            </a:r>
            <a:endParaRPr>
              <a:solidFill>
                <a:schemeClr val="dk1"/>
              </a:solidFill>
            </a:endParaRPr>
          </a:p>
        </p:txBody>
      </p:sp>
      <p:sp>
        <p:nvSpPr>
          <p:cNvPr id="2626" name="Google Shape;2626;p60"/>
          <p:cNvSpPr txBox="1">
            <a:spLocks noGrp="1"/>
          </p:cNvSpPr>
          <p:nvPr>
            <p:ph type="subTitle" idx="7"/>
          </p:nvPr>
        </p:nvSpPr>
        <p:spPr>
          <a:xfrm>
            <a:off x="1649162" y="3726726"/>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METHODOLOGY</a:t>
            </a:r>
            <a:endParaRPr dirty="0"/>
          </a:p>
        </p:txBody>
      </p:sp>
      <p:sp>
        <p:nvSpPr>
          <p:cNvPr id="2628" name="Google Shape;2628;p60"/>
          <p:cNvSpPr txBox="1">
            <a:spLocks noGrp="1"/>
          </p:cNvSpPr>
          <p:nvPr>
            <p:ph type="title" idx="9"/>
          </p:nvPr>
        </p:nvSpPr>
        <p:spPr>
          <a:xfrm>
            <a:off x="4707713" y="1535078"/>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04</a:t>
            </a:r>
            <a:endParaRPr>
              <a:solidFill>
                <a:schemeClr val="dk1"/>
              </a:solidFill>
            </a:endParaRPr>
          </a:p>
        </p:txBody>
      </p:sp>
      <p:sp>
        <p:nvSpPr>
          <p:cNvPr id="2629" name="Google Shape;2629;p60"/>
          <p:cNvSpPr txBox="1">
            <a:spLocks noGrp="1"/>
          </p:cNvSpPr>
          <p:nvPr>
            <p:ph type="subTitle" idx="13"/>
          </p:nvPr>
        </p:nvSpPr>
        <p:spPr>
          <a:xfrm>
            <a:off x="5529413" y="1681538"/>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CONTRIBUTIONS</a:t>
            </a:r>
            <a:endParaRPr dirty="0"/>
          </a:p>
        </p:txBody>
      </p:sp>
      <p:sp>
        <p:nvSpPr>
          <p:cNvPr id="2631" name="Google Shape;2631;p60"/>
          <p:cNvSpPr txBox="1">
            <a:spLocks noGrp="1"/>
          </p:cNvSpPr>
          <p:nvPr>
            <p:ph type="title" idx="15"/>
          </p:nvPr>
        </p:nvSpPr>
        <p:spPr>
          <a:xfrm>
            <a:off x="4707713" y="254729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05</a:t>
            </a:r>
            <a:endParaRPr>
              <a:solidFill>
                <a:schemeClr val="dk1"/>
              </a:solidFill>
            </a:endParaRPr>
          </a:p>
        </p:txBody>
      </p:sp>
      <p:sp>
        <p:nvSpPr>
          <p:cNvPr id="2632" name="Google Shape;2632;p60"/>
          <p:cNvSpPr txBox="1">
            <a:spLocks noGrp="1"/>
          </p:cNvSpPr>
          <p:nvPr>
            <p:ph type="subTitle" idx="16"/>
          </p:nvPr>
        </p:nvSpPr>
        <p:spPr>
          <a:xfrm>
            <a:off x="5541300" y="2668182"/>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FUTURE WORK</a:t>
            </a:r>
            <a:endParaRPr dirty="0"/>
          </a:p>
        </p:txBody>
      </p:sp>
      <p:sp>
        <p:nvSpPr>
          <p:cNvPr id="2634" name="Google Shape;2634;p60"/>
          <p:cNvSpPr txBox="1">
            <a:spLocks noGrp="1"/>
          </p:cNvSpPr>
          <p:nvPr>
            <p:ph type="title" idx="18"/>
          </p:nvPr>
        </p:nvSpPr>
        <p:spPr>
          <a:xfrm>
            <a:off x="4707713" y="3559519"/>
            <a:ext cx="821700" cy="554400"/>
          </a:xfrm>
          <a:prstGeom prst="rect">
            <a:avLst/>
          </a:prstGeom>
        </p:spPr>
        <p:txBody>
          <a:bodyPr spcFirstLastPara="1" wrap="square" lIns="91425" tIns="182875" rIns="91425" bIns="91425" anchor="t" anchorCtr="0">
            <a:noAutofit/>
          </a:bodyPr>
          <a:lstStyle/>
          <a:p>
            <a:pPr marL="0" lvl="0" indent="0" algn="ctr" rtl="0">
              <a:spcBef>
                <a:spcPts val="0"/>
              </a:spcBef>
              <a:spcAft>
                <a:spcPts val="0"/>
              </a:spcAft>
              <a:buNone/>
            </a:pPr>
            <a:r>
              <a:rPr lang="en">
                <a:solidFill>
                  <a:schemeClr val="dk1"/>
                </a:solidFill>
              </a:rPr>
              <a:t>06</a:t>
            </a:r>
            <a:endParaRPr>
              <a:solidFill>
                <a:schemeClr val="dk1"/>
              </a:solidFill>
            </a:endParaRPr>
          </a:p>
        </p:txBody>
      </p:sp>
      <p:sp>
        <p:nvSpPr>
          <p:cNvPr id="2635" name="Google Shape;2635;p60"/>
          <p:cNvSpPr txBox="1">
            <a:spLocks noGrp="1"/>
          </p:cNvSpPr>
          <p:nvPr>
            <p:ph type="subTitle" idx="19"/>
          </p:nvPr>
        </p:nvSpPr>
        <p:spPr>
          <a:xfrm>
            <a:off x="5541300" y="3698909"/>
            <a:ext cx="2887200" cy="3546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None/>
            </a:pPr>
            <a:r>
              <a:rPr lang="en" dirty="0"/>
              <a:t>REFERENCES</a:t>
            </a:r>
            <a:endParaRPr dirty="0"/>
          </a:p>
        </p:txBody>
      </p:sp>
      <p:grpSp>
        <p:nvGrpSpPr>
          <p:cNvPr id="2637" name="Google Shape;2637;p60"/>
          <p:cNvGrpSpPr/>
          <p:nvPr/>
        </p:nvGrpSpPr>
        <p:grpSpPr>
          <a:xfrm>
            <a:off x="7391908" y="722871"/>
            <a:ext cx="793256" cy="182899"/>
            <a:chOff x="2685575" y="2835950"/>
            <a:chExt cx="433000" cy="99825"/>
          </a:xfrm>
        </p:grpSpPr>
        <p:sp>
          <p:nvSpPr>
            <p:cNvPr id="2638" name="Google Shape;2638;p60"/>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2" name="Google Shape;2642;p60"/>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0">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0"/>
                                        </p:tgtEl>
                                        <p:attrNameLst>
                                          <p:attrName>style.visibility</p:attrName>
                                        </p:attrNameLst>
                                      </p:cBhvr>
                                      <p:to>
                                        <p:strVal val="visible"/>
                                      </p:to>
                                    </p:set>
                                    <p:animEffect transition="in" filter="fade">
                                      <p:cBhvr>
                                        <p:cTn id="7" dur="1000"/>
                                        <p:tgtEl>
                                          <p:spTgt spid="2620"/>
                                        </p:tgtEl>
                                      </p:cBhvr>
                                    </p:animEffect>
                                  </p:childTnLst>
                                </p:cTn>
                              </p:par>
                              <p:par>
                                <p:cTn id="8" presetID="10" presetClass="entr" presetSubtype="0" fill="hold" nodeType="withEffect">
                                  <p:stCondLst>
                                    <p:cond delay="0"/>
                                  </p:stCondLst>
                                  <p:childTnLst>
                                    <p:set>
                                      <p:cBhvr>
                                        <p:cTn id="9" dur="1" fill="hold">
                                          <p:stCondLst>
                                            <p:cond delay="0"/>
                                          </p:stCondLst>
                                        </p:cTn>
                                        <p:tgtEl>
                                          <p:spTgt spid="2623"/>
                                        </p:tgtEl>
                                        <p:attrNameLst>
                                          <p:attrName>style.visibility</p:attrName>
                                        </p:attrNameLst>
                                      </p:cBhvr>
                                      <p:to>
                                        <p:strVal val="visible"/>
                                      </p:to>
                                    </p:set>
                                    <p:animEffect transition="in" filter="fade">
                                      <p:cBhvr>
                                        <p:cTn id="10" dur="1000"/>
                                        <p:tgtEl>
                                          <p:spTgt spid="2623"/>
                                        </p:tgtEl>
                                      </p:cBhvr>
                                    </p:animEffect>
                                  </p:childTnLst>
                                </p:cTn>
                              </p:par>
                              <p:par>
                                <p:cTn id="11" presetID="10" presetClass="entr" presetSubtype="0" fill="hold" nodeType="withEffect">
                                  <p:stCondLst>
                                    <p:cond delay="0"/>
                                  </p:stCondLst>
                                  <p:childTnLst>
                                    <p:set>
                                      <p:cBhvr>
                                        <p:cTn id="12" dur="1" fill="hold">
                                          <p:stCondLst>
                                            <p:cond delay="0"/>
                                          </p:stCondLst>
                                        </p:cTn>
                                        <p:tgtEl>
                                          <p:spTgt spid="2626"/>
                                        </p:tgtEl>
                                        <p:attrNameLst>
                                          <p:attrName>style.visibility</p:attrName>
                                        </p:attrNameLst>
                                      </p:cBhvr>
                                      <p:to>
                                        <p:strVal val="visible"/>
                                      </p:to>
                                    </p:set>
                                    <p:animEffect transition="in" filter="fade">
                                      <p:cBhvr>
                                        <p:cTn id="13" dur="1000"/>
                                        <p:tgtEl>
                                          <p:spTgt spid="2626"/>
                                        </p:tgtEl>
                                      </p:cBhvr>
                                    </p:animEffect>
                                  </p:childTnLst>
                                </p:cTn>
                              </p:par>
                              <p:par>
                                <p:cTn id="14" presetID="10" presetClass="entr" presetSubtype="0" fill="hold" nodeType="withEffect">
                                  <p:stCondLst>
                                    <p:cond delay="0"/>
                                  </p:stCondLst>
                                  <p:childTnLst>
                                    <p:set>
                                      <p:cBhvr>
                                        <p:cTn id="15" dur="1" fill="hold">
                                          <p:stCondLst>
                                            <p:cond delay="0"/>
                                          </p:stCondLst>
                                        </p:cTn>
                                        <p:tgtEl>
                                          <p:spTgt spid="2629"/>
                                        </p:tgtEl>
                                        <p:attrNameLst>
                                          <p:attrName>style.visibility</p:attrName>
                                        </p:attrNameLst>
                                      </p:cBhvr>
                                      <p:to>
                                        <p:strVal val="visible"/>
                                      </p:to>
                                    </p:set>
                                    <p:animEffect transition="in" filter="fade">
                                      <p:cBhvr>
                                        <p:cTn id="16" dur="1000"/>
                                        <p:tgtEl>
                                          <p:spTgt spid="2629"/>
                                        </p:tgtEl>
                                      </p:cBhvr>
                                    </p:animEffect>
                                  </p:childTnLst>
                                </p:cTn>
                              </p:par>
                              <p:par>
                                <p:cTn id="17" presetID="10" presetClass="entr" presetSubtype="0" fill="hold" nodeType="withEffect">
                                  <p:stCondLst>
                                    <p:cond delay="0"/>
                                  </p:stCondLst>
                                  <p:childTnLst>
                                    <p:set>
                                      <p:cBhvr>
                                        <p:cTn id="18" dur="1" fill="hold">
                                          <p:stCondLst>
                                            <p:cond delay="0"/>
                                          </p:stCondLst>
                                        </p:cTn>
                                        <p:tgtEl>
                                          <p:spTgt spid="2632"/>
                                        </p:tgtEl>
                                        <p:attrNameLst>
                                          <p:attrName>style.visibility</p:attrName>
                                        </p:attrNameLst>
                                      </p:cBhvr>
                                      <p:to>
                                        <p:strVal val="visible"/>
                                      </p:to>
                                    </p:set>
                                    <p:animEffect transition="in" filter="fade">
                                      <p:cBhvr>
                                        <p:cTn id="19" dur="1000"/>
                                        <p:tgtEl>
                                          <p:spTgt spid="2632"/>
                                        </p:tgtEl>
                                      </p:cBhvr>
                                    </p:animEffect>
                                  </p:childTnLst>
                                </p:cTn>
                              </p:par>
                              <p:par>
                                <p:cTn id="20" presetID="10" presetClass="entr" presetSubtype="0" fill="hold" nodeType="withEffect">
                                  <p:stCondLst>
                                    <p:cond delay="0"/>
                                  </p:stCondLst>
                                  <p:childTnLst>
                                    <p:set>
                                      <p:cBhvr>
                                        <p:cTn id="21" dur="1" fill="hold">
                                          <p:stCondLst>
                                            <p:cond delay="0"/>
                                          </p:stCondLst>
                                        </p:cTn>
                                        <p:tgtEl>
                                          <p:spTgt spid="2635"/>
                                        </p:tgtEl>
                                        <p:attrNameLst>
                                          <p:attrName>style.visibility</p:attrName>
                                        </p:attrNameLst>
                                      </p:cBhvr>
                                      <p:to>
                                        <p:strVal val="visible"/>
                                      </p:to>
                                    </p:set>
                                    <p:animEffect transition="in" filter="fade">
                                      <p:cBhvr>
                                        <p:cTn id="22" dur="1000"/>
                                        <p:tgtEl>
                                          <p:spTgt spid="2635"/>
                                        </p:tgtEl>
                                      </p:cBhvr>
                                    </p:animEffect>
                                  </p:childTnLst>
                                </p:cTn>
                              </p:par>
                              <p:par>
                                <p:cTn id="23" presetID="23" presetClass="entr" presetSubtype="16" fill="hold" nodeType="withEffect">
                                  <p:stCondLst>
                                    <p:cond delay="0"/>
                                  </p:stCondLst>
                                  <p:childTnLst>
                                    <p:set>
                                      <p:cBhvr>
                                        <p:cTn id="24" dur="1" fill="hold">
                                          <p:stCondLst>
                                            <p:cond delay="0"/>
                                          </p:stCondLst>
                                        </p:cTn>
                                        <p:tgtEl>
                                          <p:spTgt spid="2612"/>
                                        </p:tgtEl>
                                        <p:attrNameLst>
                                          <p:attrName>style.visibility</p:attrName>
                                        </p:attrNameLst>
                                      </p:cBhvr>
                                      <p:to>
                                        <p:strVal val="visible"/>
                                      </p:to>
                                    </p:set>
                                    <p:anim calcmode="lin" valueType="num">
                                      <p:cBhvr additive="base">
                                        <p:cTn id="25" dur="1000"/>
                                        <p:tgtEl>
                                          <p:spTgt spid="2612"/>
                                        </p:tgtEl>
                                        <p:attrNameLst>
                                          <p:attrName>ppt_w</p:attrName>
                                        </p:attrNameLst>
                                      </p:cBhvr>
                                      <p:tavLst>
                                        <p:tav tm="0">
                                          <p:val>
                                            <p:strVal val="0"/>
                                          </p:val>
                                        </p:tav>
                                        <p:tav tm="100000">
                                          <p:val>
                                            <p:strVal val="#ppt_w"/>
                                          </p:val>
                                        </p:tav>
                                      </p:tavLst>
                                    </p:anim>
                                    <p:anim calcmode="lin" valueType="num">
                                      <p:cBhvr additive="base">
                                        <p:cTn id="26" dur="1000"/>
                                        <p:tgtEl>
                                          <p:spTgt spid="2612"/>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2613"/>
                                        </p:tgtEl>
                                        <p:attrNameLst>
                                          <p:attrName>style.visibility</p:attrName>
                                        </p:attrNameLst>
                                      </p:cBhvr>
                                      <p:to>
                                        <p:strVal val="visible"/>
                                      </p:to>
                                    </p:set>
                                    <p:anim calcmode="lin" valueType="num">
                                      <p:cBhvr additive="base">
                                        <p:cTn id="29" dur="1000"/>
                                        <p:tgtEl>
                                          <p:spTgt spid="2613"/>
                                        </p:tgtEl>
                                        <p:attrNameLst>
                                          <p:attrName>ppt_w</p:attrName>
                                        </p:attrNameLst>
                                      </p:cBhvr>
                                      <p:tavLst>
                                        <p:tav tm="0">
                                          <p:val>
                                            <p:strVal val="0"/>
                                          </p:val>
                                        </p:tav>
                                        <p:tav tm="100000">
                                          <p:val>
                                            <p:strVal val="#ppt_w"/>
                                          </p:val>
                                        </p:tav>
                                      </p:tavLst>
                                    </p:anim>
                                    <p:anim calcmode="lin" valueType="num">
                                      <p:cBhvr additive="base">
                                        <p:cTn id="30" dur="1000"/>
                                        <p:tgtEl>
                                          <p:spTgt spid="2613"/>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2614"/>
                                        </p:tgtEl>
                                        <p:attrNameLst>
                                          <p:attrName>style.visibility</p:attrName>
                                        </p:attrNameLst>
                                      </p:cBhvr>
                                      <p:to>
                                        <p:strVal val="visible"/>
                                      </p:to>
                                    </p:set>
                                    <p:anim calcmode="lin" valueType="num">
                                      <p:cBhvr additive="base">
                                        <p:cTn id="33" dur="1000"/>
                                        <p:tgtEl>
                                          <p:spTgt spid="2614"/>
                                        </p:tgtEl>
                                        <p:attrNameLst>
                                          <p:attrName>ppt_w</p:attrName>
                                        </p:attrNameLst>
                                      </p:cBhvr>
                                      <p:tavLst>
                                        <p:tav tm="0">
                                          <p:val>
                                            <p:strVal val="0"/>
                                          </p:val>
                                        </p:tav>
                                        <p:tav tm="100000">
                                          <p:val>
                                            <p:strVal val="#ppt_w"/>
                                          </p:val>
                                        </p:tav>
                                      </p:tavLst>
                                    </p:anim>
                                    <p:anim calcmode="lin" valueType="num">
                                      <p:cBhvr additive="base">
                                        <p:cTn id="34" dur="1000"/>
                                        <p:tgtEl>
                                          <p:spTgt spid="2614"/>
                                        </p:tgtEl>
                                        <p:attrNameLst>
                                          <p:attrName>ppt_h</p:attrName>
                                        </p:attrNameLst>
                                      </p:cBhvr>
                                      <p:tavLst>
                                        <p:tav tm="0">
                                          <p:val>
                                            <p:strVal val="0"/>
                                          </p:val>
                                        </p:tav>
                                        <p:tav tm="100000">
                                          <p:val>
                                            <p:strVal val="#ppt_h"/>
                                          </p:val>
                                        </p:tav>
                                      </p:tavLst>
                                    </p:anim>
                                  </p:childTnLst>
                                </p:cTn>
                              </p:par>
                              <p:par>
                                <p:cTn id="35" presetID="23" presetClass="entr" presetSubtype="16" fill="hold" nodeType="withEffect">
                                  <p:stCondLst>
                                    <p:cond delay="0"/>
                                  </p:stCondLst>
                                  <p:childTnLst>
                                    <p:set>
                                      <p:cBhvr>
                                        <p:cTn id="36" dur="1" fill="hold">
                                          <p:stCondLst>
                                            <p:cond delay="0"/>
                                          </p:stCondLst>
                                        </p:cTn>
                                        <p:tgtEl>
                                          <p:spTgt spid="2615"/>
                                        </p:tgtEl>
                                        <p:attrNameLst>
                                          <p:attrName>style.visibility</p:attrName>
                                        </p:attrNameLst>
                                      </p:cBhvr>
                                      <p:to>
                                        <p:strVal val="visible"/>
                                      </p:to>
                                    </p:set>
                                    <p:anim calcmode="lin" valueType="num">
                                      <p:cBhvr additive="base">
                                        <p:cTn id="37" dur="1000"/>
                                        <p:tgtEl>
                                          <p:spTgt spid="2615"/>
                                        </p:tgtEl>
                                        <p:attrNameLst>
                                          <p:attrName>ppt_w</p:attrName>
                                        </p:attrNameLst>
                                      </p:cBhvr>
                                      <p:tavLst>
                                        <p:tav tm="0">
                                          <p:val>
                                            <p:strVal val="0"/>
                                          </p:val>
                                        </p:tav>
                                        <p:tav tm="100000">
                                          <p:val>
                                            <p:strVal val="#ppt_w"/>
                                          </p:val>
                                        </p:tav>
                                      </p:tavLst>
                                    </p:anim>
                                    <p:anim calcmode="lin" valueType="num">
                                      <p:cBhvr additive="base">
                                        <p:cTn id="38" dur="1000"/>
                                        <p:tgtEl>
                                          <p:spTgt spid="2615"/>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617"/>
                                        </p:tgtEl>
                                        <p:attrNameLst>
                                          <p:attrName>style.visibility</p:attrName>
                                        </p:attrNameLst>
                                      </p:cBhvr>
                                      <p:to>
                                        <p:strVal val="visible"/>
                                      </p:to>
                                    </p:set>
                                    <p:anim calcmode="lin" valueType="num">
                                      <p:cBhvr additive="base">
                                        <p:cTn id="41" dur="1000"/>
                                        <p:tgtEl>
                                          <p:spTgt spid="2617"/>
                                        </p:tgtEl>
                                        <p:attrNameLst>
                                          <p:attrName>ppt_w</p:attrName>
                                        </p:attrNameLst>
                                      </p:cBhvr>
                                      <p:tavLst>
                                        <p:tav tm="0">
                                          <p:val>
                                            <p:strVal val="0"/>
                                          </p:val>
                                        </p:tav>
                                        <p:tav tm="100000">
                                          <p:val>
                                            <p:strVal val="#ppt_w"/>
                                          </p:val>
                                        </p:tav>
                                      </p:tavLst>
                                    </p:anim>
                                    <p:anim calcmode="lin" valueType="num">
                                      <p:cBhvr additive="base">
                                        <p:cTn id="42" dur="1000"/>
                                        <p:tgtEl>
                                          <p:spTgt spid="2617"/>
                                        </p:tgtEl>
                                        <p:attrNameLst>
                                          <p:attrName>ppt_h</p:attrName>
                                        </p:attrNameLst>
                                      </p:cBhvr>
                                      <p:tavLst>
                                        <p:tav tm="0">
                                          <p:val>
                                            <p:strVal val="0"/>
                                          </p:val>
                                        </p:tav>
                                        <p:tav tm="100000">
                                          <p:val>
                                            <p:strVal val="#ppt_h"/>
                                          </p:val>
                                        </p:tav>
                                      </p:tavLst>
                                    </p:anim>
                                  </p:childTnLst>
                                </p:cTn>
                              </p:par>
                              <p:par>
                                <p:cTn id="43" presetID="23" presetClass="entr" presetSubtype="16" fill="hold" nodeType="withEffect">
                                  <p:stCondLst>
                                    <p:cond delay="0"/>
                                  </p:stCondLst>
                                  <p:childTnLst>
                                    <p:set>
                                      <p:cBhvr>
                                        <p:cTn id="44" dur="1" fill="hold">
                                          <p:stCondLst>
                                            <p:cond delay="0"/>
                                          </p:stCondLst>
                                        </p:cTn>
                                        <p:tgtEl>
                                          <p:spTgt spid="2616"/>
                                        </p:tgtEl>
                                        <p:attrNameLst>
                                          <p:attrName>style.visibility</p:attrName>
                                        </p:attrNameLst>
                                      </p:cBhvr>
                                      <p:to>
                                        <p:strVal val="visible"/>
                                      </p:to>
                                    </p:set>
                                    <p:anim calcmode="lin" valueType="num">
                                      <p:cBhvr additive="base">
                                        <p:cTn id="45" dur="1000"/>
                                        <p:tgtEl>
                                          <p:spTgt spid="2616"/>
                                        </p:tgtEl>
                                        <p:attrNameLst>
                                          <p:attrName>ppt_w</p:attrName>
                                        </p:attrNameLst>
                                      </p:cBhvr>
                                      <p:tavLst>
                                        <p:tav tm="0">
                                          <p:val>
                                            <p:strVal val="0"/>
                                          </p:val>
                                        </p:tav>
                                        <p:tav tm="100000">
                                          <p:val>
                                            <p:strVal val="#ppt_w"/>
                                          </p:val>
                                        </p:tav>
                                      </p:tavLst>
                                    </p:anim>
                                    <p:anim calcmode="lin" valueType="num">
                                      <p:cBhvr additive="base">
                                        <p:cTn id="46" dur="1000"/>
                                        <p:tgtEl>
                                          <p:spTgt spid="2616"/>
                                        </p:tgtEl>
                                        <p:attrNameLst>
                                          <p:attrName>ppt_h</p:attrName>
                                        </p:attrNameLst>
                                      </p:cBhvr>
                                      <p:tavLst>
                                        <p:tav tm="0">
                                          <p:val>
                                            <p:strVal val="0"/>
                                          </p:val>
                                        </p:tav>
                                        <p:tav tm="100000">
                                          <p:val>
                                            <p:strVal val="#ppt_h"/>
                                          </p:val>
                                        </p:tav>
                                      </p:tavLst>
                                    </p:anim>
                                  </p:childTnLst>
                                </p:cTn>
                              </p:par>
                              <p:par>
                                <p:cTn id="47" presetID="10" presetClass="entr" presetSubtype="0" fill="hold" nodeType="withEffect">
                                  <p:stCondLst>
                                    <p:cond delay="0"/>
                                  </p:stCondLst>
                                  <p:childTnLst>
                                    <p:set>
                                      <p:cBhvr>
                                        <p:cTn id="48" dur="1" fill="hold">
                                          <p:stCondLst>
                                            <p:cond delay="0"/>
                                          </p:stCondLst>
                                        </p:cTn>
                                        <p:tgtEl>
                                          <p:spTgt spid="2619"/>
                                        </p:tgtEl>
                                        <p:attrNameLst>
                                          <p:attrName>style.visibility</p:attrName>
                                        </p:attrNameLst>
                                      </p:cBhvr>
                                      <p:to>
                                        <p:strVal val="visible"/>
                                      </p:to>
                                    </p:set>
                                    <p:animEffect transition="in" filter="fade">
                                      <p:cBhvr>
                                        <p:cTn id="49" dur="1000"/>
                                        <p:tgtEl>
                                          <p:spTgt spid="2619"/>
                                        </p:tgtEl>
                                      </p:cBhvr>
                                    </p:animEffect>
                                  </p:childTnLst>
                                </p:cTn>
                              </p:par>
                              <p:par>
                                <p:cTn id="50" presetID="10" presetClass="entr" presetSubtype="0" fill="hold" nodeType="withEffect">
                                  <p:stCondLst>
                                    <p:cond delay="0"/>
                                  </p:stCondLst>
                                  <p:childTnLst>
                                    <p:set>
                                      <p:cBhvr>
                                        <p:cTn id="51" dur="1" fill="hold">
                                          <p:stCondLst>
                                            <p:cond delay="0"/>
                                          </p:stCondLst>
                                        </p:cTn>
                                        <p:tgtEl>
                                          <p:spTgt spid="2622"/>
                                        </p:tgtEl>
                                        <p:attrNameLst>
                                          <p:attrName>style.visibility</p:attrName>
                                        </p:attrNameLst>
                                      </p:cBhvr>
                                      <p:to>
                                        <p:strVal val="visible"/>
                                      </p:to>
                                    </p:set>
                                    <p:animEffect transition="in" filter="fade">
                                      <p:cBhvr>
                                        <p:cTn id="52" dur="1000"/>
                                        <p:tgtEl>
                                          <p:spTgt spid="2622"/>
                                        </p:tgtEl>
                                      </p:cBhvr>
                                    </p:animEffect>
                                  </p:childTnLst>
                                </p:cTn>
                              </p:par>
                              <p:par>
                                <p:cTn id="53" presetID="10" presetClass="entr" presetSubtype="0" fill="hold" nodeType="withEffect">
                                  <p:stCondLst>
                                    <p:cond delay="0"/>
                                  </p:stCondLst>
                                  <p:childTnLst>
                                    <p:set>
                                      <p:cBhvr>
                                        <p:cTn id="54" dur="1" fill="hold">
                                          <p:stCondLst>
                                            <p:cond delay="0"/>
                                          </p:stCondLst>
                                        </p:cTn>
                                        <p:tgtEl>
                                          <p:spTgt spid="2625"/>
                                        </p:tgtEl>
                                        <p:attrNameLst>
                                          <p:attrName>style.visibility</p:attrName>
                                        </p:attrNameLst>
                                      </p:cBhvr>
                                      <p:to>
                                        <p:strVal val="visible"/>
                                      </p:to>
                                    </p:set>
                                    <p:animEffect transition="in" filter="fade">
                                      <p:cBhvr>
                                        <p:cTn id="55" dur="1000"/>
                                        <p:tgtEl>
                                          <p:spTgt spid="2625"/>
                                        </p:tgtEl>
                                      </p:cBhvr>
                                    </p:animEffect>
                                  </p:childTnLst>
                                </p:cTn>
                              </p:par>
                              <p:par>
                                <p:cTn id="56" presetID="10" presetClass="entr" presetSubtype="0" fill="hold" nodeType="withEffect">
                                  <p:stCondLst>
                                    <p:cond delay="0"/>
                                  </p:stCondLst>
                                  <p:childTnLst>
                                    <p:set>
                                      <p:cBhvr>
                                        <p:cTn id="57" dur="1" fill="hold">
                                          <p:stCondLst>
                                            <p:cond delay="0"/>
                                          </p:stCondLst>
                                        </p:cTn>
                                        <p:tgtEl>
                                          <p:spTgt spid="2628"/>
                                        </p:tgtEl>
                                        <p:attrNameLst>
                                          <p:attrName>style.visibility</p:attrName>
                                        </p:attrNameLst>
                                      </p:cBhvr>
                                      <p:to>
                                        <p:strVal val="visible"/>
                                      </p:to>
                                    </p:set>
                                    <p:animEffect transition="in" filter="fade">
                                      <p:cBhvr>
                                        <p:cTn id="58" dur="1000"/>
                                        <p:tgtEl>
                                          <p:spTgt spid="2628"/>
                                        </p:tgtEl>
                                      </p:cBhvr>
                                    </p:animEffect>
                                  </p:childTnLst>
                                </p:cTn>
                              </p:par>
                              <p:par>
                                <p:cTn id="59" presetID="10" presetClass="entr" presetSubtype="0" fill="hold" nodeType="withEffect">
                                  <p:stCondLst>
                                    <p:cond delay="0"/>
                                  </p:stCondLst>
                                  <p:childTnLst>
                                    <p:set>
                                      <p:cBhvr>
                                        <p:cTn id="60" dur="1" fill="hold">
                                          <p:stCondLst>
                                            <p:cond delay="0"/>
                                          </p:stCondLst>
                                        </p:cTn>
                                        <p:tgtEl>
                                          <p:spTgt spid="2631"/>
                                        </p:tgtEl>
                                        <p:attrNameLst>
                                          <p:attrName>style.visibility</p:attrName>
                                        </p:attrNameLst>
                                      </p:cBhvr>
                                      <p:to>
                                        <p:strVal val="visible"/>
                                      </p:to>
                                    </p:set>
                                    <p:animEffect transition="in" filter="fade">
                                      <p:cBhvr>
                                        <p:cTn id="61" dur="1000"/>
                                        <p:tgtEl>
                                          <p:spTgt spid="2631"/>
                                        </p:tgtEl>
                                      </p:cBhvr>
                                    </p:animEffect>
                                  </p:childTnLst>
                                </p:cTn>
                              </p:par>
                              <p:par>
                                <p:cTn id="62" presetID="10" presetClass="entr" presetSubtype="0" fill="hold" nodeType="withEffect">
                                  <p:stCondLst>
                                    <p:cond delay="0"/>
                                  </p:stCondLst>
                                  <p:childTnLst>
                                    <p:set>
                                      <p:cBhvr>
                                        <p:cTn id="63" dur="1" fill="hold">
                                          <p:stCondLst>
                                            <p:cond delay="0"/>
                                          </p:stCondLst>
                                        </p:cTn>
                                        <p:tgtEl>
                                          <p:spTgt spid="2634"/>
                                        </p:tgtEl>
                                        <p:attrNameLst>
                                          <p:attrName>style.visibility</p:attrName>
                                        </p:attrNameLst>
                                      </p:cBhvr>
                                      <p:to>
                                        <p:strVal val="visible"/>
                                      </p:to>
                                    </p:set>
                                    <p:animEffect transition="in" filter="fade">
                                      <p:cBhvr>
                                        <p:cTn id="64" dur="1000"/>
                                        <p:tgtEl>
                                          <p:spTgt spid="2634"/>
                                        </p:tgtEl>
                                      </p:cBhvr>
                                    </p:animEffect>
                                  </p:childTnLst>
                                </p:cTn>
                              </p:par>
                              <p:par>
                                <p:cTn id="65" presetID="2" presetClass="entr" presetSubtype="8" fill="hold" nodeType="withEffect">
                                  <p:stCondLst>
                                    <p:cond delay="0"/>
                                  </p:stCondLst>
                                  <p:childTnLst>
                                    <p:set>
                                      <p:cBhvr>
                                        <p:cTn id="66" dur="1" fill="hold">
                                          <p:stCondLst>
                                            <p:cond delay="0"/>
                                          </p:stCondLst>
                                        </p:cTn>
                                        <p:tgtEl>
                                          <p:spTgt spid="2618"/>
                                        </p:tgtEl>
                                        <p:attrNameLst>
                                          <p:attrName>style.visibility</p:attrName>
                                        </p:attrNameLst>
                                      </p:cBhvr>
                                      <p:to>
                                        <p:strVal val="visible"/>
                                      </p:to>
                                    </p:set>
                                    <p:anim calcmode="lin" valueType="num">
                                      <p:cBhvr additive="base">
                                        <p:cTn id="67" dur="1000"/>
                                        <p:tgtEl>
                                          <p:spTgt spid="2618"/>
                                        </p:tgtEl>
                                        <p:attrNameLst>
                                          <p:attrName>ppt_x</p:attrName>
                                        </p:attrNameLst>
                                      </p:cBhvr>
                                      <p:tavLst>
                                        <p:tav tm="0">
                                          <p:val>
                                            <p:strVal val="#ppt_x-1"/>
                                          </p:val>
                                        </p:tav>
                                        <p:tav tm="100000">
                                          <p:val>
                                            <p:strVal val="#ppt_x"/>
                                          </p:val>
                                        </p:tav>
                                      </p:tavLst>
                                    </p:anim>
                                  </p:childTnLst>
                                </p:cTn>
                              </p:par>
                              <p:par>
                                <p:cTn id="68" presetID="10" presetClass="entr" presetSubtype="0" fill="hold" nodeType="withEffect">
                                  <p:stCondLst>
                                    <p:cond delay="0"/>
                                  </p:stCondLst>
                                  <p:childTnLst>
                                    <p:set>
                                      <p:cBhvr>
                                        <p:cTn id="69" dur="1" fill="hold">
                                          <p:stCondLst>
                                            <p:cond delay="0"/>
                                          </p:stCondLst>
                                        </p:cTn>
                                        <p:tgtEl>
                                          <p:spTgt spid="2642"/>
                                        </p:tgtEl>
                                        <p:attrNameLst>
                                          <p:attrName>style.visibility</p:attrName>
                                        </p:attrNameLst>
                                      </p:cBhvr>
                                      <p:to>
                                        <p:strVal val="visible"/>
                                      </p:to>
                                    </p:set>
                                    <p:animEffect transition="in" filter="fade">
                                      <p:cBhvr>
                                        <p:cTn id="70" dur="1000"/>
                                        <p:tgtEl>
                                          <p:spTgt spid="2642"/>
                                        </p:tgtEl>
                                      </p:cBhvr>
                                    </p:animEffect>
                                  </p:childTnLst>
                                </p:cTn>
                              </p:par>
                              <p:par>
                                <p:cTn id="71" presetID="10" presetClass="entr" presetSubtype="0" fill="hold" nodeType="withEffect">
                                  <p:stCondLst>
                                    <p:cond delay="0"/>
                                  </p:stCondLst>
                                  <p:childTnLst>
                                    <p:set>
                                      <p:cBhvr>
                                        <p:cTn id="72" dur="1" fill="hold">
                                          <p:stCondLst>
                                            <p:cond delay="0"/>
                                          </p:stCondLst>
                                        </p:cTn>
                                        <p:tgtEl>
                                          <p:spTgt spid="2643"/>
                                        </p:tgtEl>
                                        <p:attrNameLst>
                                          <p:attrName>style.visibility</p:attrName>
                                        </p:attrNameLst>
                                      </p:cBhvr>
                                      <p:to>
                                        <p:strVal val="visible"/>
                                      </p:to>
                                    </p:set>
                                    <p:animEffect transition="in" filter="fade">
                                      <p:cBhvr>
                                        <p:cTn id="73" dur="1000"/>
                                        <p:tgtEl>
                                          <p:spTgt spid="2643"/>
                                        </p:tgtEl>
                                      </p:cBhvr>
                                    </p:animEffect>
                                  </p:childTnLst>
                                </p:cTn>
                              </p:par>
                              <p:par>
                                <p:cTn id="74" presetID="10" presetClass="entr" presetSubtype="0" fill="hold" nodeType="withEffect">
                                  <p:stCondLst>
                                    <p:cond delay="0"/>
                                  </p:stCondLst>
                                  <p:childTnLst>
                                    <p:set>
                                      <p:cBhvr>
                                        <p:cTn id="75" dur="1" fill="hold">
                                          <p:stCondLst>
                                            <p:cond delay="0"/>
                                          </p:stCondLst>
                                        </p:cTn>
                                        <p:tgtEl>
                                          <p:spTgt spid="2644"/>
                                        </p:tgtEl>
                                        <p:attrNameLst>
                                          <p:attrName>style.visibility</p:attrName>
                                        </p:attrNameLst>
                                      </p:cBhvr>
                                      <p:to>
                                        <p:strVal val="visible"/>
                                      </p:to>
                                    </p:set>
                                    <p:animEffect transition="in" filter="fade">
                                      <p:cBhvr>
                                        <p:cTn id="76" dur="1000"/>
                                        <p:tgtEl>
                                          <p:spTgt spid="2644"/>
                                        </p:tgtEl>
                                      </p:cBhvr>
                                    </p:animEffect>
                                  </p:childTnLst>
                                </p:cTn>
                              </p:par>
                              <p:par>
                                <p:cTn id="77" presetID="10" presetClass="entr" presetSubtype="0" fill="hold" nodeType="withEffect">
                                  <p:stCondLst>
                                    <p:cond delay="0"/>
                                  </p:stCondLst>
                                  <p:childTnLst>
                                    <p:set>
                                      <p:cBhvr>
                                        <p:cTn id="78" dur="1" fill="hold">
                                          <p:stCondLst>
                                            <p:cond delay="0"/>
                                          </p:stCondLst>
                                        </p:cTn>
                                        <p:tgtEl>
                                          <p:spTgt spid="2645"/>
                                        </p:tgtEl>
                                        <p:attrNameLst>
                                          <p:attrName>style.visibility</p:attrName>
                                        </p:attrNameLst>
                                      </p:cBhvr>
                                      <p:to>
                                        <p:strVal val="visible"/>
                                      </p:to>
                                    </p:set>
                                    <p:animEffect transition="in" filter="fade">
                                      <p:cBhvr>
                                        <p:cTn id="79" dur="1000"/>
                                        <p:tgtEl>
                                          <p:spTgt spid="2645"/>
                                        </p:tgtEl>
                                      </p:cBhvr>
                                    </p:animEffect>
                                  </p:childTnLst>
                                </p:cTn>
                              </p:par>
                              <p:par>
                                <p:cTn id="80" presetID="10" presetClass="entr" presetSubtype="0" fill="hold" nodeType="withEffect">
                                  <p:stCondLst>
                                    <p:cond delay="0"/>
                                  </p:stCondLst>
                                  <p:childTnLst>
                                    <p:set>
                                      <p:cBhvr>
                                        <p:cTn id="81" dur="1" fill="hold">
                                          <p:stCondLst>
                                            <p:cond delay="0"/>
                                          </p:stCondLst>
                                        </p:cTn>
                                        <p:tgtEl>
                                          <p:spTgt spid="2646"/>
                                        </p:tgtEl>
                                        <p:attrNameLst>
                                          <p:attrName>style.visibility</p:attrName>
                                        </p:attrNameLst>
                                      </p:cBhvr>
                                      <p:to>
                                        <p:strVal val="visible"/>
                                      </p:to>
                                    </p:set>
                                    <p:animEffect transition="in" filter="fade">
                                      <p:cBhvr>
                                        <p:cTn id="82" dur="1000"/>
                                        <p:tgtEl>
                                          <p:spTgt spid="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5050" y="1551505"/>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b="1" dirty="0"/>
              <a:t>INTRODUCTION</a:t>
            </a:r>
            <a:endParaRPr b="1"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txBox="1">
            <a:spLocks noGrp="1"/>
          </p:cNvSpPr>
          <p:nvPr>
            <p:ph type="subTitle" idx="1"/>
          </p:nvPr>
        </p:nvSpPr>
        <p:spPr>
          <a:xfrm>
            <a:off x="1747800" y="1971416"/>
            <a:ext cx="5493900" cy="1894770"/>
          </a:xfrm>
          <a:prstGeom prst="rect">
            <a:avLst/>
          </a:prstGeom>
        </p:spPr>
        <p:txBody>
          <a:bodyPr spcFirstLastPara="1" wrap="square" lIns="91425" tIns="91425" rIns="91425" bIns="91425" anchor="t" anchorCtr="0">
            <a:noAutofit/>
          </a:bodyPr>
          <a:lstStyle/>
          <a:p>
            <a:pPr marL="0" lvl="0" indent="0">
              <a:spcAft>
                <a:spcPts val="1200"/>
              </a:spcAft>
            </a:pPr>
            <a:r>
              <a:rPr lang="en-US" dirty="0"/>
              <a:t>The project is made to analyze a dataset called </a:t>
            </a:r>
            <a:r>
              <a:rPr lang="en-US" b="1" dirty="0"/>
              <a:t>Bank Term Deposit Predictions</a:t>
            </a:r>
            <a:r>
              <a:rPr lang="en-US" dirty="0"/>
              <a:t>, using various statistical and machine learning techniques, it includes first importing necessary libraries for data manipulation (like Pandas and NumPy), visualization (Matplotlib and Seaborn), and several machine learning models (Decision Tree, Gaussian Naive Bayes, Linear Discriminant Analysis) and so 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par>
                                <p:cTn id="30" presetID="10" presetClass="entr" presetSubtype="0" fill="hold" nodeType="withEffect">
                                  <p:stCondLst>
                                    <p:cond delay="0"/>
                                  </p:stCondLst>
                                  <p:childTnLst>
                                    <p:set>
                                      <p:cBhvr>
                                        <p:cTn id="31" dur="1" fill="hold">
                                          <p:stCondLst>
                                            <p:cond delay="0"/>
                                          </p:stCondLst>
                                        </p:cTn>
                                        <p:tgtEl>
                                          <p:spTgt spid="2759"/>
                                        </p:tgtEl>
                                        <p:attrNameLst>
                                          <p:attrName>style.visibility</p:attrName>
                                        </p:attrNameLst>
                                      </p:cBhvr>
                                      <p:to>
                                        <p:strVal val="visible"/>
                                      </p:to>
                                    </p:set>
                                    <p:animEffect transition="in" filter="fade">
                                      <p:cBhvr>
                                        <p:cTn id="32" dur="1000"/>
                                        <p:tgtEl>
                                          <p:spTgt spid="2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97"/>
        <p:cNvGrpSpPr/>
        <p:nvPr/>
      </p:nvGrpSpPr>
      <p:grpSpPr>
        <a:xfrm>
          <a:off x="0" y="0"/>
          <a:ext cx="0" cy="0"/>
          <a:chOff x="0" y="0"/>
          <a:chExt cx="0" cy="0"/>
        </a:xfrm>
      </p:grpSpPr>
      <p:sp>
        <p:nvSpPr>
          <p:cNvPr id="2698" name="Google Shape;2698;p63"/>
          <p:cNvSpPr txBox="1">
            <a:spLocks noGrp="1"/>
          </p:cNvSpPr>
          <p:nvPr>
            <p:ph type="title"/>
          </p:nvPr>
        </p:nvSpPr>
        <p:spPr>
          <a:xfrm>
            <a:off x="1826444" y="2361450"/>
            <a:ext cx="5493900" cy="4206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4000" b="1" dirty="0"/>
              <a:t>OBJECTIVES</a:t>
            </a:r>
            <a:endParaRPr sz="4000" b="1" dirty="0"/>
          </a:p>
        </p:txBody>
      </p:sp>
      <p:grpSp>
        <p:nvGrpSpPr>
          <p:cNvPr id="2699" name="Google Shape;2699;p63"/>
          <p:cNvGrpSpPr/>
          <p:nvPr/>
        </p:nvGrpSpPr>
        <p:grpSpPr>
          <a:xfrm>
            <a:off x="5268783" y="-1501970"/>
            <a:ext cx="2795003" cy="2795003"/>
            <a:chOff x="1943325" y="-220375"/>
            <a:chExt cx="1298672" cy="1298672"/>
          </a:xfrm>
        </p:grpSpPr>
        <p:sp>
          <p:nvSpPr>
            <p:cNvPr id="2700" name="Google Shape;2700;p63"/>
            <p:cNvSpPr/>
            <p:nvPr/>
          </p:nvSpPr>
          <p:spPr>
            <a:xfrm>
              <a:off x="2582255" y="-220375"/>
              <a:ext cx="49" cy="460871"/>
            </a:xfrm>
            <a:custGeom>
              <a:avLst/>
              <a:gdLst/>
              <a:ahLst/>
              <a:cxnLst/>
              <a:rect l="l" t="t" r="r" b="b"/>
              <a:pathLst>
                <a:path w="1" h="9432" fill="none" extrusionOk="0">
                  <a:moveTo>
                    <a:pt x="0" y="0"/>
                  </a:moveTo>
                  <a:lnTo>
                    <a:pt x="0" y="943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63"/>
            <p:cNvSpPr/>
            <p:nvPr/>
          </p:nvSpPr>
          <p:spPr>
            <a:xfrm>
              <a:off x="2414509" y="-195895"/>
              <a:ext cx="118785" cy="444844"/>
            </a:xfrm>
            <a:custGeom>
              <a:avLst/>
              <a:gdLst/>
              <a:ahLst/>
              <a:cxnLst/>
              <a:rect l="l" t="t" r="r" b="b"/>
              <a:pathLst>
                <a:path w="2431" h="9104" fill="none" extrusionOk="0">
                  <a:moveTo>
                    <a:pt x="0" y="1"/>
                  </a:moveTo>
                  <a:lnTo>
                    <a:pt x="2431"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2259027" y="-128024"/>
              <a:ext cx="229996" cy="398669"/>
            </a:xfrm>
            <a:custGeom>
              <a:avLst/>
              <a:gdLst/>
              <a:ahLst/>
              <a:cxnLst/>
              <a:rect l="l" t="t" r="r" b="b"/>
              <a:pathLst>
                <a:path w="4707" h="8159" fill="none" extrusionOk="0">
                  <a:moveTo>
                    <a:pt x="0" y="0"/>
                  </a:moveTo>
                  <a:lnTo>
                    <a:pt x="4706" y="815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2126121" y="-22481"/>
              <a:ext cx="325180" cy="325180"/>
            </a:xfrm>
            <a:custGeom>
              <a:avLst/>
              <a:gdLst/>
              <a:ahLst/>
              <a:cxnLst/>
              <a:rect l="l" t="t" r="r" b="b"/>
              <a:pathLst>
                <a:path w="6655" h="6655" fill="none" extrusionOk="0">
                  <a:moveTo>
                    <a:pt x="1" y="0"/>
                  </a:moveTo>
                  <a:lnTo>
                    <a:pt x="6655" y="66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2025317" y="113211"/>
              <a:ext cx="398669" cy="230924"/>
            </a:xfrm>
            <a:custGeom>
              <a:avLst/>
              <a:gdLst/>
              <a:ahLst/>
              <a:cxnLst/>
              <a:rect l="l" t="t" r="r" b="b"/>
              <a:pathLst>
                <a:path w="8159" h="4726" fill="none" extrusionOk="0">
                  <a:moveTo>
                    <a:pt x="0" y="1"/>
                  </a:moveTo>
                  <a:lnTo>
                    <a:pt x="8158"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1963114" y="270598"/>
              <a:ext cx="444844" cy="119713"/>
            </a:xfrm>
            <a:custGeom>
              <a:avLst/>
              <a:gdLst/>
              <a:ahLst/>
              <a:cxnLst/>
              <a:rect l="l" t="t" r="r" b="b"/>
              <a:pathLst>
                <a:path w="9104" h="2450" fill="none" extrusionOk="0">
                  <a:moveTo>
                    <a:pt x="0" y="0"/>
                  </a:moveTo>
                  <a:lnTo>
                    <a:pt x="9103"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1943325" y="439273"/>
              <a:ext cx="460871" cy="49"/>
            </a:xfrm>
            <a:custGeom>
              <a:avLst/>
              <a:gdLst/>
              <a:ahLst/>
              <a:cxnLst/>
              <a:rect l="l" t="t" r="r" b="b"/>
              <a:pathLst>
                <a:path w="9432" h="1" fill="none" extrusionOk="0">
                  <a:moveTo>
                    <a:pt x="0" y="1"/>
                  </a:moveTo>
                  <a:lnTo>
                    <a:pt x="9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1967805" y="487354"/>
              <a:ext cx="445821" cy="119713"/>
            </a:xfrm>
            <a:custGeom>
              <a:avLst/>
              <a:gdLst/>
              <a:ahLst/>
              <a:cxnLst/>
              <a:rect l="l" t="t" r="r" b="b"/>
              <a:pathLst>
                <a:path w="9124" h="2450" fill="none" extrusionOk="0">
                  <a:moveTo>
                    <a:pt x="1" y="2450"/>
                  </a:moveTo>
                  <a:lnTo>
                    <a:pt x="912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2035676" y="532600"/>
              <a:ext cx="398669" cy="229996"/>
            </a:xfrm>
            <a:custGeom>
              <a:avLst/>
              <a:gdLst/>
              <a:ahLst/>
              <a:cxnLst/>
              <a:rect l="l" t="t" r="r" b="b"/>
              <a:pathLst>
                <a:path w="8159" h="4707" fill="none" extrusionOk="0">
                  <a:moveTo>
                    <a:pt x="0" y="4706"/>
                  </a:moveTo>
                  <a:lnTo>
                    <a:pt x="815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2141219" y="569345"/>
              <a:ext cx="326108" cy="326108"/>
            </a:xfrm>
            <a:custGeom>
              <a:avLst/>
              <a:gdLst/>
              <a:ahLst/>
              <a:cxnLst/>
              <a:rect l="l" t="t" r="r" b="b"/>
              <a:pathLst>
                <a:path w="6674" h="6674" fill="none" extrusionOk="0">
                  <a:moveTo>
                    <a:pt x="0" y="6674"/>
                  </a:moveTo>
                  <a:lnTo>
                    <a:pt x="6673"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2277840" y="597588"/>
              <a:ext cx="229996" cy="398718"/>
            </a:xfrm>
            <a:custGeom>
              <a:avLst/>
              <a:gdLst/>
              <a:ahLst/>
              <a:cxnLst/>
              <a:rect l="l" t="t" r="r" b="b"/>
              <a:pathLst>
                <a:path w="4707" h="8160" fill="none" extrusionOk="0">
                  <a:moveTo>
                    <a:pt x="1" y="8159"/>
                  </a:moveTo>
                  <a:lnTo>
                    <a:pt x="470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2435227" y="613615"/>
              <a:ext cx="118785" cy="444893"/>
            </a:xfrm>
            <a:custGeom>
              <a:avLst/>
              <a:gdLst/>
              <a:ahLst/>
              <a:cxnLst/>
              <a:rect l="l" t="t" r="r" b="b"/>
              <a:pathLst>
                <a:path w="2431" h="9105" fill="none" extrusionOk="0">
                  <a:moveTo>
                    <a:pt x="1" y="9104"/>
                  </a:moveTo>
                  <a:lnTo>
                    <a:pt x="243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2602973" y="617377"/>
              <a:ext cx="49" cy="460920"/>
            </a:xfrm>
            <a:custGeom>
              <a:avLst/>
              <a:gdLst/>
              <a:ahLst/>
              <a:cxnLst/>
              <a:rect l="l" t="t" r="r" b="b"/>
              <a:pathLst>
                <a:path w="1" h="9433" fill="none" extrusionOk="0">
                  <a:moveTo>
                    <a:pt x="1" y="9432"/>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2651982" y="607996"/>
              <a:ext cx="118785" cy="444844"/>
            </a:xfrm>
            <a:custGeom>
              <a:avLst/>
              <a:gdLst/>
              <a:ahLst/>
              <a:cxnLst/>
              <a:rect l="l" t="t" r="r" b="b"/>
              <a:pathLst>
                <a:path w="2431" h="9104" fill="none" extrusionOk="0">
                  <a:moveTo>
                    <a:pt x="2431" y="91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2696300" y="586301"/>
              <a:ext cx="229996" cy="398669"/>
            </a:xfrm>
            <a:custGeom>
              <a:avLst/>
              <a:gdLst/>
              <a:ahLst/>
              <a:cxnLst/>
              <a:rect l="l" t="t" r="r" b="b"/>
              <a:pathLst>
                <a:path w="4707" h="8159" fill="none" extrusionOk="0">
                  <a:moveTo>
                    <a:pt x="4706" y="8159"/>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2733974" y="554247"/>
              <a:ext cx="325180" cy="326108"/>
            </a:xfrm>
            <a:custGeom>
              <a:avLst/>
              <a:gdLst/>
              <a:ahLst/>
              <a:cxnLst/>
              <a:rect l="l" t="t" r="r" b="b"/>
              <a:pathLst>
                <a:path w="6655" h="6674" fill="none" extrusionOk="0">
                  <a:moveTo>
                    <a:pt x="6655" y="66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2761288" y="513739"/>
              <a:ext cx="398718" cy="229996"/>
            </a:xfrm>
            <a:custGeom>
              <a:avLst/>
              <a:gdLst/>
              <a:ahLst/>
              <a:cxnLst/>
              <a:rect l="l" t="t" r="r" b="b"/>
              <a:pathLst>
                <a:path w="8160" h="4707" fill="none" extrusionOk="0">
                  <a:moveTo>
                    <a:pt x="8159" y="4706"/>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2777315" y="466636"/>
              <a:ext cx="444893" cy="119713"/>
            </a:xfrm>
            <a:custGeom>
              <a:avLst/>
              <a:gdLst/>
              <a:ahLst/>
              <a:cxnLst/>
              <a:rect l="l" t="t" r="r" b="b"/>
              <a:pathLst>
                <a:path w="9105" h="2450" fill="none" extrusionOk="0">
                  <a:moveTo>
                    <a:pt x="9104" y="2449"/>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2781077" y="417626"/>
              <a:ext cx="460920" cy="49"/>
            </a:xfrm>
            <a:custGeom>
              <a:avLst/>
              <a:gdLst/>
              <a:ahLst/>
              <a:cxnLst/>
              <a:rect l="l" t="t" r="r" b="b"/>
              <a:pathLst>
                <a:path w="9433" h="1" fill="none" extrusionOk="0">
                  <a:moveTo>
                    <a:pt x="9432" y="0"/>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2771696" y="249880"/>
              <a:ext cx="444844" cy="119713"/>
            </a:xfrm>
            <a:custGeom>
              <a:avLst/>
              <a:gdLst/>
              <a:ahLst/>
              <a:cxnLst/>
              <a:rect l="l" t="t" r="r" b="b"/>
              <a:pathLst>
                <a:path w="9104" h="2450" fill="none" extrusionOk="0">
                  <a:moveTo>
                    <a:pt x="9103" y="0"/>
                  </a:moveTo>
                  <a:lnTo>
                    <a:pt x="0" y="245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2750929" y="94350"/>
              <a:ext cx="398718" cy="230973"/>
            </a:xfrm>
            <a:custGeom>
              <a:avLst/>
              <a:gdLst/>
              <a:ahLst/>
              <a:cxnLst/>
              <a:rect l="l" t="t" r="r" b="b"/>
              <a:pathLst>
                <a:path w="8160" h="4727" fill="none" extrusionOk="0">
                  <a:moveTo>
                    <a:pt x="8159" y="1"/>
                  </a:moveTo>
                  <a:lnTo>
                    <a:pt x="1" y="472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2717947" y="-38508"/>
              <a:ext cx="326108" cy="326108"/>
            </a:xfrm>
            <a:custGeom>
              <a:avLst/>
              <a:gdLst/>
              <a:ahLst/>
              <a:cxnLst/>
              <a:rect l="l" t="t" r="r" b="b"/>
              <a:pathLst>
                <a:path w="6674" h="6674" fill="none" extrusionOk="0">
                  <a:moveTo>
                    <a:pt x="6674" y="0"/>
                  </a:moveTo>
                  <a:lnTo>
                    <a:pt x="1" y="667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2677439" y="-139361"/>
              <a:ext cx="229996" cy="399646"/>
            </a:xfrm>
            <a:custGeom>
              <a:avLst/>
              <a:gdLst/>
              <a:ahLst/>
              <a:cxnLst/>
              <a:rect l="l" t="t" r="r" b="b"/>
              <a:pathLst>
                <a:path w="4707" h="8179" fill="none" extrusionOk="0">
                  <a:moveTo>
                    <a:pt x="4706" y="1"/>
                  </a:moveTo>
                  <a:lnTo>
                    <a:pt x="0" y="817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2631264" y="-201563"/>
              <a:ext cx="118785" cy="444893"/>
            </a:xfrm>
            <a:custGeom>
              <a:avLst/>
              <a:gdLst/>
              <a:ahLst/>
              <a:cxnLst/>
              <a:rect l="l" t="t" r="r" b="b"/>
              <a:pathLst>
                <a:path w="2431" h="9105" fill="none" extrusionOk="0">
                  <a:moveTo>
                    <a:pt x="2430" y="1"/>
                  </a:moveTo>
                  <a:lnTo>
                    <a:pt x="0" y="910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2607712" y="-215684"/>
              <a:ext cx="62251" cy="456180"/>
            </a:xfrm>
            <a:custGeom>
              <a:avLst/>
              <a:gdLst/>
              <a:ahLst/>
              <a:cxnLst/>
              <a:rect l="l" t="t" r="r" b="b"/>
              <a:pathLst>
                <a:path w="1274" h="9336" fill="none" extrusionOk="0">
                  <a:moveTo>
                    <a:pt x="1273" y="0"/>
                  </a:moveTo>
                  <a:lnTo>
                    <a:pt x="0" y="933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500263" y="-213779"/>
              <a:ext cx="57511" cy="457109"/>
            </a:xfrm>
            <a:custGeom>
              <a:avLst/>
              <a:gdLst/>
              <a:ahLst/>
              <a:cxnLst/>
              <a:rect l="l" t="t" r="r" b="b"/>
              <a:pathLst>
                <a:path w="1177" h="9355" fill="none" extrusionOk="0">
                  <a:moveTo>
                    <a:pt x="1" y="0"/>
                  </a:moveTo>
                  <a:lnTo>
                    <a:pt x="1177" y="935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337208" y="-168580"/>
              <a:ext cx="174390" cy="426961"/>
            </a:xfrm>
            <a:custGeom>
              <a:avLst/>
              <a:gdLst/>
              <a:ahLst/>
              <a:cxnLst/>
              <a:rect l="l" t="t" r="r" b="b"/>
              <a:pathLst>
                <a:path w="3569" h="8738" fill="none" extrusionOk="0">
                  <a:moveTo>
                    <a:pt x="1" y="1"/>
                  </a:moveTo>
                  <a:lnTo>
                    <a:pt x="3569" y="873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191157" y="-81849"/>
              <a:ext cx="279005" cy="366615"/>
            </a:xfrm>
            <a:custGeom>
              <a:avLst/>
              <a:gdLst/>
              <a:ahLst/>
              <a:cxnLst/>
              <a:rect l="l" t="t" r="r" b="b"/>
              <a:pathLst>
                <a:path w="5710" h="7503" fill="none" extrusionOk="0">
                  <a:moveTo>
                    <a:pt x="0" y="0"/>
                  </a:moveTo>
                  <a:lnTo>
                    <a:pt x="5709" y="750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072420" y="39722"/>
              <a:ext cx="364759" cy="281790"/>
            </a:xfrm>
            <a:custGeom>
              <a:avLst/>
              <a:gdLst/>
              <a:ahLst/>
              <a:cxnLst/>
              <a:rect l="l" t="t" r="r" b="b"/>
              <a:pathLst>
                <a:path w="7465" h="5767" fill="none" extrusionOk="0">
                  <a:moveTo>
                    <a:pt x="0" y="0"/>
                  </a:moveTo>
                  <a:lnTo>
                    <a:pt x="7464" y="5767"/>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1989500" y="187678"/>
              <a:ext cx="425055" cy="178153"/>
            </a:xfrm>
            <a:custGeom>
              <a:avLst/>
              <a:gdLst/>
              <a:ahLst/>
              <a:cxnLst/>
              <a:rect l="l" t="t" r="r" b="b"/>
              <a:pathLst>
                <a:path w="8699" h="3646" fill="none" extrusionOk="0">
                  <a:moveTo>
                    <a:pt x="0" y="0"/>
                  </a:moveTo>
                  <a:lnTo>
                    <a:pt x="8698" y="3645"/>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1948016" y="351662"/>
              <a:ext cx="456180" cy="62251"/>
            </a:xfrm>
            <a:custGeom>
              <a:avLst/>
              <a:gdLst/>
              <a:ahLst/>
              <a:cxnLst/>
              <a:rect l="l" t="t" r="r" b="b"/>
              <a:pathLst>
                <a:path w="9336" h="1274" fill="none" extrusionOk="0">
                  <a:moveTo>
                    <a:pt x="1" y="0"/>
                  </a:moveTo>
                  <a:lnTo>
                    <a:pt x="9335" y="1273"/>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1949921" y="462824"/>
              <a:ext cx="457109" cy="58488"/>
            </a:xfrm>
            <a:custGeom>
              <a:avLst/>
              <a:gdLst/>
              <a:ahLst/>
              <a:cxnLst/>
              <a:rect l="l" t="t" r="r" b="b"/>
              <a:pathLst>
                <a:path w="9355" h="1197" fill="none" extrusionOk="0">
                  <a:moveTo>
                    <a:pt x="0" y="1197"/>
                  </a:moveTo>
                  <a:lnTo>
                    <a:pt x="9354"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1996097" y="509977"/>
              <a:ext cx="425983" cy="174390"/>
            </a:xfrm>
            <a:custGeom>
              <a:avLst/>
              <a:gdLst/>
              <a:ahLst/>
              <a:cxnLst/>
              <a:rect l="l" t="t" r="r" b="b"/>
              <a:pathLst>
                <a:path w="8718" h="3569" fill="none" extrusionOk="0">
                  <a:moveTo>
                    <a:pt x="0" y="3568"/>
                  </a:moveTo>
                  <a:lnTo>
                    <a:pt x="8718"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081851" y="551413"/>
              <a:ext cx="367593" cy="279005"/>
            </a:xfrm>
            <a:custGeom>
              <a:avLst/>
              <a:gdLst/>
              <a:ahLst/>
              <a:cxnLst/>
              <a:rect l="l" t="t" r="r" b="b"/>
              <a:pathLst>
                <a:path w="7523" h="5710" fill="none" extrusionOk="0">
                  <a:moveTo>
                    <a:pt x="0" y="5710"/>
                  </a:moveTo>
                  <a:lnTo>
                    <a:pt x="7522"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203422" y="584395"/>
              <a:ext cx="281790" cy="363830"/>
            </a:xfrm>
            <a:custGeom>
              <a:avLst/>
              <a:gdLst/>
              <a:ahLst/>
              <a:cxnLst/>
              <a:rect l="l" t="t" r="r" b="b"/>
              <a:pathLst>
                <a:path w="5767" h="7446" fill="none" extrusionOk="0">
                  <a:moveTo>
                    <a:pt x="0" y="7446"/>
                  </a:moveTo>
                  <a:lnTo>
                    <a:pt x="5767"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51378" y="607018"/>
              <a:ext cx="178153" cy="424126"/>
            </a:xfrm>
            <a:custGeom>
              <a:avLst/>
              <a:gdLst/>
              <a:ahLst/>
              <a:cxnLst/>
              <a:rect l="l" t="t" r="r" b="b"/>
              <a:pathLst>
                <a:path w="3646" h="8680" fill="none" extrusionOk="0">
                  <a:moveTo>
                    <a:pt x="0" y="8680"/>
                  </a:moveTo>
                  <a:lnTo>
                    <a:pt x="3645"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515362" y="616449"/>
              <a:ext cx="62251" cy="457109"/>
            </a:xfrm>
            <a:custGeom>
              <a:avLst/>
              <a:gdLst/>
              <a:ahLst/>
              <a:cxnLst/>
              <a:rect l="l" t="t" r="r" b="b"/>
              <a:pathLst>
                <a:path w="1274" h="9355" fill="none" extrusionOk="0">
                  <a:moveTo>
                    <a:pt x="0" y="9355"/>
                  </a:moveTo>
                  <a:lnTo>
                    <a:pt x="1273"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626524" y="614592"/>
              <a:ext cx="58488" cy="457109"/>
            </a:xfrm>
            <a:custGeom>
              <a:avLst/>
              <a:gdLst/>
              <a:ahLst/>
              <a:cxnLst/>
              <a:rect l="l" t="t" r="r" b="b"/>
              <a:pathLst>
                <a:path w="1197" h="9355" fill="none" extrusionOk="0">
                  <a:moveTo>
                    <a:pt x="1197" y="9354"/>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673677" y="598565"/>
              <a:ext cx="174390" cy="426961"/>
            </a:xfrm>
            <a:custGeom>
              <a:avLst/>
              <a:gdLst/>
              <a:ahLst/>
              <a:cxnLst/>
              <a:rect l="l" t="t" r="r" b="b"/>
              <a:pathLst>
                <a:path w="3569" h="8738" fill="none" extrusionOk="0">
                  <a:moveTo>
                    <a:pt x="3568" y="8737"/>
                  </a:moveTo>
                  <a:lnTo>
                    <a:pt x="0"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715113" y="572179"/>
              <a:ext cx="279005" cy="366615"/>
            </a:xfrm>
            <a:custGeom>
              <a:avLst/>
              <a:gdLst/>
              <a:ahLst/>
              <a:cxnLst/>
              <a:rect l="l" t="t" r="r" b="b"/>
              <a:pathLst>
                <a:path w="5710" h="7503" fill="none" extrusionOk="0">
                  <a:moveTo>
                    <a:pt x="5710" y="7503"/>
                  </a:moveTo>
                  <a:lnTo>
                    <a:pt x="1" y="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748095" y="535386"/>
              <a:ext cx="364759" cy="281839"/>
            </a:xfrm>
            <a:custGeom>
              <a:avLst/>
              <a:gdLst/>
              <a:ahLst/>
              <a:cxnLst/>
              <a:rect l="l" t="t" r="r" b="b"/>
              <a:pathLst>
                <a:path w="7465" h="5768" fill="none" extrusionOk="0">
                  <a:moveTo>
                    <a:pt x="7465" y="5768"/>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770718" y="491116"/>
              <a:ext cx="424126" cy="179081"/>
            </a:xfrm>
            <a:custGeom>
              <a:avLst/>
              <a:gdLst/>
              <a:ahLst/>
              <a:cxnLst/>
              <a:rect l="l" t="t" r="r" b="b"/>
              <a:pathLst>
                <a:path w="8680" h="3665" fill="none" extrusionOk="0">
                  <a:moveTo>
                    <a:pt x="8680" y="3665"/>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781077" y="443035"/>
              <a:ext cx="456180" cy="62251"/>
            </a:xfrm>
            <a:custGeom>
              <a:avLst/>
              <a:gdLst/>
              <a:ahLst/>
              <a:cxnLst/>
              <a:rect l="l" t="t" r="r" b="b"/>
              <a:pathLst>
                <a:path w="9336" h="1274" fill="none" extrusionOk="0">
                  <a:moveTo>
                    <a:pt x="9336" y="1274"/>
                  </a:moveTo>
                  <a:lnTo>
                    <a:pt x="1" y="1"/>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778292" y="335635"/>
              <a:ext cx="457109" cy="58440"/>
            </a:xfrm>
            <a:custGeom>
              <a:avLst/>
              <a:gdLst/>
              <a:ahLst/>
              <a:cxnLst/>
              <a:rect l="l" t="t" r="r" b="b"/>
              <a:pathLst>
                <a:path w="9355" h="1196" fill="none" extrusionOk="0">
                  <a:moveTo>
                    <a:pt x="9354" y="0"/>
                  </a:moveTo>
                  <a:lnTo>
                    <a:pt x="0" y="1196"/>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3"/>
            <p:cNvSpPr/>
            <p:nvPr/>
          </p:nvSpPr>
          <p:spPr>
            <a:xfrm>
              <a:off x="2763194" y="172579"/>
              <a:ext cx="426032" cy="174390"/>
            </a:xfrm>
            <a:custGeom>
              <a:avLst/>
              <a:gdLst/>
              <a:ahLst/>
              <a:cxnLst/>
              <a:rect l="l" t="t" r="r" b="b"/>
              <a:pathLst>
                <a:path w="8719" h="3569" fill="none" extrusionOk="0">
                  <a:moveTo>
                    <a:pt x="8718" y="1"/>
                  </a:moveTo>
                  <a:lnTo>
                    <a:pt x="1" y="3569"/>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3"/>
            <p:cNvSpPr/>
            <p:nvPr/>
          </p:nvSpPr>
          <p:spPr>
            <a:xfrm>
              <a:off x="2735879" y="27457"/>
              <a:ext cx="366615" cy="278076"/>
            </a:xfrm>
            <a:custGeom>
              <a:avLst/>
              <a:gdLst/>
              <a:ahLst/>
              <a:cxnLst/>
              <a:rect l="l" t="t" r="r" b="b"/>
              <a:pathLst>
                <a:path w="7503" h="5691" fill="none" extrusionOk="0">
                  <a:moveTo>
                    <a:pt x="7503" y="0"/>
                  </a:moveTo>
                  <a:lnTo>
                    <a:pt x="0" y="5690"/>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3"/>
            <p:cNvSpPr/>
            <p:nvPr/>
          </p:nvSpPr>
          <p:spPr>
            <a:xfrm>
              <a:off x="2699135" y="-91280"/>
              <a:ext cx="282767" cy="364759"/>
            </a:xfrm>
            <a:custGeom>
              <a:avLst/>
              <a:gdLst/>
              <a:ahLst/>
              <a:cxnLst/>
              <a:rect l="l" t="t" r="r" b="b"/>
              <a:pathLst>
                <a:path w="5787" h="7465" fill="none" extrusionOk="0">
                  <a:moveTo>
                    <a:pt x="5786" y="0"/>
                  </a:moveTo>
                  <a:lnTo>
                    <a:pt x="0" y="7464"/>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655744" y="-174200"/>
              <a:ext cx="178153" cy="425055"/>
            </a:xfrm>
            <a:custGeom>
              <a:avLst/>
              <a:gdLst/>
              <a:ahLst/>
              <a:cxnLst/>
              <a:rect l="l" t="t" r="r" b="b"/>
              <a:pathLst>
                <a:path w="3646" h="8699" fill="none" extrusionOk="0">
                  <a:moveTo>
                    <a:pt x="3646" y="0"/>
                  </a:moveTo>
                  <a:lnTo>
                    <a:pt x="1" y="8698"/>
                  </a:lnTo>
                </a:path>
              </a:pathLst>
            </a:custGeom>
            <a:solidFill>
              <a:schemeClr val="lt1"/>
            </a:solidFill>
            <a:ln w="9525" cap="flat" cmpd="sng">
              <a:solidFill>
                <a:schemeClr val="lt1"/>
              </a:solidFill>
              <a:prstDash val="solid"/>
              <a:miter lim="192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8" name="Google Shape;2748;p63"/>
          <p:cNvSpPr/>
          <p:nvPr/>
        </p:nvSpPr>
        <p:spPr>
          <a:xfrm rot="10800000" flipH="1">
            <a:off x="873954" y="2003240"/>
            <a:ext cx="639486" cy="1296623"/>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9" name="Google Shape;2749;p63"/>
          <p:cNvGrpSpPr/>
          <p:nvPr/>
        </p:nvGrpSpPr>
        <p:grpSpPr>
          <a:xfrm flipH="1">
            <a:off x="6977175" y="3697061"/>
            <a:ext cx="793256" cy="182899"/>
            <a:chOff x="2685575" y="2835950"/>
            <a:chExt cx="433000" cy="99825"/>
          </a:xfrm>
        </p:grpSpPr>
        <p:sp>
          <p:nvSpPr>
            <p:cNvPr id="2750" name="Google Shape;2750;p63"/>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3"/>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3"/>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4" name="Google Shape;2754;p63"/>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3">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3">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4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98"/>
                                        </p:tgtEl>
                                        <p:attrNameLst>
                                          <p:attrName>style.visibility</p:attrName>
                                        </p:attrNameLst>
                                      </p:cBhvr>
                                      <p:to>
                                        <p:strVal val="visible"/>
                                      </p:to>
                                    </p:set>
                                    <p:anim calcmode="lin" valueType="num">
                                      <p:cBhvr additive="base">
                                        <p:cTn id="7" dur="1000"/>
                                        <p:tgtEl>
                                          <p:spTgt spid="2698"/>
                                        </p:tgtEl>
                                        <p:attrNameLst>
                                          <p:attrName>ppt_y</p:attrName>
                                        </p:attrNameLst>
                                      </p:cBhvr>
                                      <p:tavLst>
                                        <p:tav tm="0">
                                          <p:val>
                                            <p:strVal val="#ppt_y-1"/>
                                          </p:val>
                                        </p:tav>
                                        <p:tav tm="100000">
                                          <p:val>
                                            <p:strVal val="#ppt_y"/>
                                          </p:val>
                                        </p:tav>
                                      </p:tavLst>
                                    </p:anim>
                                  </p:childTnLst>
                                </p:cTn>
                              </p:par>
                              <p:par>
                                <p:cTn id="8" presetID="8" presetClass="emph" presetSubtype="0" fill="hold" nodeType="withEffect">
                                  <p:stCondLst>
                                    <p:cond delay="0"/>
                                  </p:stCondLst>
                                  <p:childTnLst>
                                    <p:animRot by="-21600000">
                                      <p:cBhvr>
                                        <p:cTn id="9" dur="1000" fill="hold"/>
                                        <p:tgtEl>
                                          <p:spTgt spid="2699"/>
                                        </p:tgtEl>
                                        <p:attrNameLst>
                                          <p:attrName>r</p:attrName>
                                        </p:attrNameLst>
                                      </p:cBhvr>
                                    </p:animRot>
                                  </p:childTnLst>
                                </p:cTn>
                              </p:par>
                              <p:par>
                                <p:cTn id="10" presetID="8" presetClass="emph" presetSubtype="0" fill="hold" nodeType="withEffect">
                                  <p:stCondLst>
                                    <p:cond delay="0"/>
                                  </p:stCondLst>
                                  <p:childTnLst>
                                    <p:animRot by="-21600000">
                                      <p:cBhvr>
                                        <p:cTn id="11" dur="1000" fill="hold"/>
                                        <p:tgtEl>
                                          <p:spTgt spid="2748"/>
                                        </p:tgtEl>
                                        <p:attrNameLst>
                                          <p:attrName>r</p:attrName>
                                        </p:attrNameLst>
                                      </p:cBhvr>
                                    </p:animRot>
                                  </p:childTnLst>
                                </p:cTn>
                              </p:par>
                              <p:par>
                                <p:cTn id="12" presetID="2" presetClass="entr" presetSubtype="8" fill="hold" nodeType="withEffect">
                                  <p:stCondLst>
                                    <p:cond delay="0"/>
                                  </p:stCondLst>
                                  <p:childTnLst>
                                    <p:set>
                                      <p:cBhvr>
                                        <p:cTn id="13" dur="1" fill="hold">
                                          <p:stCondLst>
                                            <p:cond delay="0"/>
                                          </p:stCondLst>
                                        </p:cTn>
                                        <p:tgtEl>
                                          <p:spTgt spid="2749"/>
                                        </p:tgtEl>
                                        <p:attrNameLst>
                                          <p:attrName>style.visibility</p:attrName>
                                        </p:attrNameLst>
                                      </p:cBhvr>
                                      <p:to>
                                        <p:strVal val="visible"/>
                                      </p:to>
                                    </p:set>
                                    <p:anim calcmode="lin" valueType="num">
                                      <p:cBhvr additive="base">
                                        <p:cTn id="14" dur="1000"/>
                                        <p:tgtEl>
                                          <p:spTgt spid="2749"/>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2754"/>
                                        </p:tgtEl>
                                        <p:attrNameLst>
                                          <p:attrName>style.visibility</p:attrName>
                                        </p:attrNameLst>
                                      </p:cBhvr>
                                      <p:to>
                                        <p:strVal val="visible"/>
                                      </p:to>
                                    </p:set>
                                    <p:animEffect transition="in" filter="fade">
                                      <p:cBhvr>
                                        <p:cTn id="17" dur="1000"/>
                                        <p:tgtEl>
                                          <p:spTgt spid="2754"/>
                                        </p:tgtEl>
                                      </p:cBhvr>
                                    </p:animEffect>
                                  </p:childTnLst>
                                </p:cTn>
                              </p:par>
                              <p:par>
                                <p:cTn id="18" presetID="10" presetClass="entr" presetSubtype="0" fill="hold" nodeType="withEffect">
                                  <p:stCondLst>
                                    <p:cond delay="0"/>
                                  </p:stCondLst>
                                  <p:childTnLst>
                                    <p:set>
                                      <p:cBhvr>
                                        <p:cTn id="19" dur="1" fill="hold">
                                          <p:stCondLst>
                                            <p:cond delay="0"/>
                                          </p:stCondLst>
                                        </p:cTn>
                                        <p:tgtEl>
                                          <p:spTgt spid="2755"/>
                                        </p:tgtEl>
                                        <p:attrNameLst>
                                          <p:attrName>style.visibility</p:attrName>
                                        </p:attrNameLst>
                                      </p:cBhvr>
                                      <p:to>
                                        <p:strVal val="visible"/>
                                      </p:to>
                                    </p:set>
                                    <p:animEffect transition="in" filter="fade">
                                      <p:cBhvr>
                                        <p:cTn id="20" dur="1000"/>
                                        <p:tgtEl>
                                          <p:spTgt spid="2755"/>
                                        </p:tgtEl>
                                      </p:cBhvr>
                                    </p:animEffect>
                                  </p:childTnLst>
                                </p:cTn>
                              </p:par>
                              <p:par>
                                <p:cTn id="21" presetID="10" presetClass="entr" presetSubtype="0" fill="hold" nodeType="withEffect">
                                  <p:stCondLst>
                                    <p:cond delay="0"/>
                                  </p:stCondLst>
                                  <p:childTnLst>
                                    <p:set>
                                      <p:cBhvr>
                                        <p:cTn id="22" dur="1" fill="hold">
                                          <p:stCondLst>
                                            <p:cond delay="0"/>
                                          </p:stCondLst>
                                        </p:cTn>
                                        <p:tgtEl>
                                          <p:spTgt spid="2756"/>
                                        </p:tgtEl>
                                        <p:attrNameLst>
                                          <p:attrName>style.visibility</p:attrName>
                                        </p:attrNameLst>
                                      </p:cBhvr>
                                      <p:to>
                                        <p:strVal val="visible"/>
                                      </p:to>
                                    </p:set>
                                    <p:animEffect transition="in" filter="fade">
                                      <p:cBhvr>
                                        <p:cTn id="23" dur="1000"/>
                                        <p:tgtEl>
                                          <p:spTgt spid="2756"/>
                                        </p:tgtEl>
                                      </p:cBhvr>
                                    </p:animEffect>
                                  </p:childTnLst>
                                </p:cTn>
                              </p:par>
                              <p:par>
                                <p:cTn id="24" presetID="10" presetClass="entr" presetSubtype="0" fill="hold" nodeType="withEffect">
                                  <p:stCondLst>
                                    <p:cond delay="0"/>
                                  </p:stCondLst>
                                  <p:childTnLst>
                                    <p:set>
                                      <p:cBhvr>
                                        <p:cTn id="25" dur="1" fill="hold">
                                          <p:stCondLst>
                                            <p:cond delay="0"/>
                                          </p:stCondLst>
                                        </p:cTn>
                                        <p:tgtEl>
                                          <p:spTgt spid="2757"/>
                                        </p:tgtEl>
                                        <p:attrNameLst>
                                          <p:attrName>style.visibility</p:attrName>
                                        </p:attrNameLst>
                                      </p:cBhvr>
                                      <p:to>
                                        <p:strVal val="visible"/>
                                      </p:to>
                                    </p:set>
                                    <p:animEffect transition="in" filter="fade">
                                      <p:cBhvr>
                                        <p:cTn id="26" dur="1000"/>
                                        <p:tgtEl>
                                          <p:spTgt spid="2757"/>
                                        </p:tgtEl>
                                      </p:cBhvr>
                                    </p:animEffect>
                                  </p:childTnLst>
                                </p:cTn>
                              </p:par>
                              <p:par>
                                <p:cTn id="27" presetID="10" presetClass="entr" presetSubtype="0" fill="hold" nodeType="withEffect">
                                  <p:stCondLst>
                                    <p:cond delay="0"/>
                                  </p:stCondLst>
                                  <p:childTnLst>
                                    <p:set>
                                      <p:cBhvr>
                                        <p:cTn id="28" dur="1" fill="hold">
                                          <p:stCondLst>
                                            <p:cond delay="0"/>
                                          </p:stCondLst>
                                        </p:cTn>
                                        <p:tgtEl>
                                          <p:spTgt spid="2758"/>
                                        </p:tgtEl>
                                        <p:attrNameLst>
                                          <p:attrName>style.visibility</p:attrName>
                                        </p:attrNameLst>
                                      </p:cBhvr>
                                      <p:to>
                                        <p:strVal val="visible"/>
                                      </p:to>
                                    </p:set>
                                    <p:animEffect transition="in" filter="fade">
                                      <p:cBhvr>
                                        <p:cTn id="29" dur="1000"/>
                                        <p:tgtEl>
                                          <p:spTgt spid="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13596" y="861535"/>
            <a:ext cx="7941996"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sz="4500" dirty="0">
                <a:solidFill>
                  <a:schemeClr val="dk2"/>
                </a:solidFill>
              </a:rPr>
              <a:t>DATA PREPROCESSING</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780444" y="1691464"/>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1994613" y="1754017"/>
            <a:ext cx="4779962" cy="2692600"/>
          </a:xfrm>
        </p:spPr>
        <p:txBody>
          <a:bodyPr/>
          <a:lstStyle/>
          <a:p>
            <a:pPr marL="425450" indent="-285750">
              <a:buFont typeface="Wingdings" panose="05000000000000000000" pitchFamily="2" charset="2"/>
              <a:buChar char="ü"/>
            </a:pPr>
            <a:r>
              <a:rPr lang="en-US" b="1" i="0" dirty="0">
                <a:effectLst/>
              </a:rPr>
              <a:t>Conduct comprehensive data preprocessing to ensure data quality and suitability for machine learning algorithms.</a:t>
            </a:r>
          </a:p>
          <a:p>
            <a:pPr marL="425450" indent="-285750">
              <a:buFont typeface="Wingdings" panose="05000000000000000000" pitchFamily="2" charset="2"/>
              <a:buChar char="ü"/>
            </a:pPr>
            <a:r>
              <a:rPr lang="en-US" b="1" i="0" dirty="0">
                <a:effectLst/>
              </a:rPr>
              <a:t>Address missing values, outliers, and any inconsistencies in the dataset.</a:t>
            </a:r>
          </a:p>
          <a:p>
            <a:pPr marL="425450" indent="-285750">
              <a:buFont typeface="Wingdings" panose="05000000000000000000" pitchFamily="2" charset="2"/>
              <a:buChar char="ü"/>
            </a:pPr>
            <a:r>
              <a:rPr lang="en-US" b="1" i="0" dirty="0">
                <a:effectLst/>
              </a:rPr>
              <a:t>Standardize or normalize features to create a consistent and well-structured dataset.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631661"/>
            <a:ext cx="7941996"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Applying Feature Reduction Techniques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645399" y="165459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000420" y="1609900"/>
            <a:ext cx="4779962" cy="2692600"/>
          </a:xfrm>
        </p:spPr>
        <p:txBody>
          <a:bodyPr/>
          <a:lstStyle/>
          <a:p>
            <a:pPr marL="425450" indent="-285750">
              <a:buFont typeface="Wingdings" panose="05000000000000000000" pitchFamily="2" charset="2"/>
              <a:buChar char="ü"/>
            </a:pPr>
            <a:r>
              <a:rPr lang="en-US" b="1" i="0" dirty="0">
                <a:effectLst/>
              </a:rPr>
              <a:t>Implement feature reduction methods to enhance model efficiency and interpretability.</a:t>
            </a:r>
          </a:p>
          <a:p>
            <a:pPr marL="425450" indent="-285750">
              <a:buFont typeface="Wingdings" panose="05000000000000000000" pitchFamily="2" charset="2"/>
              <a:buChar char="ü"/>
            </a:pPr>
            <a:r>
              <a:rPr lang="en-US" b="1" i="0" dirty="0">
                <a:effectLst/>
              </a:rPr>
              <a:t>Explore techniques such as Linear Discriminant Analysis (LDA), Principal Component Analysis (PCA), and Singular Value Decomposition (SVD).</a:t>
            </a:r>
          </a:p>
          <a:p>
            <a:pPr marL="425450" indent="-285750">
              <a:buFont typeface="Wingdings" panose="05000000000000000000" pitchFamily="2" charset="2"/>
              <a:buChar char="ü"/>
            </a:pPr>
            <a:r>
              <a:rPr lang="en-US" b="1" i="0" dirty="0">
                <a:effectLst/>
              </a:rPr>
              <a:t>Select and retain the most informative features while reducing dimensionality.</a:t>
            </a:r>
          </a:p>
          <a:p>
            <a:endParaRPr lang="en-US" dirty="0"/>
          </a:p>
        </p:txBody>
      </p:sp>
    </p:spTree>
    <p:extLst>
      <p:ext uri="{BB962C8B-B14F-4D97-AF65-F5344CB8AC3E}">
        <p14:creationId xmlns:p14="http://schemas.microsoft.com/office/powerpoint/2010/main" val="73387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631661"/>
            <a:ext cx="7941996"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Implementing Classification Algorithms</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645399" y="165459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000420" y="1609900"/>
            <a:ext cx="4779962" cy="2692600"/>
          </a:xfrm>
        </p:spPr>
        <p:txBody>
          <a:bodyPr/>
          <a:lstStyle/>
          <a:p>
            <a:pPr marL="425450" indent="-285750">
              <a:buFont typeface="Wingdings" panose="05000000000000000000" pitchFamily="2" charset="2"/>
              <a:buChar char="ü"/>
            </a:pPr>
            <a:r>
              <a:rPr lang="en-US" b="1" i="0" dirty="0">
                <a:effectLst/>
              </a:rPr>
              <a:t>Develop and deploy gender classification algorithms using machine learning techniques.</a:t>
            </a:r>
          </a:p>
          <a:p>
            <a:pPr marL="425450" indent="-285750">
              <a:buFont typeface="Wingdings" panose="05000000000000000000" pitchFamily="2" charset="2"/>
              <a:buChar char="ü"/>
            </a:pPr>
            <a:r>
              <a:rPr lang="en-US" b="1" i="0" dirty="0">
                <a:effectLst/>
              </a:rPr>
              <a:t>Explore a diverse set of algorithms, including but not limited to Naive Bayes, Decision Trees (Entropy and Normal), Linear Discriminant Analysis (LDA), Neural Network (NN), and k-Nearest Neighbors (KNN).</a:t>
            </a:r>
          </a:p>
          <a:p>
            <a:pPr marL="425450" indent="-285750">
              <a:buFont typeface="Wingdings" panose="05000000000000000000" pitchFamily="2" charset="2"/>
              <a:buChar char="ü"/>
            </a:pPr>
            <a:r>
              <a:rPr lang="en-US" b="1" i="0" dirty="0">
                <a:effectLst/>
              </a:rPr>
              <a:t>Fine-tune parameters and optimize algorithmic performance.</a:t>
            </a:r>
          </a:p>
        </p:txBody>
      </p:sp>
    </p:spTree>
    <p:extLst>
      <p:ext uri="{BB962C8B-B14F-4D97-AF65-F5344CB8AC3E}">
        <p14:creationId xmlns:p14="http://schemas.microsoft.com/office/powerpoint/2010/main" val="109971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631661"/>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Evaluating Model Performance</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645399" y="165459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000420" y="1609900"/>
            <a:ext cx="4779962" cy="2692600"/>
          </a:xfrm>
        </p:spPr>
        <p:txBody>
          <a:bodyPr/>
          <a:lstStyle/>
          <a:p>
            <a:pPr marL="425450" indent="-285750">
              <a:buFont typeface="Wingdings" panose="05000000000000000000" pitchFamily="2" charset="2"/>
              <a:buChar char="ü"/>
            </a:pPr>
            <a:r>
              <a:rPr lang="en-US" b="1" i="0" dirty="0">
                <a:effectLst/>
              </a:rPr>
              <a:t>Employ rigorous evaluation metrics to assess the performance of the gender classification model.</a:t>
            </a:r>
          </a:p>
          <a:p>
            <a:pPr marL="425450" indent="-285750">
              <a:buFont typeface="Wingdings" panose="05000000000000000000" pitchFamily="2" charset="2"/>
              <a:buChar char="ü"/>
            </a:pPr>
            <a:r>
              <a:rPr lang="en-US" b="1" i="0" dirty="0">
                <a:effectLst/>
              </a:rPr>
              <a:t>Utilize accuracy, error rate, precision, recall, F-measure, and Receiver Operating Characteristic (ROC) analysis.</a:t>
            </a:r>
          </a:p>
          <a:p>
            <a:pPr marL="425450" indent="-285750">
              <a:buFont typeface="Wingdings" panose="05000000000000000000" pitchFamily="2" charset="2"/>
              <a:buChar char="ü"/>
            </a:pPr>
            <a:r>
              <a:rPr lang="en-US" b="1" i="0" dirty="0">
                <a:effectLst/>
              </a:rPr>
              <a:t>Employ techniques such as k-fold cross-validation to ensure robustness and generalizability of the model.</a:t>
            </a:r>
          </a:p>
        </p:txBody>
      </p:sp>
    </p:spTree>
    <p:extLst>
      <p:ext uri="{BB962C8B-B14F-4D97-AF65-F5344CB8AC3E}">
        <p14:creationId xmlns:p14="http://schemas.microsoft.com/office/powerpoint/2010/main" val="202241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3"/>
        <p:cNvGrpSpPr/>
        <p:nvPr/>
      </p:nvGrpSpPr>
      <p:grpSpPr>
        <a:xfrm>
          <a:off x="0" y="0"/>
          <a:ext cx="0" cy="0"/>
          <a:chOff x="0" y="0"/>
          <a:chExt cx="0" cy="0"/>
        </a:xfrm>
      </p:grpSpPr>
      <p:sp>
        <p:nvSpPr>
          <p:cNvPr id="2764" name="Google Shape;2764;p64"/>
          <p:cNvSpPr txBox="1">
            <a:spLocks noGrp="1"/>
          </p:cNvSpPr>
          <p:nvPr>
            <p:ph type="title"/>
          </p:nvPr>
        </p:nvSpPr>
        <p:spPr>
          <a:xfrm>
            <a:off x="420970" y="631661"/>
            <a:ext cx="8723030" cy="841800"/>
          </a:xfrm>
          <a:prstGeom prst="rect">
            <a:avLst/>
          </a:prstGeom>
        </p:spPr>
        <p:txBody>
          <a:bodyPr spcFirstLastPara="1" wrap="square" lIns="91425" tIns="0" rIns="91425" bIns="91425" anchor="ctr" anchorCtr="0">
            <a:noAutofit/>
          </a:bodyPr>
          <a:lstStyle/>
          <a:p>
            <a:pPr lvl="0"/>
            <a:r>
              <a:rPr lang="en-US" sz="4500" dirty="0">
                <a:solidFill>
                  <a:schemeClr val="dk2"/>
                </a:solidFill>
              </a:rPr>
              <a:t>Evaluating Model Performance</a:t>
            </a:r>
            <a:endParaRPr sz="6000" dirty="0"/>
          </a:p>
        </p:txBody>
      </p:sp>
      <p:grpSp>
        <p:nvGrpSpPr>
          <p:cNvPr id="2767" name="Google Shape;2767;p64"/>
          <p:cNvGrpSpPr/>
          <p:nvPr/>
        </p:nvGrpSpPr>
        <p:grpSpPr>
          <a:xfrm flipH="1">
            <a:off x="2124013" y="1936921"/>
            <a:ext cx="793256" cy="182899"/>
            <a:chOff x="2685575" y="2835950"/>
            <a:chExt cx="433000" cy="99825"/>
          </a:xfrm>
        </p:grpSpPr>
        <p:sp>
          <p:nvSpPr>
            <p:cNvPr id="2768" name="Google Shape;2768;p64"/>
            <p:cNvSpPr/>
            <p:nvPr/>
          </p:nvSpPr>
          <p:spPr>
            <a:xfrm>
              <a:off x="3032250"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4"/>
            <p:cNvSpPr/>
            <p:nvPr/>
          </p:nvSpPr>
          <p:spPr>
            <a:xfrm>
              <a:off x="2917000" y="2835950"/>
              <a:ext cx="85850" cy="99825"/>
            </a:xfrm>
            <a:custGeom>
              <a:avLst/>
              <a:gdLst/>
              <a:ahLst/>
              <a:cxnLst/>
              <a:rect l="l" t="t" r="r" b="b"/>
              <a:pathLst>
                <a:path w="3434" h="3993" extrusionOk="0">
                  <a:moveTo>
                    <a:pt x="3434" y="0"/>
                  </a:moveTo>
                  <a:lnTo>
                    <a:pt x="1" y="2006"/>
                  </a:lnTo>
                  <a:lnTo>
                    <a:pt x="3434" y="3993"/>
                  </a:lnTo>
                  <a:lnTo>
                    <a:pt x="3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4"/>
            <p:cNvSpPr/>
            <p:nvPr/>
          </p:nvSpPr>
          <p:spPr>
            <a:xfrm>
              <a:off x="2801300" y="2835950"/>
              <a:ext cx="86325" cy="99825"/>
            </a:xfrm>
            <a:custGeom>
              <a:avLst/>
              <a:gdLst/>
              <a:ahLst/>
              <a:cxnLst/>
              <a:rect l="l" t="t" r="r" b="b"/>
              <a:pathLst>
                <a:path w="3453" h="3993" extrusionOk="0">
                  <a:moveTo>
                    <a:pt x="3452" y="0"/>
                  </a:moveTo>
                  <a:lnTo>
                    <a:pt x="0" y="2006"/>
                  </a:lnTo>
                  <a:lnTo>
                    <a:pt x="3452" y="3993"/>
                  </a:lnTo>
                  <a:lnTo>
                    <a:pt x="34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4"/>
            <p:cNvSpPr/>
            <p:nvPr/>
          </p:nvSpPr>
          <p:spPr>
            <a:xfrm>
              <a:off x="2685575" y="2835950"/>
              <a:ext cx="86325" cy="99825"/>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2" name="Google Shape;2772;p64"/>
          <p:cNvSpPr/>
          <p:nvPr/>
        </p:nvSpPr>
        <p:spPr>
          <a:xfrm rot="10800000" flipH="1">
            <a:off x="6498641" y="596700"/>
            <a:ext cx="825452" cy="1673688"/>
          </a:xfrm>
          <a:custGeom>
            <a:avLst/>
            <a:gdLst/>
            <a:ahLst/>
            <a:cxnLst/>
            <a:rect l="l" t="t" r="r" b="b"/>
            <a:pathLst>
              <a:path w="16883" h="34232" fill="none" extrusionOk="0">
                <a:moveTo>
                  <a:pt x="16882" y="34232"/>
                </a:moveTo>
                <a:cubicBezTo>
                  <a:pt x="7517" y="34109"/>
                  <a:pt x="1" y="26494"/>
                  <a:pt x="1" y="17129"/>
                </a:cubicBezTo>
                <a:cubicBezTo>
                  <a:pt x="1" y="7764"/>
                  <a:pt x="7517" y="124"/>
                  <a:pt x="16882" y="1"/>
                </a:cubicBezTo>
              </a:path>
            </a:pathLst>
          </a:custGeom>
          <a:noFill/>
          <a:ln w="85025" cap="flat" cmpd="sng">
            <a:solidFill>
              <a:schemeClr val="lt1"/>
            </a:solidFill>
            <a:prstDash val="solid"/>
            <a:miter lim="2464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4"/>
          <p:cNvSpPr/>
          <p:nvPr/>
        </p:nvSpPr>
        <p:spPr>
          <a:xfrm flipH="1">
            <a:off x="7676711" y="2990985"/>
            <a:ext cx="555517" cy="5542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4" name="Google Shape;2774;p64"/>
          <p:cNvCxnSpPr/>
          <p:nvPr/>
        </p:nvCxnSpPr>
        <p:spPr>
          <a:xfrm>
            <a:off x="1645399" y="1654593"/>
            <a:ext cx="5208300" cy="0"/>
          </a:xfrm>
          <a:prstGeom prst="straightConnector1">
            <a:avLst/>
          </a:prstGeom>
          <a:noFill/>
          <a:ln w="9525" cap="flat" cmpd="sng">
            <a:solidFill>
              <a:schemeClr val="lt1"/>
            </a:solidFill>
            <a:prstDash val="solid"/>
            <a:round/>
            <a:headEnd type="none" w="med" len="med"/>
            <a:tailEnd type="none" w="med" len="med"/>
          </a:ln>
        </p:spPr>
      </p:cxnSp>
      <p:sp>
        <p:nvSpPr>
          <p:cNvPr id="2775" name="Google Shape;2775;p64"/>
          <p:cNvSpPr/>
          <p:nvPr/>
        </p:nvSpPr>
        <p:spPr>
          <a:xfrm>
            <a:off x="7770424" y="4641864"/>
            <a:ext cx="356100" cy="356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4"/>
          <p:cNvSpPr/>
          <p:nvPr/>
        </p:nvSpPr>
        <p:spPr>
          <a:xfrm rot="-5400000">
            <a:off x="7837924" y="4715039"/>
            <a:ext cx="221100" cy="182100"/>
          </a:xfrm>
          <a:prstGeom prst="homePlat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4">
            <a:hlinkClick r:id="rId3" action="ppaction://hlinksldjump"/>
          </p:cNvPr>
          <p:cNvSpPr/>
          <p:nvPr/>
        </p:nvSpPr>
        <p:spPr>
          <a:xfrm>
            <a:off x="7770424" y="4641864"/>
            <a:ext cx="356100" cy="356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4">
            <a:hlinkClick r:id="" action="ppaction://hlinkshowjump?jump=previousslide"/>
          </p:cNvPr>
          <p:cNvSpPr/>
          <p:nvPr/>
        </p:nvSpPr>
        <p:spPr>
          <a:xfrm>
            <a:off x="7462717" y="4728472"/>
            <a:ext cx="158147" cy="182899"/>
          </a:xfrm>
          <a:custGeom>
            <a:avLst/>
            <a:gdLst/>
            <a:ahLst/>
            <a:cxnLst/>
            <a:rect l="l" t="t" r="r" b="b"/>
            <a:pathLst>
              <a:path w="3453" h="3993" extrusionOk="0">
                <a:moveTo>
                  <a:pt x="3453" y="0"/>
                </a:moveTo>
                <a:lnTo>
                  <a:pt x="0" y="2006"/>
                </a:lnTo>
                <a:lnTo>
                  <a:pt x="3453" y="3993"/>
                </a:lnTo>
                <a:lnTo>
                  <a:pt x="34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4">
            <a:hlinkClick r:id="" action="ppaction://hlinkshowjump?jump=nextslide"/>
          </p:cNvPr>
          <p:cNvSpPr/>
          <p:nvPr/>
        </p:nvSpPr>
        <p:spPr>
          <a:xfrm flipH="1">
            <a:off x="8276954" y="4728472"/>
            <a:ext cx="157277" cy="182899"/>
          </a:xfrm>
          <a:custGeom>
            <a:avLst/>
            <a:gdLst/>
            <a:ahLst/>
            <a:cxnLst/>
            <a:rect l="l" t="t" r="r" b="b"/>
            <a:pathLst>
              <a:path w="3434" h="3993" extrusionOk="0">
                <a:moveTo>
                  <a:pt x="3434" y="0"/>
                </a:moveTo>
                <a:lnTo>
                  <a:pt x="1" y="2006"/>
                </a:lnTo>
                <a:lnTo>
                  <a:pt x="3434" y="3993"/>
                </a:lnTo>
                <a:lnTo>
                  <a:pt x="34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itle 2">
            <a:extLst>
              <a:ext uri="{FF2B5EF4-FFF2-40B4-BE49-F238E27FC236}">
                <a16:creationId xmlns:a16="http://schemas.microsoft.com/office/drawing/2014/main" id="{8976FD27-E3EC-7422-8519-F35F84A0756D}"/>
              </a:ext>
            </a:extLst>
          </p:cNvPr>
          <p:cNvSpPr>
            <a:spLocks noGrp="1"/>
          </p:cNvSpPr>
          <p:nvPr>
            <p:ph type="subTitle" idx="1"/>
          </p:nvPr>
        </p:nvSpPr>
        <p:spPr>
          <a:xfrm>
            <a:off x="2000420" y="1609900"/>
            <a:ext cx="4779962" cy="2692600"/>
          </a:xfrm>
        </p:spPr>
        <p:txBody>
          <a:bodyPr/>
          <a:lstStyle/>
          <a:p>
            <a:pPr marL="425450" indent="-285750">
              <a:buFont typeface="Wingdings" panose="05000000000000000000" pitchFamily="2" charset="2"/>
              <a:buChar char="ü"/>
            </a:pPr>
            <a:r>
              <a:rPr lang="en-US" b="1" i="0" dirty="0">
                <a:effectLst/>
              </a:rPr>
              <a:t>Employ rigorous evaluation metrics to assess the performance of the gender classification model.</a:t>
            </a:r>
          </a:p>
          <a:p>
            <a:pPr marL="425450" indent="-285750">
              <a:buFont typeface="Wingdings" panose="05000000000000000000" pitchFamily="2" charset="2"/>
              <a:buChar char="ü"/>
            </a:pPr>
            <a:r>
              <a:rPr lang="en-US" b="1" i="0" dirty="0">
                <a:effectLst/>
              </a:rPr>
              <a:t>Utilize accuracy, error rate, precision, recall, F-measure, and Receiver Operating Characteristic (ROC) analysis.</a:t>
            </a:r>
          </a:p>
          <a:p>
            <a:pPr marL="425450" indent="-285750">
              <a:buFont typeface="Wingdings" panose="05000000000000000000" pitchFamily="2" charset="2"/>
              <a:buChar char="ü"/>
            </a:pPr>
            <a:r>
              <a:rPr lang="en-US" b="1" i="0" dirty="0">
                <a:effectLst/>
              </a:rPr>
              <a:t>Employ techniques such as k-fold cross-validation to ensure robustness and generalizability of the model.</a:t>
            </a:r>
          </a:p>
        </p:txBody>
      </p:sp>
    </p:spTree>
    <p:extLst>
      <p:ext uri="{BB962C8B-B14F-4D97-AF65-F5344CB8AC3E}">
        <p14:creationId xmlns:p14="http://schemas.microsoft.com/office/powerpoint/2010/main" val="125981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2772"/>
                                        </p:tgtEl>
                                        <p:attrNameLst>
                                          <p:attrName>r</p:attrName>
                                        </p:attrNameLst>
                                      </p:cBhvr>
                                    </p:animRot>
                                  </p:childTnLst>
                                </p:cTn>
                              </p:par>
                              <p:par>
                                <p:cTn id="7" presetID="2" presetClass="entr" presetSubtype="8" fill="hold" nodeType="withEffect">
                                  <p:stCondLst>
                                    <p:cond delay="0"/>
                                  </p:stCondLst>
                                  <p:childTnLst>
                                    <p:set>
                                      <p:cBhvr>
                                        <p:cTn id="8" dur="1" fill="hold">
                                          <p:stCondLst>
                                            <p:cond delay="0"/>
                                          </p:stCondLst>
                                        </p:cTn>
                                        <p:tgtEl>
                                          <p:spTgt spid="2767"/>
                                        </p:tgtEl>
                                        <p:attrNameLst>
                                          <p:attrName>style.visibility</p:attrName>
                                        </p:attrNameLst>
                                      </p:cBhvr>
                                      <p:to>
                                        <p:strVal val="visible"/>
                                      </p:to>
                                    </p:set>
                                    <p:anim calcmode="lin" valueType="num">
                                      <p:cBhvr additive="base">
                                        <p:cTn id="9" dur="1000"/>
                                        <p:tgtEl>
                                          <p:spTgt spid="2767"/>
                                        </p:tgtEl>
                                        <p:attrNameLst>
                                          <p:attrName>ppt_x</p:attrName>
                                        </p:attrNameLst>
                                      </p:cBhvr>
                                      <p:tavLst>
                                        <p:tav tm="0">
                                          <p:val>
                                            <p:strVal val="#ppt_x-1"/>
                                          </p:val>
                                        </p:tav>
                                        <p:tav tm="100000">
                                          <p:val>
                                            <p:strVal val="#ppt_x"/>
                                          </p:val>
                                        </p:tav>
                                      </p:tavLst>
                                    </p:anim>
                                  </p:childTnLst>
                                </p:cTn>
                              </p:par>
                              <p:par>
                                <p:cTn id="10" presetID="2" presetClass="entr" presetSubtype="2" fill="hold" nodeType="withEffect">
                                  <p:stCondLst>
                                    <p:cond delay="0"/>
                                  </p:stCondLst>
                                  <p:childTnLst>
                                    <p:set>
                                      <p:cBhvr>
                                        <p:cTn id="11" dur="1" fill="hold">
                                          <p:stCondLst>
                                            <p:cond delay="0"/>
                                          </p:stCondLst>
                                        </p:cTn>
                                        <p:tgtEl>
                                          <p:spTgt spid="2764"/>
                                        </p:tgtEl>
                                        <p:attrNameLst>
                                          <p:attrName>style.visibility</p:attrName>
                                        </p:attrNameLst>
                                      </p:cBhvr>
                                      <p:to>
                                        <p:strVal val="visible"/>
                                      </p:to>
                                    </p:set>
                                    <p:anim calcmode="lin" valueType="num">
                                      <p:cBhvr additive="base">
                                        <p:cTn id="12" dur="1000"/>
                                        <p:tgtEl>
                                          <p:spTgt spid="2764"/>
                                        </p:tgtEl>
                                        <p:attrNameLst>
                                          <p:attrName>ppt_x</p:attrName>
                                        </p:attrNameLst>
                                      </p:cBhvr>
                                      <p:tavLst>
                                        <p:tav tm="0">
                                          <p:val>
                                            <p:strVal val="#ppt_x+1"/>
                                          </p:val>
                                        </p:tav>
                                        <p:tav tm="100000">
                                          <p:val>
                                            <p:strVal val="#ppt_x"/>
                                          </p:val>
                                        </p:tav>
                                      </p:tavLst>
                                    </p:anim>
                                  </p:childTnLst>
                                </p:cTn>
                              </p:par>
                              <p:par>
                                <p:cTn id="13" presetID="2" presetClass="entr" presetSubtype="8" fill="hold" nodeType="withEffect">
                                  <p:stCondLst>
                                    <p:cond delay="0"/>
                                  </p:stCondLst>
                                  <p:childTnLst>
                                    <p:set>
                                      <p:cBhvr>
                                        <p:cTn id="14" dur="1" fill="hold">
                                          <p:stCondLst>
                                            <p:cond delay="0"/>
                                          </p:stCondLst>
                                        </p:cTn>
                                        <p:tgtEl>
                                          <p:spTgt spid="2774"/>
                                        </p:tgtEl>
                                        <p:attrNameLst>
                                          <p:attrName>style.visibility</p:attrName>
                                        </p:attrNameLst>
                                      </p:cBhvr>
                                      <p:to>
                                        <p:strVal val="visible"/>
                                      </p:to>
                                    </p:set>
                                    <p:anim calcmode="lin" valueType="num">
                                      <p:cBhvr additive="base">
                                        <p:cTn id="15" dur="1000"/>
                                        <p:tgtEl>
                                          <p:spTgt spid="2774"/>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775"/>
                                        </p:tgtEl>
                                        <p:attrNameLst>
                                          <p:attrName>style.visibility</p:attrName>
                                        </p:attrNameLst>
                                      </p:cBhvr>
                                      <p:to>
                                        <p:strVal val="visible"/>
                                      </p:to>
                                    </p:set>
                                    <p:animEffect transition="in" filter="fade">
                                      <p:cBhvr>
                                        <p:cTn id="18" dur="1000"/>
                                        <p:tgtEl>
                                          <p:spTgt spid="2775"/>
                                        </p:tgtEl>
                                      </p:cBhvr>
                                    </p:animEffect>
                                  </p:childTnLst>
                                </p:cTn>
                              </p:par>
                              <p:par>
                                <p:cTn id="19" presetID="10" presetClass="entr" presetSubtype="0" fill="hold" nodeType="withEffect">
                                  <p:stCondLst>
                                    <p:cond delay="0"/>
                                  </p:stCondLst>
                                  <p:childTnLst>
                                    <p:set>
                                      <p:cBhvr>
                                        <p:cTn id="20" dur="1" fill="hold">
                                          <p:stCondLst>
                                            <p:cond delay="0"/>
                                          </p:stCondLst>
                                        </p:cTn>
                                        <p:tgtEl>
                                          <p:spTgt spid="2776"/>
                                        </p:tgtEl>
                                        <p:attrNameLst>
                                          <p:attrName>style.visibility</p:attrName>
                                        </p:attrNameLst>
                                      </p:cBhvr>
                                      <p:to>
                                        <p:strVal val="visible"/>
                                      </p:to>
                                    </p:set>
                                    <p:animEffect transition="in" filter="fade">
                                      <p:cBhvr>
                                        <p:cTn id="21" dur="1000"/>
                                        <p:tgtEl>
                                          <p:spTgt spid="2776"/>
                                        </p:tgtEl>
                                      </p:cBhvr>
                                    </p:animEffect>
                                  </p:childTnLst>
                                </p:cTn>
                              </p:par>
                              <p:par>
                                <p:cTn id="22" presetID="10" presetClass="entr" presetSubtype="0" fill="hold" nodeType="withEffect">
                                  <p:stCondLst>
                                    <p:cond delay="0"/>
                                  </p:stCondLst>
                                  <p:childTnLst>
                                    <p:set>
                                      <p:cBhvr>
                                        <p:cTn id="23" dur="1" fill="hold">
                                          <p:stCondLst>
                                            <p:cond delay="0"/>
                                          </p:stCondLst>
                                        </p:cTn>
                                        <p:tgtEl>
                                          <p:spTgt spid="2777"/>
                                        </p:tgtEl>
                                        <p:attrNameLst>
                                          <p:attrName>style.visibility</p:attrName>
                                        </p:attrNameLst>
                                      </p:cBhvr>
                                      <p:to>
                                        <p:strVal val="visible"/>
                                      </p:to>
                                    </p:set>
                                    <p:animEffect transition="in" filter="fade">
                                      <p:cBhvr>
                                        <p:cTn id="24" dur="1000"/>
                                        <p:tgtEl>
                                          <p:spTgt spid="2777"/>
                                        </p:tgtEl>
                                      </p:cBhvr>
                                    </p:animEffect>
                                  </p:childTnLst>
                                </p:cTn>
                              </p:par>
                              <p:par>
                                <p:cTn id="25" presetID="10" presetClass="entr" presetSubtype="0" fill="hold" nodeType="withEffect">
                                  <p:stCondLst>
                                    <p:cond delay="0"/>
                                  </p:stCondLst>
                                  <p:childTnLst>
                                    <p:set>
                                      <p:cBhvr>
                                        <p:cTn id="26" dur="1" fill="hold">
                                          <p:stCondLst>
                                            <p:cond delay="0"/>
                                          </p:stCondLst>
                                        </p:cTn>
                                        <p:tgtEl>
                                          <p:spTgt spid="2778"/>
                                        </p:tgtEl>
                                        <p:attrNameLst>
                                          <p:attrName>style.visibility</p:attrName>
                                        </p:attrNameLst>
                                      </p:cBhvr>
                                      <p:to>
                                        <p:strVal val="visible"/>
                                      </p:to>
                                    </p:set>
                                    <p:animEffect transition="in" filter="fade">
                                      <p:cBhvr>
                                        <p:cTn id="27" dur="1000"/>
                                        <p:tgtEl>
                                          <p:spTgt spid="2778"/>
                                        </p:tgtEl>
                                      </p:cBhvr>
                                    </p:animEffect>
                                  </p:childTnLst>
                                </p:cTn>
                              </p:par>
                              <p:par>
                                <p:cTn id="28" presetID="10" presetClass="entr" presetSubtype="0" fill="hold" nodeType="withEffect">
                                  <p:stCondLst>
                                    <p:cond delay="0"/>
                                  </p:stCondLst>
                                  <p:childTnLst>
                                    <p:set>
                                      <p:cBhvr>
                                        <p:cTn id="29" dur="1" fill="hold">
                                          <p:stCondLst>
                                            <p:cond delay="0"/>
                                          </p:stCondLst>
                                        </p:cTn>
                                        <p:tgtEl>
                                          <p:spTgt spid="2779"/>
                                        </p:tgtEl>
                                        <p:attrNameLst>
                                          <p:attrName>style.visibility</p:attrName>
                                        </p:attrNameLst>
                                      </p:cBhvr>
                                      <p:to>
                                        <p:strVal val="visible"/>
                                      </p:to>
                                    </p:set>
                                    <p:animEffect transition="in" filter="fade">
                                      <p:cBhvr>
                                        <p:cTn id="30" dur="1000"/>
                                        <p:tgtEl>
                                          <p:spTgt spid="2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TotalTime>
  <Words>959</Words>
  <Application>Microsoft Office PowerPoint</Application>
  <PresentationFormat>On-screen Show (16:9)</PresentationFormat>
  <Paragraphs>81</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Bai Jamjuree</vt:lpstr>
      <vt:lpstr>Wingdings</vt:lpstr>
      <vt:lpstr>Arial</vt:lpstr>
      <vt:lpstr>Aldrich</vt:lpstr>
      <vt:lpstr>Data Science Project Proposal XL by Slidesgo</vt:lpstr>
      <vt:lpstr>DATA SCIENCE PROJECT</vt:lpstr>
      <vt:lpstr>TABLE OF CONTENTS</vt:lpstr>
      <vt:lpstr>INTRODUCTION</vt:lpstr>
      <vt:lpstr>OBJECTIVES</vt:lpstr>
      <vt:lpstr>DATA PREPROCESSING</vt:lpstr>
      <vt:lpstr>Applying Feature Reduction Techniques</vt:lpstr>
      <vt:lpstr>Implementing Classification Algorithms</vt:lpstr>
      <vt:lpstr>Evaluating Model Performance</vt:lpstr>
      <vt:lpstr>Evaluating Model Performance</vt:lpstr>
      <vt:lpstr>METHODOLOGY</vt:lpstr>
      <vt:lpstr>PREPROCESSING</vt:lpstr>
      <vt:lpstr>FEATURE REDUCTION</vt:lpstr>
      <vt:lpstr>CLASSIFICATION</vt:lpstr>
      <vt:lpstr>EVALUATION METRICS</vt:lpstr>
      <vt:lpstr>Contributions of the Project</vt:lpstr>
      <vt:lpstr>Next Steps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dc:title>
  <dc:creator>Fayrouz Ahmed</dc:creator>
  <cp:lastModifiedBy>Fayrouz Abdelrahman</cp:lastModifiedBy>
  <cp:revision>2</cp:revision>
  <dcterms:modified xsi:type="dcterms:W3CDTF">2024-01-10T00:10:06Z</dcterms:modified>
</cp:coreProperties>
</file>