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2"/>
  </p:notesMasterIdLst>
  <p:sldIdLst>
    <p:sldId id="256" r:id="rId2"/>
    <p:sldId id="258" r:id="rId3"/>
    <p:sldId id="261" r:id="rId4"/>
    <p:sldId id="345" r:id="rId5"/>
    <p:sldId id="262" r:id="rId6"/>
    <p:sldId id="341" r:id="rId7"/>
    <p:sldId id="342" r:id="rId8"/>
    <p:sldId id="343" r:id="rId9"/>
    <p:sldId id="340" r:id="rId10"/>
    <p:sldId id="346" r:id="rId11"/>
    <p:sldId id="347" r:id="rId12"/>
    <p:sldId id="348" r:id="rId13"/>
    <p:sldId id="349" r:id="rId14"/>
    <p:sldId id="354" r:id="rId15"/>
    <p:sldId id="350" r:id="rId16"/>
    <p:sldId id="351" r:id="rId17"/>
    <p:sldId id="353" r:id="rId18"/>
    <p:sldId id="355" r:id="rId19"/>
    <p:sldId id="356" r:id="rId20"/>
    <p:sldId id="352" r:id="rId21"/>
  </p:sldIdLst>
  <p:sldSz cx="9144000" cy="5143500" type="screen16x9"/>
  <p:notesSz cx="6858000" cy="9144000"/>
  <p:embeddedFontLst>
    <p:embeddedFont>
      <p:font typeface="Aldrich" panose="020B0604020202020204" charset="0"/>
      <p:regular r:id="rId23"/>
    </p:embeddedFont>
    <p:embeddedFont>
      <p:font typeface="Bai Jamjuree" panose="020B0604020202020204" charset="-3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2CE280-2B87-46E7-9ED1-32B4D139645C}">
  <a:tblStyle styleId="{762CE280-2B87-46E7-9ED1-32B4D13964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526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642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959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927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95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523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154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407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619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2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96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2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98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37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606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4132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84" r:id="rId5"/>
    <p:sldLayoutId id="2147483697" r:id="rId6"/>
    <p:sldLayoutId id="2147483698" r:id="rId7"/>
  </p:sldLayoutIdLst>
  <mc:AlternateContent xmlns:mc="http://schemas.openxmlformats.org/markup-compatibility/2006" xmlns:p14="http://schemas.microsoft.com/office/powerpoint/2010/main">
    <mc:Choice Requires="p14">
      <p:transition spd="med" p14:dur="6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541473"/>
            <a:ext cx="6647100" cy="909418"/>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050" dirty="0">
                <a:solidFill>
                  <a:schemeClr val="dk2"/>
                </a:solidFill>
              </a:rPr>
              <a:t>DIP PROJECT</a:t>
            </a:r>
            <a:endParaRPr sz="5050" dirty="0">
              <a:solidFill>
                <a:schemeClr val="dk2"/>
              </a:solidFill>
            </a:endParaRPr>
          </a:p>
        </p:txBody>
      </p:sp>
      <p:sp>
        <p:nvSpPr>
          <p:cNvPr id="2592" name="Google Shape;2592;p58"/>
          <p:cNvSpPr txBox="1">
            <a:spLocks noGrp="1"/>
          </p:cNvSpPr>
          <p:nvPr>
            <p:ph type="subTitle" idx="1"/>
          </p:nvPr>
        </p:nvSpPr>
        <p:spPr>
          <a:xfrm>
            <a:off x="1248375" y="2668882"/>
            <a:ext cx="6647100" cy="1445918"/>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b="1" dirty="0"/>
              <a:t>Facial Expressions Recognition</a:t>
            </a:r>
          </a:p>
          <a:p>
            <a:pPr marL="0" lvl="0" indent="0" algn="ctr" rtl="0">
              <a:spcBef>
                <a:spcPts val="0"/>
              </a:spcBef>
              <a:spcAft>
                <a:spcPts val="0"/>
              </a:spcAft>
              <a:buClr>
                <a:schemeClr val="dk1"/>
              </a:buClr>
              <a:buSzPts val="1100"/>
              <a:buFont typeface="Arial"/>
              <a:buNone/>
            </a:pPr>
            <a:r>
              <a:rPr lang="en" dirty="0"/>
              <a:t>Presented by: </a:t>
            </a:r>
          </a:p>
          <a:p>
            <a:pPr marL="0" lvl="0" indent="0" algn="ctr" rtl="0">
              <a:spcBef>
                <a:spcPts val="0"/>
              </a:spcBef>
              <a:spcAft>
                <a:spcPts val="0"/>
              </a:spcAft>
              <a:buClr>
                <a:schemeClr val="dk1"/>
              </a:buClr>
              <a:buSzPts val="1100"/>
              <a:buFont typeface="Arial"/>
              <a:buNone/>
            </a:pPr>
            <a:r>
              <a:rPr lang="en" dirty="0"/>
              <a:t>Fayrouz Ahmed</a:t>
            </a:r>
          </a:p>
          <a:p>
            <a:pPr marL="0" lvl="0" indent="0" algn="ctr" rtl="0">
              <a:spcBef>
                <a:spcPts val="0"/>
              </a:spcBef>
              <a:spcAft>
                <a:spcPts val="0"/>
              </a:spcAft>
              <a:buClr>
                <a:schemeClr val="dk1"/>
              </a:buClr>
              <a:buSzPts val="1100"/>
              <a:buFont typeface="Arial"/>
              <a:buNone/>
            </a:pPr>
            <a:r>
              <a:rPr lang="en" dirty="0"/>
              <a:t>Noureen Ayman</a:t>
            </a:r>
          </a:p>
          <a:p>
            <a:pPr marL="0" lvl="0" indent="0" algn="ctr" rtl="0">
              <a:spcBef>
                <a:spcPts val="0"/>
              </a:spcBef>
              <a:spcAft>
                <a:spcPts val="0"/>
              </a:spcAft>
              <a:buClr>
                <a:schemeClr val="dk1"/>
              </a:buClr>
              <a:buSzPts val="1100"/>
              <a:buFont typeface="Arial"/>
              <a:buNone/>
            </a:pPr>
            <a:r>
              <a:rPr lang="en" dirty="0"/>
              <a:t>Mahmoud Ayman</a:t>
            </a:r>
          </a:p>
          <a:p>
            <a:pPr marL="0" lvl="0" indent="0" algn="ctr" rtl="0">
              <a:spcBef>
                <a:spcPts val="0"/>
              </a:spcBef>
              <a:spcAft>
                <a:spcPts val="0"/>
              </a:spcAft>
              <a:buClr>
                <a:schemeClr val="dk1"/>
              </a:buClr>
              <a:buSzPts val="1100"/>
              <a:buFont typeface="Arial"/>
              <a:buNone/>
            </a:pP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2450891"/>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2"/>
                                        </p:tgtEl>
                                        <p:attrNameLst>
                                          <p:attrName>style.visibility</p:attrName>
                                        </p:attrNameLst>
                                      </p:cBhvr>
                                      <p:to>
                                        <p:strVal val="visible"/>
                                      </p:to>
                                    </p:set>
                                    <p:animEffect transition="in" filter="fade">
                                      <p:cBhvr>
                                        <p:cTn id="13"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PREPROCESSING</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167896"/>
            <a:ext cx="4779962" cy="3883874"/>
          </a:xfrm>
        </p:spPr>
        <p:txBody>
          <a:bodyPr/>
          <a:lstStyle/>
          <a:p>
            <a:pPr marL="425450" indent="-285750">
              <a:buFont typeface="Wingdings" panose="05000000000000000000" pitchFamily="2" charset="2"/>
              <a:buChar char="ü"/>
            </a:pPr>
            <a:r>
              <a:rPr lang="en-US" b="1" i="0" dirty="0">
                <a:effectLst/>
              </a:rPr>
              <a:t>Histogram Equalization: Enhance image contrast using histogram techniques to deal with varied lighting conditions.</a:t>
            </a:r>
          </a:p>
          <a:p>
            <a:pPr marL="425450" indent="-285750">
              <a:buFont typeface="Wingdings" panose="05000000000000000000" pitchFamily="2" charset="2"/>
              <a:buChar char="ü"/>
            </a:pPr>
            <a:r>
              <a:rPr lang="en-US" b="1" i="0" dirty="0">
                <a:effectLst/>
              </a:rPr>
              <a:t>Contrast Stretching: Adjust the image contrast to improve the clarity of facial features.</a:t>
            </a:r>
          </a:p>
          <a:p>
            <a:pPr marL="425450" indent="-285750">
              <a:buFont typeface="Wingdings" panose="05000000000000000000" pitchFamily="2" charset="2"/>
              <a:buChar char="ü"/>
            </a:pPr>
            <a:r>
              <a:rPr lang="en-US" b="1" i="0" dirty="0">
                <a:effectLst/>
              </a:rPr>
              <a:t>Noise Removal: Apply Gaussian blur to smooth out the images and reduce random noise.</a:t>
            </a:r>
          </a:p>
        </p:txBody>
      </p:sp>
    </p:spTree>
    <p:extLst>
      <p:ext uri="{BB962C8B-B14F-4D97-AF65-F5344CB8AC3E}">
        <p14:creationId xmlns:p14="http://schemas.microsoft.com/office/powerpoint/2010/main" val="211385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FEATURE EXTRACTION</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167896"/>
            <a:ext cx="4779962" cy="3883874"/>
          </a:xfrm>
        </p:spPr>
        <p:txBody>
          <a:bodyPr/>
          <a:lstStyle/>
          <a:p>
            <a:pPr marL="425450" indent="-285750">
              <a:buFont typeface="Wingdings" panose="05000000000000000000" pitchFamily="2" charset="2"/>
              <a:buChar char="ü"/>
            </a:pPr>
            <a:r>
              <a:rPr lang="en-US" sz="1600" b="1" i="0" dirty="0">
                <a:effectLst/>
              </a:rPr>
              <a:t>Use edge detection and landmark-based methods to extract features that are crucial for recognizing different expressions.</a:t>
            </a:r>
          </a:p>
        </p:txBody>
      </p:sp>
    </p:spTree>
    <p:extLst>
      <p:ext uri="{BB962C8B-B14F-4D97-AF65-F5344CB8AC3E}">
        <p14:creationId xmlns:p14="http://schemas.microsoft.com/office/powerpoint/2010/main" val="36628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CLASSIFICATION</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114090"/>
            <a:ext cx="4779962" cy="3883874"/>
          </a:xfrm>
        </p:spPr>
        <p:txBody>
          <a:bodyPr/>
          <a:lstStyle/>
          <a:p>
            <a:pPr marL="425450" indent="-285750">
              <a:buFont typeface="Wingdings" panose="05000000000000000000" pitchFamily="2" charset="2"/>
              <a:buChar char="ü"/>
            </a:pPr>
            <a:r>
              <a:rPr lang="en-US" sz="1200" b="1" i="0" dirty="0">
                <a:effectLst/>
              </a:rPr>
              <a:t>Employ machine learning models like Support Vector Machines (SVM) or Convolutional Neural Networks (CNN) to classify the expressions based on the extracted features.</a:t>
            </a:r>
          </a:p>
        </p:txBody>
      </p:sp>
    </p:spTree>
    <p:extLst>
      <p:ext uri="{BB962C8B-B14F-4D97-AF65-F5344CB8AC3E}">
        <p14:creationId xmlns:p14="http://schemas.microsoft.com/office/powerpoint/2010/main" val="266905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EVALUATION METRICS</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262399"/>
            <a:ext cx="4779962" cy="3883874"/>
          </a:xfrm>
        </p:spPr>
        <p:txBody>
          <a:bodyPr/>
          <a:lstStyle/>
          <a:p>
            <a:pPr>
              <a:buFont typeface="Wingdings" panose="05000000000000000000" pitchFamily="2" charset="2"/>
              <a:buChar char="ü"/>
            </a:pPr>
            <a:r>
              <a:rPr lang="en-US" sz="1600" b="1" i="0" dirty="0">
                <a:effectLst/>
              </a:rPr>
              <a:t>Test the model on a separate validation dataset and compute performance metrics.</a:t>
            </a:r>
            <a:endParaRPr lang="en-US" sz="1200" b="0" i="0" dirty="0">
              <a:effectLst/>
            </a:endParaRPr>
          </a:p>
        </p:txBody>
      </p:sp>
    </p:spTree>
    <p:extLst>
      <p:ext uri="{BB962C8B-B14F-4D97-AF65-F5344CB8AC3E}">
        <p14:creationId xmlns:p14="http://schemas.microsoft.com/office/powerpoint/2010/main" val="359509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589119" y="2365208"/>
            <a:ext cx="6450405" cy="420600"/>
          </a:xfrm>
          <a:prstGeom prst="rect">
            <a:avLst/>
          </a:prstGeom>
        </p:spPr>
        <p:txBody>
          <a:bodyPr spcFirstLastPara="1" wrap="square" lIns="91425" tIns="0" rIns="91425" bIns="91425" anchor="t" anchorCtr="0">
            <a:noAutofit/>
          </a:bodyPr>
          <a:lstStyle/>
          <a:p>
            <a:pPr lvl="0"/>
            <a:r>
              <a:rPr lang="en-US" b="1" dirty="0"/>
              <a:t>RESULTS AND INTERPRETATION</a:t>
            </a:r>
            <a:endParaRPr lang="en-US"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79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Results</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262399"/>
            <a:ext cx="4779962" cy="3883874"/>
          </a:xfrm>
        </p:spPr>
        <p:txBody>
          <a:bodyPr/>
          <a:lstStyle/>
          <a:p>
            <a:pPr>
              <a:buFont typeface="Wingdings" panose="05000000000000000000" pitchFamily="2" charset="2"/>
              <a:buChar char="ü"/>
            </a:pPr>
            <a:r>
              <a:rPr lang="en-US" sz="1600" b="1" i="0" dirty="0">
                <a:effectLst/>
              </a:rPr>
              <a:t>The system achieved an accuracy of 85%, with precision and recall rates varying across expressions. Best results were observed in recognizing 'happiness' and 'sadness', while 'surprise' was more challenging due to subtle feature variations.</a:t>
            </a:r>
          </a:p>
        </p:txBody>
      </p:sp>
    </p:spTree>
    <p:extLst>
      <p:ext uri="{BB962C8B-B14F-4D97-AF65-F5344CB8AC3E}">
        <p14:creationId xmlns:p14="http://schemas.microsoft.com/office/powerpoint/2010/main" val="36542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Interpretation</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262399"/>
            <a:ext cx="4779962" cy="3883874"/>
          </a:xfrm>
        </p:spPr>
        <p:txBody>
          <a:bodyPr/>
          <a:lstStyle/>
          <a:p>
            <a:pPr>
              <a:buFont typeface="Wingdings" panose="05000000000000000000" pitchFamily="2" charset="2"/>
              <a:buChar char="ü"/>
            </a:pPr>
            <a:r>
              <a:rPr lang="en-US" sz="1600" b="1" i="0" dirty="0">
                <a:effectLst/>
              </a:rPr>
              <a:t> The effectiveness of histogram equalization and noise removal in enhancing image quality was confirmed, which significantly improved feature detection. The SVM classifier performed well for distinct expressions, but CNNs showed better overall performance due to their capability in handling spatial hierarchies in images.</a:t>
            </a:r>
          </a:p>
        </p:txBody>
      </p:sp>
    </p:spTree>
    <p:extLst>
      <p:ext uri="{BB962C8B-B14F-4D97-AF65-F5344CB8AC3E}">
        <p14:creationId xmlns:p14="http://schemas.microsoft.com/office/powerpoint/2010/main" val="392907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CHALLENGES</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262399"/>
            <a:ext cx="4779962" cy="3883874"/>
          </a:xfrm>
        </p:spPr>
        <p:txBody>
          <a:bodyPr/>
          <a:lstStyle/>
          <a:p>
            <a:pPr marL="311150" indent="-171450">
              <a:buFont typeface="Wingdings" panose="05000000000000000000" pitchFamily="2" charset="2"/>
              <a:buChar char="ü"/>
            </a:pPr>
            <a:r>
              <a:rPr lang="en-US" sz="2000" b="1" i="0" dirty="0">
                <a:effectLst/>
              </a:rPr>
              <a:t>Variations in lighting and face orientation posed challenges, which were partially mitigated by robust pre-processing. Real-time processing goals were not fully achieved, indicating a need for optimization.</a:t>
            </a:r>
          </a:p>
        </p:txBody>
      </p:sp>
    </p:spTree>
    <p:extLst>
      <p:ext uri="{BB962C8B-B14F-4D97-AF65-F5344CB8AC3E}">
        <p14:creationId xmlns:p14="http://schemas.microsoft.com/office/powerpoint/2010/main" val="41544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FUTURE WORK</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262399"/>
            <a:ext cx="4779962" cy="3883874"/>
          </a:xfrm>
        </p:spPr>
        <p:txBody>
          <a:bodyPr/>
          <a:lstStyle/>
          <a:p>
            <a:pPr marL="311150" indent="-171450">
              <a:buFont typeface="Wingdings" panose="05000000000000000000" pitchFamily="2" charset="2"/>
              <a:buChar char="ü"/>
            </a:pPr>
            <a:r>
              <a:rPr lang="en-US" sz="2000" b="1" i="0" dirty="0">
                <a:effectLst/>
              </a:rPr>
              <a:t>Future enhancements will focus on real-time processing capabilities, better handling of pose variations, and exploring deeper neural networks for improved classification accuracy.</a:t>
            </a:r>
          </a:p>
        </p:txBody>
      </p:sp>
    </p:spTree>
    <p:extLst>
      <p:ext uri="{BB962C8B-B14F-4D97-AF65-F5344CB8AC3E}">
        <p14:creationId xmlns:p14="http://schemas.microsoft.com/office/powerpoint/2010/main" val="28285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Running Code of Proposed Methodology</a:t>
            </a:r>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a:cxnSpLocks/>
          </p:cNvCxnSpPr>
          <p:nvPr/>
        </p:nvCxnSpPr>
        <p:spPr>
          <a:xfrm>
            <a:off x="2105989" y="1435239"/>
            <a:ext cx="5122379"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31405" y="1600479"/>
            <a:ext cx="4784652" cy="3135323"/>
          </a:xfrm>
        </p:spPr>
        <p:txBody>
          <a:bodyPr/>
          <a:lstStyle/>
          <a:p>
            <a:pPr marL="0" marR="0">
              <a:lnSpc>
                <a:spcPct val="107000"/>
              </a:lnSpc>
              <a:spcBef>
                <a:spcPts val="0"/>
              </a:spcBef>
              <a:spcAft>
                <a:spcPts val="800"/>
              </a:spcAft>
              <a:buFont typeface="Wingdings" panose="05000000000000000000" pitchFamily="2" charset="2"/>
              <a:buChar char="ü"/>
            </a:pPr>
            <a:r>
              <a:rPr lang="en-US" sz="1800" b="1" kern="100" dirty="0">
                <a:solidFill>
                  <a:schemeClr val="bg1"/>
                </a:solidFill>
                <a:effectLst/>
                <a:latin typeface="Bai Jamjuree" panose="020B0604020202020204" charset="-34"/>
                <a:ea typeface="Aptos" panose="020B0004020202020204" pitchFamily="34" charset="0"/>
                <a:cs typeface="Bai Jamjuree" panose="020B0604020202020204" charset="-34"/>
              </a:rPr>
              <a:t>Pre-processing Phase</a:t>
            </a:r>
          </a:p>
          <a:p>
            <a:pPr marL="0" marR="0">
              <a:lnSpc>
                <a:spcPct val="107000"/>
              </a:lnSpc>
              <a:spcBef>
                <a:spcPts val="0"/>
              </a:spcBef>
              <a:spcAft>
                <a:spcPts val="800"/>
              </a:spcAft>
              <a:buFont typeface="Wingdings" panose="05000000000000000000" pitchFamily="2" charset="2"/>
              <a:buChar char="ü"/>
            </a:pPr>
            <a:r>
              <a:rPr lang="en-US" sz="1800" b="1" kern="100" dirty="0">
                <a:solidFill>
                  <a:schemeClr val="bg1"/>
                </a:solidFill>
                <a:effectLst/>
                <a:latin typeface="Bai Jamjuree" panose="020B0604020202020204" charset="-34"/>
                <a:ea typeface="Aptos" panose="020B0004020202020204" pitchFamily="34" charset="0"/>
                <a:cs typeface="Bai Jamjuree" panose="020B0604020202020204" charset="-34"/>
              </a:rPr>
              <a:t>Histogram Enhancement: Improves the contrast of the images.</a:t>
            </a:r>
          </a:p>
          <a:p>
            <a:pPr marL="0" marR="0">
              <a:lnSpc>
                <a:spcPct val="107000"/>
              </a:lnSpc>
              <a:spcBef>
                <a:spcPts val="0"/>
              </a:spcBef>
              <a:spcAft>
                <a:spcPts val="800"/>
              </a:spcAft>
              <a:buFont typeface="Wingdings" panose="05000000000000000000" pitchFamily="2" charset="2"/>
              <a:buChar char="ü"/>
            </a:pPr>
            <a:r>
              <a:rPr lang="en-US" sz="1800" b="1" kern="100" dirty="0">
                <a:solidFill>
                  <a:schemeClr val="bg1"/>
                </a:solidFill>
                <a:effectLst/>
                <a:latin typeface="Bai Jamjuree" panose="020B0604020202020204" charset="-34"/>
                <a:ea typeface="Aptos" panose="020B0004020202020204" pitchFamily="34" charset="0"/>
                <a:cs typeface="Bai Jamjuree" panose="020B0604020202020204" charset="-34"/>
              </a:rPr>
              <a:t>Contrast Stretching: Adjusts the range of intensity values.</a:t>
            </a:r>
          </a:p>
          <a:p>
            <a:pPr marL="0" marR="0">
              <a:lnSpc>
                <a:spcPct val="107000"/>
              </a:lnSpc>
              <a:spcBef>
                <a:spcPts val="0"/>
              </a:spcBef>
              <a:spcAft>
                <a:spcPts val="800"/>
              </a:spcAft>
              <a:buFont typeface="Wingdings" panose="05000000000000000000" pitchFamily="2" charset="2"/>
              <a:buChar char="ü"/>
            </a:pPr>
            <a:r>
              <a:rPr lang="en-US" sz="1800" b="1" kern="100" dirty="0">
                <a:solidFill>
                  <a:schemeClr val="bg1"/>
                </a:solidFill>
                <a:effectLst/>
                <a:latin typeface="Bai Jamjuree" panose="020B0604020202020204" charset="-34"/>
                <a:ea typeface="Aptos" panose="020B0004020202020204" pitchFamily="34" charset="0"/>
                <a:cs typeface="Bai Jamjuree" panose="020B0604020202020204" charset="-34"/>
              </a:rPr>
              <a:t>Noise Removal: Filters out random variations in the image.</a:t>
            </a:r>
          </a:p>
          <a:p>
            <a:pPr marL="0" marR="0">
              <a:lnSpc>
                <a:spcPct val="107000"/>
              </a:lnSpc>
              <a:spcBef>
                <a:spcPts val="0"/>
              </a:spcBef>
              <a:spcAft>
                <a:spcPts val="800"/>
              </a:spcAft>
              <a:buFont typeface="Wingdings" panose="05000000000000000000" pitchFamily="2" charset="2"/>
              <a:buChar char="ü"/>
            </a:pPr>
            <a:r>
              <a:rPr lang="en-US" sz="1800" b="1" kern="100" dirty="0">
                <a:solidFill>
                  <a:schemeClr val="bg1"/>
                </a:solidFill>
                <a:effectLst/>
                <a:latin typeface="Bai Jamjuree" panose="020B0604020202020204" charset="-34"/>
                <a:ea typeface="Aptos" panose="020B0004020202020204" pitchFamily="34" charset="0"/>
                <a:cs typeface="Bai Jamjuree" panose="020B0604020202020204" charset="-34"/>
              </a:rPr>
              <a:t>Filtration: Smooth the images to reduce high-frequency noise.</a:t>
            </a:r>
          </a:p>
        </p:txBody>
      </p:sp>
    </p:spTree>
    <p:extLst>
      <p:ext uri="{BB962C8B-B14F-4D97-AF65-F5344CB8AC3E}">
        <p14:creationId xmlns:p14="http://schemas.microsoft.com/office/powerpoint/2010/main" val="170272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0"/>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TABLE OF CONTENTS</a:t>
            </a:r>
            <a:endParaRPr/>
          </a:p>
        </p:txBody>
      </p:sp>
      <p:sp>
        <p:nvSpPr>
          <p:cNvPr id="2619" name="Google Shape;2619;p60"/>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620" name="Google Shape;2620;p60"/>
          <p:cNvSpPr txBox="1">
            <a:spLocks noGrp="1"/>
          </p:cNvSpPr>
          <p:nvPr>
            <p:ph type="subTitle" idx="1"/>
          </p:nvPr>
        </p:nvSpPr>
        <p:spPr>
          <a:xfrm>
            <a:off x="1663523" y="1666572"/>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INTRODUCTION</a:t>
            </a:r>
            <a:endParaRPr dirty="0"/>
          </a:p>
        </p:txBody>
      </p:sp>
      <p:sp>
        <p:nvSpPr>
          <p:cNvPr id="2622" name="Google Shape;2622;p60"/>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3" name="Google Shape;2623;p60"/>
          <p:cNvSpPr txBox="1">
            <a:spLocks noGrp="1"/>
          </p:cNvSpPr>
          <p:nvPr>
            <p:ph type="subTitle" idx="4"/>
          </p:nvPr>
        </p:nvSpPr>
        <p:spPr>
          <a:xfrm>
            <a:off x="1639675" y="2727734"/>
            <a:ext cx="2887200" cy="532514"/>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OBJECTIVES</a:t>
            </a:r>
            <a:endParaRPr dirty="0"/>
          </a:p>
        </p:txBody>
      </p:sp>
      <p:sp>
        <p:nvSpPr>
          <p:cNvPr id="2625" name="Google Shape;2625;p60"/>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26" name="Google Shape;2626;p60"/>
          <p:cNvSpPr txBox="1">
            <a:spLocks noGrp="1"/>
          </p:cNvSpPr>
          <p:nvPr>
            <p:ph type="subTitle" idx="7"/>
          </p:nvPr>
        </p:nvSpPr>
        <p:spPr>
          <a:xfrm>
            <a:off x="1649162" y="3726726"/>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METHODOLOGY</a:t>
            </a:r>
            <a:endParaRPr dirty="0"/>
          </a:p>
        </p:txBody>
      </p:sp>
      <p:sp>
        <p:nvSpPr>
          <p:cNvPr id="2628" name="Google Shape;2628;p60"/>
          <p:cNvSpPr txBox="1">
            <a:spLocks noGrp="1"/>
          </p:cNvSpPr>
          <p:nvPr>
            <p:ph type="title" idx="9"/>
          </p:nvPr>
        </p:nvSpPr>
        <p:spPr>
          <a:xfrm>
            <a:off x="4707713"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29" name="Google Shape;2629;p60"/>
          <p:cNvSpPr txBox="1">
            <a:spLocks noGrp="1"/>
          </p:cNvSpPr>
          <p:nvPr>
            <p:ph type="subTitle" idx="13"/>
          </p:nvPr>
        </p:nvSpPr>
        <p:spPr>
          <a:xfrm>
            <a:off x="5529413" y="1681538"/>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CONTRIBUTIONS</a:t>
            </a:r>
            <a:endParaRPr dirty="0"/>
          </a:p>
        </p:txBody>
      </p:sp>
      <p:sp>
        <p:nvSpPr>
          <p:cNvPr id="2631" name="Google Shape;2631;p60"/>
          <p:cNvSpPr txBox="1">
            <a:spLocks noGrp="1"/>
          </p:cNvSpPr>
          <p:nvPr>
            <p:ph type="title" idx="15"/>
          </p:nvPr>
        </p:nvSpPr>
        <p:spPr>
          <a:xfrm>
            <a:off x="4707713"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05</a:t>
            </a:r>
            <a:endParaRPr>
              <a:solidFill>
                <a:schemeClr val="dk1"/>
              </a:solidFill>
            </a:endParaRPr>
          </a:p>
        </p:txBody>
      </p:sp>
      <p:sp>
        <p:nvSpPr>
          <p:cNvPr id="2632" name="Google Shape;2632;p60"/>
          <p:cNvSpPr txBox="1">
            <a:spLocks noGrp="1"/>
          </p:cNvSpPr>
          <p:nvPr>
            <p:ph type="subTitle" idx="16"/>
          </p:nvPr>
        </p:nvSpPr>
        <p:spPr>
          <a:xfrm>
            <a:off x="5541300" y="2668182"/>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FUTURE WORK</a:t>
            </a:r>
            <a:endParaRPr dirty="0"/>
          </a:p>
        </p:txBody>
      </p:sp>
      <p:sp>
        <p:nvSpPr>
          <p:cNvPr id="2634" name="Google Shape;2634;p60"/>
          <p:cNvSpPr txBox="1">
            <a:spLocks noGrp="1"/>
          </p:cNvSpPr>
          <p:nvPr>
            <p:ph type="title" idx="18"/>
          </p:nvPr>
        </p:nvSpPr>
        <p:spPr>
          <a:xfrm>
            <a:off x="4707713"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06</a:t>
            </a:r>
            <a:endParaRPr>
              <a:solidFill>
                <a:schemeClr val="dk1"/>
              </a:solidFill>
            </a:endParaRPr>
          </a:p>
        </p:txBody>
      </p:sp>
      <p:sp>
        <p:nvSpPr>
          <p:cNvPr id="2635" name="Google Shape;2635;p60"/>
          <p:cNvSpPr txBox="1">
            <a:spLocks noGrp="1"/>
          </p:cNvSpPr>
          <p:nvPr>
            <p:ph type="subTitle" idx="19"/>
          </p:nvPr>
        </p:nvSpPr>
        <p:spPr>
          <a:xfrm>
            <a:off x="5541300" y="3698909"/>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REFERENCES</a:t>
            </a:r>
            <a:endParaRPr dirty="0"/>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0"/>
                                        </p:tgtEl>
                                        <p:attrNameLst>
                                          <p:attrName>style.visibility</p:attrName>
                                        </p:attrNameLst>
                                      </p:cBhvr>
                                      <p:to>
                                        <p:strVal val="visible"/>
                                      </p:to>
                                    </p:set>
                                    <p:animEffect transition="in" filter="fade">
                                      <p:cBhvr>
                                        <p:cTn id="7" dur="1000"/>
                                        <p:tgtEl>
                                          <p:spTgt spid="2620"/>
                                        </p:tgtEl>
                                      </p:cBhvr>
                                    </p:animEffect>
                                  </p:childTnLst>
                                </p:cTn>
                              </p:par>
                              <p:par>
                                <p:cTn id="8" presetID="10" presetClass="entr" presetSubtype="0" fill="hold" nodeType="withEffect">
                                  <p:stCondLst>
                                    <p:cond delay="0"/>
                                  </p:stCondLst>
                                  <p:childTnLst>
                                    <p:set>
                                      <p:cBhvr>
                                        <p:cTn id="9" dur="1" fill="hold">
                                          <p:stCondLst>
                                            <p:cond delay="0"/>
                                          </p:stCondLst>
                                        </p:cTn>
                                        <p:tgtEl>
                                          <p:spTgt spid="2623"/>
                                        </p:tgtEl>
                                        <p:attrNameLst>
                                          <p:attrName>style.visibility</p:attrName>
                                        </p:attrNameLst>
                                      </p:cBhvr>
                                      <p:to>
                                        <p:strVal val="visible"/>
                                      </p:to>
                                    </p:set>
                                    <p:animEffect transition="in" filter="fade">
                                      <p:cBhvr>
                                        <p:cTn id="10" dur="1000"/>
                                        <p:tgtEl>
                                          <p:spTgt spid="2623"/>
                                        </p:tgtEl>
                                      </p:cBhvr>
                                    </p:animEffect>
                                  </p:childTnLst>
                                </p:cTn>
                              </p:par>
                              <p:par>
                                <p:cTn id="11" presetID="10" presetClass="entr" presetSubtype="0" fill="hold" nodeType="withEffect">
                                  <p:stCondLst>
                                    <p:cond delay="0"/>
                                  </p:stCondLst>
                                  <p:childTnLst>
                                    <p:set>
                                      <p:cBhvr>
                                        <p:cTn id="12" dur="1" fill="hold">
                                          <p:stCondLst>
                                            <p:cond delay="0"/>
                                          </p:stCondLst>
                                        </p:cTn>
                                        <p:tgtEl>
                                          <p:spTgt spid="2626"/>
                                        </p:tgtEl>
                                        <p:attrNameLst>
                                          <p:attrName>style.visibility</p:attrName>
                                        </p:attrNameLst>
                                      </p:cBhvr>
                                      <p:to>
                                        <p:strVal val="visible"/>
                                      </p:to>
                                    </p:set>
                                    <p:animEffect transition="in" filter="fade">
                                      <p:cBhvr>
                                        <p:cTn id="13" dur="1000"/>
                                        <p:tgtEl>
                                          <p:spTgt spid="2626"/>
                                        </p:tgtEl>
                                      </p:cBhvr>
                                    </p:animEffect>
                                  </p:childTnLst>
                                </p:cTn>
                              </p:par>
                              <p:par>
                                <p:cTn id="14" presetID="10" presetClass="entr" presetSubtype="0" fill="hold" nodeType="withEffect">
                                  <p:stCondLst>
                                    <p:cond delay="0"/>
                                  </p:stCondLst>
                                  <p:childTnLst>
                                    <p:set>
                                      <p:cBhvr>
                                        <p:cTn id="15" dur="1" fill="hold">
                                          <p:stCondLst>
                                            <p:cond delay="0"/>
                                          </p:stCondLst>
                                        </p:cTn>
                                        <p:tgtEl>
                                          <p:spTgt spid="2629"/>
                                        </p:tgtEl>
                                        <p:attrNameLst>
                                          <p:attrName>style.visibility</p:attrName>
                                        </p:attrNameLst>
                                      </p:cBhvr>
                                      <p:to>
                                        <p:strVal val="visible"/>
                                      </p:to>
                                    </p:set>
                                    <p:animEffect transition="in" filter="fade">
                                      <p:cBhvr>
                                        <p:cTn id="16" dur="1000"/>
                                        <p:tgtEl>
                                          <p:spTgt spid="2629"/>
                                        </p:tgtEl>
                                      </p:cBhvr>
                                    </p:animEffect>
                                  </p:childTnLst>
                                </p:cTn>
                              </p:par>
                              <p:par>
                                <p:cTn id="17" presetID="10" presetClass="entr" presetSubtype="0" fill="hold" nodeType="withEffect">
                                  <p:stCondLst>
                                    <p:cond delay="0"/>
                                  </p:stCondLst>
                                  <p:childTnLst>
                                    <p:set>
                                      <p:cBhvr>
                                        <p:cTn id="18" dur="1" fill="hold">
                                          <p:stCondLst>
                                            <p:cond delay="0"/>
                                          </p:stCondLst>
                                        </p:cTn>
                                        <p:tgtEl>
                                          <p:spTgt spid="2632"/>
                                        </p:tgtEl>
                                        <p:attrNameLst>
                                          <p:attrName>style.visibility</p:attrName>
                                        </p:attrNameLst>
                                      </p:cBhvr>
                                      <p:to>
                                        <p:strVal val="visible"/>
                                      </p:to>
                                    </p:set>
                                    <p:animEffect transition="in" filter="fade">
                                      <p:cBhvr>
                                        <p:cTn id="19" dur="1000"/>
                                        <p:tgtEl>
                                          <p:spTgt spid="2632"/>
                                        </p:tgtEl>
                                      </p:cBhvr>
                                    </p:animEffect>
                                  </p:childTnLst>
                                </p:cTn>
                              </p:par>
                              <p:par>
                                <p:cTn id="20" presetID="10" presetClass="entr" presetSubtype="0" fill="hold" nodeType="withEffect">
                                  <p:stCondLst>
                                    <p:cond delay="0"/>
                                  </p:stCondLst>
                                  <p:childTnLst>
                                    <p:set>
                                      <p:cBhvr>
                                        <p:cTn id="21" dur="1" fill="hold">
                                          <p:stCondLst>
                                            <p:cond delay="0"/>
                                          </p:stCondLst>
                                        </p:cTn>
                                        <p:tgtEl>
                                          <p:spTgt spid="2635"/>
                                        </p:tgtEl>
                                        <p:attrNameLst>
                                          <p:attrName>style.visibility</p:attrName>
                                        </p:attrNameLst>
                                      </p:cBhvr>
                                      <p:to>
                                        <p:strVal val="visible"/>
                                      </p:to>
                                    </p:set>
                                    <p:animEffect transition="in" filter="fade">
                                      <p:cBhvr>
                                        <p:cTn id="22" dur="1000"/>
                                        <p:tgtEl>
                                          <p:spTgt spid="2635"/>
                                        </p:tgtEl>
                                      </p:cBhvr>
                                    </p:animEffect>
                                  </p:childTnLst>
                                </p:cTn>
                              </p:par>
                              <p:par>
                                <p:cTn id="23" presetID="23" presetClass="entr" presetSubtype="16" fill="hold" nodeType="withEffect">
                                  <p:stCondLst>
                                    <p:cond delay="0"/>
                                  </p:stCondLst>
                                  <p:childTnLst>
                                    <p:set>
                                      <p:cBhvr>
                                        <p:cTn id="24" dur="1" fill="hold">
                                          <p:stCondLst>
                                            <p:cond delay="0"/>
                                          </p:stCondLst>
                                        </p:cTn>
                                        <p:tgtEl>
                                          <p:spTgt spid="2612"/>
                                        </p:tgtEl>
                                        <p:attrNameLst>
                                          <p:attrName>style.visibility</p:attrName>
                                        </p:attrNameLst>
                                      </p:cBhvr>
                                      <p:to>
                                        <p:strVal val="visible"/>
                                      </p:to>
                                    </p:set>
                                    <p:anim calcmode="lin" valueType="num">
                                      <p:cBhvr additive="base">
                                        <p:cTn id="25" dur="1000"/>
                                        <p:tgtEl>
                                          <p:spTgt spid="2612"/>
                                        </p:tgtEl>
                                        <p:attrNameLst>
                                          <p:attrName>ppt_w</p:attrName>
                                        </p:attrNameLst>
                                      </p:cBhvr>
                                      <p:tavLst>
                                        <p:tav tm="0">
                                          <p:val>
                                            <p:strVal val="0"/>
                                          </p:val>
                                        </p:tav>
                                        <p:tav tm="100000">
                                          <p:val>
                                            <p:strVal val="#ppt_w"/>
                                          </p:val>
                                        </p:tav>
                                      </p:tavLst>
                                    </p:anim>
                                    <p:anim calcmode="lin" valueType="num">
                                      <p:cBhvr additive="base">
                                        <p:cTn id="26" dur="1000"/>
                                        <p:tgtEl>
                                          <p:spTgt spid="2612"/>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2613"/>
                                        </p:tgtEl>
                                        <p:attrNameLst>
                                          <p:attrName>style.visibility</p:attrName>
                                        </p:attrNameLst>
                                      </p:cBhvr>
                                      <p:to>
                                        <p:strVal val="visible"/>
                                      </p:to>
                                    </p:set>
                                    <p:anim calcmode="lin" valueType="num">
                                      <p:cBhvr additive="base">
                                        <p:cTn id="29" dur="1000"/>
                                        <p:tgtEl>
                                          <p:spTgt spid="2613"/>
                                        </p:tgtEl>
                                        <p:attrNameLst>
                                          <p:attrName>ppt_w</p:attrName>
                                        </p:attrNameLst>
                                      </p:cBhvr>
                                      <p:tavLst>
                                        <p:tav tm="0">
                                          <p:val>
                                            <p:strVal val="0"/>
                                          </p:val>
                                        </p:tav>
                                        <p:tav tm="100000">
                                          <p:val>
                                            <p:strVal val="#ppt_w"/>
                                          </p:val>
                                        </p:tav>
                                      </p:tavLst>
                                    </p:anim>
                                    <p:anim calcmode="lin" valueType="num">
                                      <p:cBhvr additive="base">
                                        <p:cTn id="30" dur="1000"/>
                                        <p:tgtEl>
                                          <p:spTgt spid="2613"/>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2614"/>
                                        </p:tgtEl>
                                        <p:attrNameLst>
                                          <p:attrName>style.visibility</p:attrName>
                                        </p:attrNameLst>
                                      </p:cBhvr>
                                      <p:to>
                                        <p:strVal val="visible"/>
                                      </p:to>
                                    </p:set>
                                    <p:anim calcmode="lin" valueType="num">
                                      <p:cBhvr additive="base">
                                        <p:cTn id="33" dur="1000"/>
                                        <p:tgtEl>
                                          <p:spTgt spid="2614"/>
                                        </p:tgtEl>
                                        <p:attrNameLst>
                                          <p:attrName>ppt_w</p:attrName>
                                        </p:attrNameLst>
                                      </p:cBhvr>
                                      <p:tavLst>
                                        <p:tav tm="0">
                                          <p:val>
                                            <p:strVal val="0"/>
                                          </p:val>
                                        </p:tav>
                                        <p:tav tm="100000">
                                          <p:val>
                                            <p:strVal val="#ppt_w"/>
                                          </p:val>
                                        </p:tav>
                                      </p:tavLst>
                                    </p:anim>
                                    <p:anim calcmode="lin" valueType="num">
                                      <p:cBhvr additive="base">
                                        <p:cTn id="34" dur="1000"/>
                                        <p:tgtEl>
                                          <p:spTgt spid="2614"/>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615"/>
                                        </p:tgtEl>
                                        <p:attrNameLst>
                                          <p:attrName>style.visibility</p:attrName>
                                        </p:attrNameLst>
                                      </p:cBhvr>
                                      <p:to>
                                        <p:strVal val="visible"/>
                                      </p:to>
                                    </p:set>
                                    <p:anim calcmode="lin" valueType="num">
                                      <p:cBhvr additive="base">
                                        <p:cTn id="37" dur="1000"/>
                                        <p:tgtEl>
                                          <p:spTgt spid="2615"/>
                                        </p:tgtEl>
                                        <p:attrNameLst>
                                          <p:attrName>ppt_w</p:attrName>
                                        </p:attrNameLst>
                                      </p:cBhvr>
                                      <p:tavLst>
                                        <p:tav tm="0">
                                          <p:val>
                                            <p:strVal val="0"/>
                                          </p:val>
                                        </p:tav>
                                        <p:tav tm="100000">
                                          <p:val>
                                            <p:strVal val="#ppt_w"/>
                                          </p:val>
                                        </p:tav>
                                      </p:tavLst>
                                    </p:anim>
                                    <p:anim calcmode="lin" valueType="num">
                                      <p:cBhvr additive="base">
                                        <p:cTn id="38" dur="1000"/>
                                        <p:tgtEl>
                                          <p:spTgt spid="2615"/>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617"/>
                                        </p:tgtEl>
                                        <p:attrNameLst>
                                          <p:attrName>style.visibility</p:attrName>
                                        </p:attrNameLst>
                                      </p:cBhvr>
                                      <p:to>
                                        <p:strVal val="visible"/>
                                      </p:to>
                                    </p:set>
                                    <p:anim calcmode="lin" valueType="num">
                                      <p:cBhvr additive="base">
                                        <p:cTn id="41" dur="1000"/>
                                        <p:tgtEl>
                                          <p:spTgt spid="2617"/>
                                        </p:tgtEl>
                                        <p:attrNameLst>
                                          <p:attrName>ppt_w</p:attrName>
                                        </p:attrNameLst>
                                      </p:cBhvr>
                                      <p:tavLst>
                                        <p:tav tm="0">
                                          <p:val>
                                            <p:strVal val="0"/>
                                          </p:val>
                                        </p:tav>
                                        <p:tav tm="100000">
                                          <p:val>
                                            <p:strVal val="#ppt_w"/>
                                          </p:val>
                                        </p:tav>
                                      </p:tavLst>
                                    </p:anim>
                                    <p:anim calcmode="lin" valueType="num">
                                      <p:cBhvr additive="base">
                                        <p:cTn id="42" dur="1000"/>
                                        <p:tgtEl>
                                          <p:spTgt spid="2617"/>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2616"/>
                                        </p:tgtEl>
                                        <p:attrNameLst>
                                          <p:attrName>style.visibility</p:attrName>
                                        </p:attrNameLst>
                                      </p:cBhvr>
                                      <p:to>
                                        <p:strVal val="visible"/>
                                      </p:to>
                                    </p:set>
                                    <p:anim calcmode="lin" valueType="num">
                                      <p:cBhvr additive="base">
                                        <p:cTn id="45" dur="1000"/>
                                        <p:tgtEl>
                                          <p:spTgt spid="2616"/>
                                        </p:tgtEl>
                                        <p:attrNameLst>
                                          <p:attrName>ppt_w</p:attrName>
                                        </p:attrNameLst>
                                      </p:cBhvr>
                                      <p:tavLst>
                                        <p:tav tm="0">
                                          <p:val>
                                            <p:strVal val="0"/>
                                          </p:val>
                                        </p:tav>
                                        <p:tav tm="100000">
                                          <p:val>
                                            <p:strVal val="#ppt_w"/>
                                          </p:val>
                                        </p:tav>
                                      </p:tavLst>
                                    </p:anim>
                                    <p:anim calcmode="lin" valueType="num">
                                      <p:cBhvr additive="base">
                                        <p:cTn id="46" dur="1000"/>
                                        <p:tgtEl>
                                          <p:spTgt spid="2616"/>
                                        </p:tgtEl>
                                        <p:attrNameLst>
                                          <p:attrName>ppt_h</p:attrName>
                                        </p:attrNameLst>
                                      </p:cBhvr>
                                      <p:tavLst>
                                        <p:tav tm="0">
                                          <p:val>
                                            <p:strVal val="0"/>
                                          </p:val>
                                        </p:tav>
                                        <p:tav tm="100000">
                                          <p:val>
                                            <p:strVal val="#ppt_h"/>
                                          </p:val>
                                        </p:tav>
                                      </p:tavLst>
                                    </p:anim>
                                  </p:childTnLst>
                                </p:cTn>
                              </p:par>
                              <p:par>
                                <p:cTn id="47" presetID="10" presetClass="entr" presetSubtype="0" fill="hold" nodeType="withEffect">
                                  <p:stCondLst>
                                    <p:cond delay="0"/>
                                  </p:stCondLst>
                                  <p:childTnLst>
                                    <p:set>
                                      <p:cBhvr>
                                        <p:cTn id="48" dur="1" fill="hold">
                                          <p:stCondLst>
                                            <p:cond delay="0"/>
                                          </p:stCondLst>
                                        </p:cTn>
                                        <p:tgtEl>
                                          <p:spTgt spid="2619"/>
                                        </p:tgtEl>
                                        <p:attrNameLst>
                                          <p:attrName>style.visibility</p:attrName>
                                        </p:attrNameLst>
                                      </p:cBhvr>
                                      <p:to>
                                        <p:strVal val="visible"/>
                                      </p:to>
                                    </p:set>
                                    <p:animEffect transition="in" filter="fade">
                                      <p:cBhvr>
                                        <p:cTn id="49" dur="1000"/>
                                        <p:tgtEl>
                                          <p:spTgt spid="2619"/>
                                        </p:tgtEl>
                                      </p:cBhvr>
                                    </p:animEffect>
                                  </p:childTnLst>
                                </p:cTn>
                              </p:par>
                              <p:par>
                                <p:cTn id="50" presetID="10" presetClass="entr" presetSubtype="0" fill="hold" nodeType="withEffect">
                                  <p:stCondLst>
                                    <p:cond delay="0"/>
                                  </p:stCondLst>
                                  <p:childTnLst>
                                    <p:set>
                                      <p:cBhvr>
                                        <p:cTn id="51" dur="1" fill="hold">
                                          <p:stCondLst>
                                            <p:cond delay="0"/>
                                          </p:stCondLst>
                                        </p:cTn>
                                        <p:tgtEl>
                                          <p:spTgt spid="2622"/>
                                        </p:tgtEl>
                                        <p:attrNameLst>
                                          <p:attrName>style.visibility</p:attrName>
                                        </p:attrNameLst>
                                      </p:cBhvr>
                                      <p:to>
                                        <p:strVal val="visible"/>
                                      </p:to>
                                    </p:set>
                                    <p:animEffect transition="in" filter="fade">
                                      <p:cBhvr>
                                        <p:cTn id="52" dur="1000"/>
                                        <p:tgtEl>
                                          <p:spTgt spid="2622"/>
                                        </p:tgtEl>
                                      </p:cBhvr>
                                    </p:animEffect>
                                  </p:childTnLst>
                                </p:cTn>
                              </p:par>
                              <p:par>
                                <p:cTn id="53" presetID="10" presetClass="entr" presetSubtype="0" fill="hold" nodeType="withEffect">
                                  <p:stCondLst>
                                    <p:cond delay="0"/>
                                  </p:stCondLst>
                                  <p:childTnLst>
                                    <p:set>
                                      <p:cBhvr>
                                        <p:cTn id="54" dur="1" fill="hold">
                                          <p:stCondLst>
                                            <p:cond delay="0"/>
                                          </p:stCondLst>
                                        </p:cTn>
                                        <p:tgtEl>
                                          <p:spTgt spid="2625"/>
                                        </p:tgtEl>
                                        <p:attrNameLst>
                                          <p:attrName>style.visibility</p:attrName>
                                        </p:attrNameLst>
                                      </p:cBhvr>
                                      <p:to>
                                        <p:strVal val="visible"/>
                                      </p:to>
                                    </p:set>
                                    <p:animEffect transition="in" filter="fade">
                                      <p:cBhvr>
                                        <p:cTn id="55" dur="1000"/>
                                        <p:tgtEl>
                                          <p:spTgt spid="2625"/>
                                        </p:tgtEl>
                                      </p:cBhvr>
                                    </p:animEffect>
                                  </p:childTnLst>
                                </p:cTn>
                              </p:par>
                              <p:par>
                                <p:cTn id="56" presetID="10" presetClass="entr" presetSubtype="0" fill="hold" nodeType="withEffect">
                                  <p:stCondLst>
                                    <p:cond delay="0"/>
                                  </p:stCondLst>
                                  <p:childTnLst>
                                    <p:set>
                                      <p:cBhvr>
                                        <p:cTn id="57" dur="1" fill="hold">
                                          <p:stCondLst>
                                            <p:cond delay="0"/>
                                          </p:stCondLst>
                                        </p:cTn>
                                        <p:tgtEl>
                                          <p:spTgt spid="2628"/>
                                        </p:tgtEl>
                                        <p:attrNameLst>
                                          <p:attrName>style.visibility</p:attrName>
                                        </p:attrNameLst>
                                      </p:cBhvr>
                                      <p:to>
                                        <p:strVal val="visible"/>
                                      </p:to>
                                    </p:set>
                                    <p:animEffect transition="in" filter="fade">
                                      <p:cBhvr>
                                        <p:cTn id="58" dur="1000"/>
                                        <p:tgtEl>
                                          <p:spTgt spid="2628"/>
                                        </p:tgtEl>
                                      </p:cBhvr>
                                    </p:animEffect>
                                  </p:childTnLst>
                                </p:cTn>
                              </p:par>
                              <p:par>
                                <p:cTn id="59" presetID="10" presetClass="entr" presetSubtype="0" fill="hold" nodeType="withEffect">
                                  <p:stCondLst>
                                    <p:cond delay="0"/>
                                  </p:stCondLst>
                                  <p:childTnLst>
                                    <p:set>
                                      <p:cBhvr>
                                        <p:cTn id="60" dur="1" fill="hold">
                                          <p:stCondLst>
                                            <p:cond delay="0"/>
                                          </p:stCondLst>
                                        </p:cTn>
                                        <p:tgtEl>
                                          <p:spTgt spid="2631"/>
                                        </p:tgtEl>
                                        <p:attrNameLst>
                                          <p:attrName>style.visibility</p:attrName>
                                        </p:attrNameLst>
                                      </p:cBhvr>
                                      <p:to>
                                        <p:strVal val="visible"/>
                                      </p:to>
                                    </p:set>
                                    <p:animEffect transition="in" filter="fade">
                                      <p:cBhvr>
                                        <p:cTn id="61" dur="1000"/>
                                        <p:tgtEl>
                                          <p:spTgt spid="2631"/>
                                        </p:tgtEl>
                                      </p:cBhvr>
                                    </p:animEffect>
                                  </p:childTnLst>
                                </p:cTn>
                              </p:par>
                              <p:par>
                                <p:cTn id="62" presetID="10" presetClass="entr" presetSubtype="0" fill="hold" nodeType="withEffect">
                                  <p:stCondLst>
                                    <p:cond delay="0"/>
                                  </p:stCondLst>
                                  <p:childTnLst>
                                    <p:set>
                                      <p:cBhvr>
                                        <p:cTn id="63" dur="1" fill="hold">
                                          <p:stCondLst>
                                            <p:cond delay="0"/>
                                          </p:stCondLst>
                                        </p:cTn>
                                        <p:tgtEl>
                                          <p:spTgt spid="2634"/>
                                        </p:tgtEl>
                                        <p:attrNameLst>
                                          <p:attrName>style.visibility</p:attrName>
                                        </p:attrNameLst>
                                      </p:cBhvr>
                                      <p:to>
                                        <p:strVal val="visible"/>
                                      </p:to>
                                    </p:set>
                                    <p:animEffect transition="in" filter="fade">
                                      <p:cBhvr>
                                        <p:cTn id="64" dur="1000"/>
                                        <p:tgtEl>
                                          <p:spTgt spid="2634"/>
                                        </p:tgtEl>
                                      </p:cBhvr>
                                    </p:animEffect>
                                  </p:childTnLst>
                                </p:cTn>
                              </p:par>
                              <p:par>
                                <p:cTn id="65" presetID="2" presetClass="entr" presetSubtype="8" fill="hold" nodeType="withEffect">
                                  <p:stCondLst>
                                    <p:cond delay="0"/>
                                  </p:stCondLst>
                                  <p:childTnLst>
                                    <p:set>
                                      <p:cBhvr>
                                        <p:cTn id="66" dur="1" fill="hold">
                                          <p:stCondLst>
                                            <p:cond delay="0"/>
                                          </p:stCondLst>
                                        </p:cTn>
                                        <p:tgtEl>
                                          <p:spTgt spid="2618"/>
                                        </p:tgtEl>
                                        <p:attrNameLst>
                                          <p:attrName>style.visibility</p:attrName>
                                        </p:attrNameLst>
                                      </p:cBhvr>
                                      <p:to>
                                        <p:strVal val="visible"/>
                                      </p:to>
                                    </p:set>
                                    <p:anim calcmode="lin" valueType="num">
                                      <p:cBhvr additive="base">
                                        <p:cTn id="67" dur="1000"/>
                                        <p:tgtEl>
                                          <p:spTgt spid="2618"/>
                                        </p:tgtEl>
                                        <p:attrNameLst>
                                          <p:attrName>ppt_x</p:attrName>
                                        </p:attrNameLst>
                                      </p:cBhvr>
                                      <p:tavLst>
                                        <p:tav tm="0">
                                          <p:val>
                                            <p:strVal val="#ppt_x-1"/>
                                          </p:val>
                                        </p:tav>
                                        <p:tav tm="100000">
                                          <p:val>
                                            <p:strVal val="#ppt_x"/>
                                          </p:val>
                                        </p:tav>
                                      </p:tavLst>
                                    </p:anim>
                                  </p:childTnLst>
                                </p:cTn>
                              </p:par>
                              <p:par>
                                <p:cTn id="68" presetID="10" presetClass="entr" presetSubtype="0" fill="hold" nodeType="withEffect">
                                  <p:stCondLst>
                                    <p:cond delay="0"/>
                                  </p:stCondLst>
                                  <p:childTnLst>
                                    <p:set>
                                      <p:cBhvr>
                                        <p:cTn id="69" dur="1" fill="hold">
                                          <p:stCondLst>
                                            <p:cond delay="0"/>
                                          </p:stCondLst>
                                        </p:cTn>
                                        <p:tgtEl>
                                          <p:spTgt spid="2642"/>
                                        </p:tgtEl>
                                        <p:attrNameLst>
                                          <p:attrName>style.visibility</p:attrName>
                                        </p:attrNameLst>
                                      </p:cBhvr>
                                      <p:to>
                                        <p:strVal val="visible"/>
                                      </p:to>
                                    </p:set>
                                    <p:animEffect transition="in" filter="fade">
                                      <p:cBhvr>
                                        <p:cTn id="70" dur="1000"/>
                                        <p:tgtEl>
                                          <p:spTgt spid="2642"/>
                                        </p:tgtEl>
                                      </p:cBhvr>
                                    </p:animEffect>
                                  </p:childTnLst>
                                </p:cTn>
                              </p:par>
                              <p:par>
                                <p:cTn id="71" presetID="10" presetClass="entr" presetSubtype="0" fill="hold" nodeType="withEffect">
                                  <p:stCondLst>
                                    <p:cond delay="0"/>
                                  </p:stCondLst>
                                  <p:childTnLst>
                                    <p:set>
                                      <p:cBhvr>
                                        <p:cTn id="72" dur="1" fill="hold">
                                          <p:stCondLst>
                                            <p:cond delay="0"/>
                                          </p:stCondLst>
                                        </p:cTn>
                                        <p:tgtEl>
                                          <p:spTgt spid="2643"/>
                                        </p:tgtEl>
                                        <p:attrNameLst>
                                          <p:attrName>style.visibility</p:attrName>
                                        </p:attrNameLst>
                                      </p:cBhvr>
                                      <p:to>
                                        <p:strVal val="visible"/>
                                      </p:to>
                                    </p:set>
                                    <p:animEffect transition="in" filter="fade">
                                      <p:cBhvr>
                                        <p:cTn id="73" dur="1000"/>
                                        <p:tgtEl>
                                          <p:spTgt spid="2643"/>
                                        </p:tgtEl>
                                      </p:cBhvr>
                                    </p:animEffect>
                                  </p:childTnLst>
                                </p:cTn>
                              </p:par>
                              <p:par>
                                <p:cTn id="74" presetID="10" presetClass="entr" presetSubtype="0" fill="hold" nodeType="withEffect">
                                  <p:stCondLst>
                                    <p:cond delay="0"/>
                                  </p:stCondLst>
                                  <p:childTnLst>
                                    <p:set>
                                      <p:cBhvr>
                                        <p:cTn id="75" dur="1" fill="hold">
                                          <p:stCondLst>
                                            <p:cond delay="0"/>
                                          </p:stCondLst>
                                        </p:cTn>
                                        <p:tgtEl>
                                          <p:spTgt spid="2644"/>
                                        </p:tgtEl>
                                        <p:attrNameLst>
                                          <p:attrName>style.visibility</p:attrName>
                                        </p:attrNameLst>
                                      </p:cBhvr>
                                      <p:to>
                                        <p:strVal val="visible"/>
                                      </p:to>
                                    </p:set>
                                    <p:animEffect transition="in" filter="fade">
                                      <p:cBhvr>
                                        <p:cTn id="76" dur="1000"/>
                                        <p:tgtEl>
                                          <p:spTgt spid="2644"/>
                                        </p:tgtEl>
                                      </p:cBhvr>
                                    </p:animEffect>
                                  </p:childTnLst>
                                </p:cTn>
                              </p:par>
                              <p:par>
                                <p:cTn id="77" presetID="10" presetClass="entr" presetSubtype="0" fill="hold" nodeType="withEffect">
                                  <p:stCondLst>
                                    <p:cond delay="0"/>
                                  </p:stCondLst>
                                  <p:childTnLst>
                                    <p:set>
                                      <p:cBhvr>
                                        <p:cTn id="78" dur="1" fill="hold">
                                          <p:stCondLst>
                                            <p:cond delay="0"/>
                                          </p:stCondLst>
                                        </p:cTn>
                                        <p:tgtEl>
                                          <p:spTgt spid="2645"/>
                                        </p:tgtEl>
                                        <p:attrNameLst>
                                          <p:attrName>style.visibility</p:attrName>
                                        </p:attrNameLst>
                                      </p:cBhvr>
                                      <p:to>
                                        <p:strVal val="visible"/>
                                      </p:to>
                                    </p:set>
                                    <p:animEffect transition="in" filter="fade">
                                      <p:cBhvr>
                                        <p:cTn id="79" dur="1000"/>
                                        <p:tgtEl>
                                          <p:spTgt spid="2645"/>
                                        </p:tgtEl>
                                      </p:cBhvr>
                                    </p:animEffect>
                                  </p:childTnLst>
                                </p:cTn>
                              </p:par>
                              <p:par>
                                <p:cTn id="80" presetID="10" presetClass="entr" presetSubtype="0" fill="hold" nodeType="withEffect">
                                  <p:stCondLst>
                                    <p:cond delay="0"/>
                                  </p:stCondLst>
                                  <p:childTnLst>
                                    <p:set>
                                      <p:cBhvr>
                                        <p:cTn id="81" dur="1" fill="hold">
                                          <p:stCondLst>
                                            <p:cond delay="0"/>
                                          </p:stCondLst>
                                        </p:cTn>
                                        <p:tgtEl>
                                          <p:spTgt spid="2646"/>
                                        </p:tgtEl>
                                        <p:attrNameLst>
                                          <p:attrName>style.visibility</p:attrName>
                                        </p:attrNameLst>
                                      </p:cBhvr>
                                      <p:to>
                                        <p:strVal val="visible"/>
                                      </p:to>
                                    </p:set>
                                    <p:animEffect transition="in" filter="fade">
                                      <p:cBhvr>
                                        <p:cTn id="82"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20970" y="1849488"/>
            <a:ext cx="8723030" cy="841800"/>
          </a:xfrm>
          <a:prstGeom prst="rect">
            <a:avLst/>
          </a:prstGeom>
        </p:spPr>
        <p:txBody>
          <a:bodyPr spcFirstLastPara="1" wrap="square" lIns="91425" tIns="0" rIns="91425" bIns="91425" anchor="ctr" anchorCtr="0">
            <a:noAutofit/>
          </a:bodyPr>
          <a:lstStyle/>
          <a:p>
            <a:pPr lvl="0"/>
            <a:r>
              <a:rPr lang="en-US" sz="4800" b="1" dirty="0">
                <a:solidFill>
                  <a:schemeClr val="dk2"/>
                </a:solidFill>
              </a:rPr>
              <a:t>THANK YOU</a:t>
            </a:r>
            <a:endParaRPr sz="6600" b="1"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6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775"/>
                                        </p:tgtEl>
                                        <p:attrNameLst>
                                          <p:attrName>style.visibility</p:attrName>
                                        </p:attrNameLst>
                                      </p:cBhvr>
                                      <p:to>
                                        <p:strVal val="visible"/>
                                      </p:to>
                                    </p:set>
                                    <p:animEffect transition="in" filter="fade">
                                      <p:cBhvr>
                                        <p:cTn id="15" dur="1000"/>
                                        <p:tgtEl>
                                          <p:spTgt spid="2775"/>
                                        </p:tgtEl>
                                      </p:cBhvr>
                                    </p:animEffect>
                                  </p:childTnLst>
                                </p:cTn>
                              </p:par>
                              <p:par>
                                <p:cTn id="16" presetID="10" presetClass="entr" presetSubtype="0" fill="hold" nodeType="withEffect">
                                  <p:stCondLst>
                                    <p:cond delay="0"/>
                                  </p:stCondLst>
                                  <p:childTnLst>
                                    <p:set>
                                      <p:cBhvr>
                                        <p:cTn id="17" dur="1" fill="hold">
                                          <p:stCondLst>
                                            <p:cond delay="0"/>
                                          </p:stCondLst>
                                        </p:cTn>
                                        <p:tgtEl>
                                          <p:spTgt spid="2776"/>
                                        </p:tgtEl>
                                        <p:attrNameLst>
                                          <p:attrName>style.visibility</p:attrName>
                                        </p:attrNameLst>
                                      </p:cBhvr>
                                      <p:to>
                                        <p:strVal val="visible"/>
                                      </p:to>
                                    </p:set>
                                    <p:animEffect transition="in" filter="fade">
                                      <p:cBhvr>
                                        <p:cTn id="18" dur="1000"/>
                                        <p:tgtEl>
                                          <p:spTgt spid="2776"/>
                                        </p:tgtEl>
                                      </p:cBhvr>
                                    </p:animEffect>
                                  </p:childTnLst>
                                </p:cTn>
                              </p:par>
                              <p:par>
                                <p:cTn id="19" presetID="10" presetClass="entr" presetSubtype="0" fill="hold" nodeType="withEffect">
                                  <p:stCondLst>
                                    <p:cond delay="0"/>
                                  </p:stCondLst>
                                  <p:childTnLst>
                                    <p:set>
                                      <p:cBhvr>
                                        <p:cTn id="20" dur="1" fill="hold">
                                          <p:stCondLst>
                                            <p:cond delay="0"/>
                                          </p:stCondLst>
                                        </p:cTn>
                                        <p:tgtEl>
                                          <p:spTgt spid="2777"/>
                                        </p:tgtEl>
                                        <p:attrNameLst>
                                          <p:attrName>style.visibility</p:attrName>
                                        </p:attrNameLst>
                                      </p:cBhvr>
                                      <p:to>
                                        <p:strVal val="visible"/>
                                      </p:to>
                                    </p:set>
                                    <p:animEffect transition="in" filter="fade">
                                      <p:cBhvr>
                                        <p:cTn id="21" dur="1000"/>
                                        <p:tgtEl>
                                          <p:spTgt spid="2777"/>
                                        </p:tgtEl>
                                      </p:cBhvr>
                                    </p:animEffect>
                                  </p:childTnLst>
                                </p:cTn>
                              </p:par>
                              <p:par>
                                <p:cTn id="22" presetID="10" presetClass="entr" presetSubtype="0" fill="hold" nodeType="withEffect">
                                  <p:stCondLst>
                                    <p:cond delay="0"/>
                                  </p:stCondLst>
                                  <p:childTnLst>
                                    <p:set>
                                      <p:cBhvr>
                                        <p:cTn id="23" dur="1" fill="hold">
                                          <p:stCondLst>
                                            <p:cond delay="0"/>
                                          </p:stCondLst>
                                        </p:cTn>
                                        <p:tgtEl>
                                          <p:spTgt spid="2778"/>
                                        </p:tgtEl>
                                        <p:attrNameLst>
                                          <p:attrName>style.visibility</p:attrName>
                                        </p:attrNameLst>
                                      </p:cBhvr>
                                      <p:to>
                                        <p:strVal val="visible"/>
                                      </p:to>
                                    </p:set>
                                    <p:animEffect transition="in" filter="fade">
                                      <p:cBhvr>
                                        <p:cTn id="24" dur="1000"/>
                                        <p:tgtEl>
                                          <p:spTgt spid="2778"/>
                                        </p:tgtEl>
                                      </p:cBhvr>
                                    </p:animEffect>
                                  </p:childTnLst>
                                </p:cTn>
                              </p:par>
                              <p:par>
                                <p:cTn id="25" presetID="10" presetClass="entr" presetSubtype="0" fill="hold" nodeType="withEffect">
                                  <p:stCondLst>
                                    <p:cond delay="0"/>
                                  </p:stCondLst>
                                  <p:childTnLst>
                                    <p:set>
                                      <p:cBhvr>
                                        <p:cTn id="26" dur="1" fill="hold">
                                          <p:stCondLst>
                                            <p:cond delay="0"/>
                                          </p:stCondLst>
                                        </p:cTn>
                                        <p:tgtEl>
                                          <p:spTgt spid="2779"/>
                                        </p:tgtEl>
                                        <p:attrNameLst>
                                          <p:attrName>style.visibility</p:attrName>
                                        </p:attrNameLst>
                                      </p:cBhvr>
                                      <p:to>
                                        <p:strVal val="visible"/>
                                      </p:to>
                                    </p:set>
                                    <p:animEffect transition="in" filter="fade">
                                      <p:cBhvr>
                                        <p:cTn id="27"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5050" y="1551505"/>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b="1" dirty="0"/>
              <a:t>INTRODUCTION</a:t>
            </a:r>
            <a:endParaRPr b="1"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txBox="1">
            <a:spLocks noGrp="1"/>
          </p:cNvSpPr>
          <p:nvPr>
            <p:ph type="subTitle" idx="1"/>
          </p:nvPr>
        </p:nvSpPr>
        <p:spPr>
          <a:xfrm>
            <a:off x="1747800" y="1971416"/>
            <a:ext cx="5493900" cy="2670448"/>
          </a:xfrm>
          <a:prstGeom prst="rect">
            <a:avLst/>
          </a:prstGeom>
        </p:spPr>
        <p:txBody>
          <a:bodyPr spcFirstLastPara="1" wrap="square" lIns="91425" tIns="91425" rIns="91425" bIns="91425" anchor="t" anchorCtr="0">
            <a:noAutofit/>
          </a:bodyPr>
          <a:lstStyle/>
          <a:p>
            <a:pPr marL="0" indent="0">
              <a:spcAft>
                <a:spcPts val="1200"/>
              </a:spcAft>
            </a:pPr>
            <a:r>
              <a:rPr lang="en-US" dirty="0"/>
              <a:t>This project explores the development of a facial expression recognition system using advanced digital image processing techniques. The goal is to accurately identify human expressions through images which is crucial for applications in fields such as psychology, security, and interactive technology. The system utilizes a series of pre-processing steps including histogram equalization, contrast stretching, and noise removal, followed by feature extraction and machine learning classification. The performance of the system is evaluated based on accuracy, precision, and recall metrics.</a:t>
            </a:r>
          </a:p>
          <a:p>
            <a:pPr marL="0" lvl="0" indent="0">
              <a:spcAft>
                <a:spcPts val="1200"/>
              </a:spcAft>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par>
                                <p:cTn id="30" presetID="10" presetClass="entr" presetSubtype="0" fill="hold" nodeType="withEffect">
                                  <p:stCondLst>
                                    <p:cond delay="0"/>
                                  </p:stCondLst>
                                  <p:childTnLst>
                                    <p:set>
                                      <p:cBhvr>
                                        <p:cTn id="31" dur="1" fill="hold">
                                          <p:stCondLst>
                                            <p:cond delay="0"/>
                                          </p:stCondLst>
                                        </p:cTn>
                                        <p:tgtEl>
                                          <p:spTgt spid="2759"/>
                                        </p:tgtEl>
                                        <p:attrNameLst>
                                          <p:attrName>style.visibility</p:attrName>
                                        </p:attrNameLst>
                                      </p:cBhvr>
                                      <p:to>
                                        <p:strVal val="visible"/>
                                      </p:to>
                                    </p:set>
                                    <p:animEffect transition="in" filter="fade">
                                      <p:cBhvr>
                                        <p:cTn id="32" dur="10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6444" y="2361450"/>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000" b="1" dirty="0"/>
              <a:t>OBJECTIVES</a:t>
            </a:r>
            <a:endParaRPr sz="4000" b="1"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4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13596" y="861535"/>
            <a:ext cx="7941996"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DATA PREPROCESSING</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780444" y="169146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1994613" y="1754017"/>
            <a:ext cx="4779962" cy="2692600"/>
          </a:xfrm>
        </p:spPr>
        <p:txBody>
          <a:bodyPr/>
          <a:lstStyle/>
          <a:p>
            <a:pPr marL="425450" indent="-285750">
              <a:buFont typeface="Wingdings" panose="05000000000000000000" pitchFamily="2" charset="2"/>
              <a:buChar char="ü"/>
            </a:pPr>
            <a:r>
              <a:rPr lang="en-US" b="1" i="0" dirty="0">
                <a:effectLst/>
              </a:rPr>
              <a:t>To develop an efficient pre-processing pipeline that enhances image quality, making it suitable for feature extraction.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20970" y="631661"/>
            <a:ext cx="7941996"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Applying Feature Extraction Techniques</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645399" y="165459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000420" y="1609900"/>
            <a:ext cx="4779962" cy="2692600"/>
          </a:xfrm>
        </p:spPr>
        <p:txBody>
          <a:bodyPr/>
          <a:lstStyle/>
          <a:p>
            <a:pPr marL="425450" indent="-285750">
              <a:buFont typeface="Wingdings" panose="05000000000000000000" pitchFamily="2" charset="2"/>
              <a:buChar char="ü"/>
            </a:pPr>
            <a:r>
              <a:rPr lang="en-US" b="1" i="0" dirty="0">
                <a:effectLst/>
              </a:rPr>
              <a:t>To implement effective feature extraction techniques that can capture relevant information from enhanced images for expression classification.</a:t>
            </a:r>
            <a:endParaRPr lang="en-US" dirty="0"/>
          </a:p>
        </p:txBody>
      </p:sp>
    </p:spTree>
    <p:extLst>
      <p:ext uri="{BB962C8B-B14F-4D97-AF65-F5344CB8AC3E}">
        <p14:creationId xmlns:p14="http://schemas.microsoft.com/office/powerpoint/2010/main" val="73387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20970" y="631661"/>
            <a:ext cx="7941996"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Implementing Classification Algorithms</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645399" y="165459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000420" y="1609900"/>
            <a:ext cx="4779962" cy="2692600"/>
          </a:xfrm>
        </p:spPr>
        <p:txBody>
          <a:bodyPr/>
          <a:lstStyle/>
          <a:p>
            <a:pPr marL="425450" indent="-285750">
              <a:buFont typeface="Wingdings" panose="05000000000000000000" pitchFamily="2" charset="2"/>
              <a:buChar char="ü"/>
            </a:pPr>
            <a:r>
              <a:rPr lang="en-US" b="1" i="0" dirty="0">
                <a:effectLst/>
              </a:rPr>
              <a:t>To classify facial expressions accurately using machine learning algorithms.</a:t>
            </a:r>
          </a:p>
        </p:txBody>
      </p:sp>
    </p:spTree>
    <p:extLst>
      <p:ext uri="{BB962C8B-B14F-4D97-AF65-F5344CB8AC3E}">
        <p14:creationId xmlns:p14="http://schemas.microsoft.com/office/powerpoint/2010/main" val="109971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20970" y="631661"/>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Evaluating Model Performance</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645399" y="165459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000420" y="1609900"/>
            <a:ext cx="4779962" cy="2692600"/>
          </a:xfrm>
        </p:spPr>
        <p:txBody>
          <a:bodyPr/>
          <a:lstStyle/>
          <a:p>
            <a:pPr marL="425450" indent="-285750">
              <a:buFont typeface="Wingdings" panose="05000000000000000000" pitchFamily="2" charset="2"/>
              <a:buChar char="ü"/>
            </a:pPr>
            <a:r>
              <a:rPr lang="en-US" b="1" i="0" dirty="0">
                <a:effectLst/>
              </a:rPr>
              <a:t>To evaluate the system’s performance with standard metrics such as accuracy, precision, and recall.</a:t>
            </a:r>
          </a:p>
        </p:txBody>
      </p:sp>
    </p:spTree>
    <p:extLst>
      <p:ext uri="{BB962C8B-B14F-4D97-AF65-F5344CB8AC3E}">
        <p14:creationId xmlns:p14="http://schemas.microsoft.com/office/powerpoint/2010/main" val="202241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6444" y="2364180"/>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000" b="1" dirty="0"/>
              <a:t>METHODOLOGY</a:t>
            </a:r>
            <a:endParaRPr sz="4000" b="1"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16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511</Words>
  <Application>Microsoft Office PowerPoint</Application>
  <PresentationFormat>On-screen Show (16:9)</PresentationFormat>
  <Paragraphs>57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Wingdings</vt:lpstr>
      <vt:lpstr>Aldrich</vt:lpstr>
      <vt:lpstr>Arial</vt:lpstr>
      <vt:lpstr>Bai Jamjuree</vt:lpstr>
      <vt:lpstr>Data Science Project Proposal XL by Slidesgo</vt:lpstr>
      <vt:lpstr>DIP PROJECT</vt:lpstr>
      <vt:lpstr>TABLE OF CONTENTS</vt:lpstr>
      <vt:lpstr>INTRODUCTION</vt:lpstr>
      <vt:lpstr>OBJECTIVES</vt:lpstr>
      <vt:lpstr>DATA PREPROCESSING</vt:lpstr>
      <vt:lpstr>Applying Feature Extraction Techniques</vt:lpstr>
      <vt:lpstr>Implementing Classification Algorithms</vt:lpstr>
      <vt:lpstr>Evaluating Model Performance</vt:lpstr>
      <vt:lpstr>METHODOLOGY</vt:lpstr>
      <vt:lpstr>PREPROCESSING</vt:lpstr>
      <vt:lpstr>FEATURE EXTRACTION</vt:lpstr>
      <vt:lpstr>CLASSIFICATION</vt:lpstr>
      <vt:lpstr>EVALUATION METRICS</vt:lpstr>
      <vt:lpstr>RESULTS AND INTERPRETATION</vt:lpstr>
      <vt:lpstr>Results</vt:lpstr>
      <vt:lpstr>Interpretation</vt:lpstr>
      <vt:lpstr>CHALLENGES</vt:lpstr>
      <vt:lpstr>FUTURE WORK</vt:lpstr>
      <vt:lpstr>Running Code of Proposed Methodology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Fayrouz Ahmed</dc:creator>
  <cp:lastModifiedBy>fayrouz.abdelrahman@ejust.edu.eg</cp:lastModifiedBy>
  <cp:revision>3</cp:revision>
  <dcterms:modified xsi:type="dcterms:W3CDTF">2024-05-14T07:23:12Z</dcterms:modified>
</cp:coreProperties>
</file>