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IBM Plex Mono" panose="020F0502020204030204" pitchFamily="49" charset="0"/>
      <p:regular r:id="rId15"/>
    </p:embeddedFont>
    <p:embeddedFont>
      <p:font typeface="IBM Plex Mono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104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028700"/>
            <a:ext cx="10420061" cy="7635000"/>
            <a:chOff x="0" y="0"/>
            <a:chExt cx="2744378" cy="20108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4378" cy="2010864"/>
            </a:xfrm>
            <a:custGeom>
              <a:avLst/>
              <a:gdLst/>
              <a:ahLst/>
              <a:cxnLst/>
              <a:rect l="l" t="t" r="r" b="b"/>
              <a:pathLst>
                <a:path w="2744378" h="2010864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972972"/>
                  </a:lnTo>
                  <a:cubicBezTo>
                    <a:pt x="2744378" y="1993899"/>
                    <a:pt x="2727413" y="2010864"/>
                    <a:pt x="2706486" y="2010864"/>
                  </a:cubicBezTo>
                  <a:lnTo>
                    <a:pt x="37892" y="2010864"/>
                  </a:lnTo>
                  <a:cubicBezTo>
                    <a:pt x="16965" y="2010864"/>
                    <a:pt x="0" y="1993899"/>
                    <a:pt x="0" y="1972972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4378" cy="204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862399" y="1028700"/>
            <a:ext cx="5396478" cy="3693210"/>
            <a:chOff x="0" y="0"/>
            <a:chExt cx="2744378" cy="187818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4378" cy="1878181"/>
            </a:xfrm>
            <a:custGeom>
              <a:avLst/>
              <a:gdLst/>
              <a:ahLst/>
              <a:cxnLst/>
              <a:rect l="l" t="t" r="r" b="b"/>
              <a:pathLst>
                <a:path w="2744378" h="1878181">
                  <a:moveTo>
                    <a:pt x="24389" y="0"/>
                  </a:moveTo>
                  <a:lnTo>
                    <a:pt x="2719990" y="0"/>
                  </a:lnTo>
                  <a:cubicBezTo>
                    <a:pt x="2726458" y="0"/>
                    <a:pt x="2732661" y="2570"/>
                    <a:pt x="2737235" y="7143"/>
                  </a:cubicBezTo>
                  <a:cubicBezTo>
                    <a:pt x="2741809" y="11717"/>
                    <a:pt x="2744378" y="17920"/>
                    <a:pt x="2744378" y="24389"/>
                  </a:cubicBezTo>
                  <a:lnTo>
                    <a:pt x="2744378" y="1853793"/>
                  </a:lnTo>
                  <a:cubicBezTo>
                    <a:pt x="2744378" y="1860261"/>
                    <a:pt x="2741809" y="1866464"/>
                    <a:pt x="2737235" y="1871038"/>
                  </a:cubicBezTo>
                  <a:cubicBezTo>
                    <a:pt x="2732661" y="1875612"/>
                    <a:pt x="2726458" y="1878181"/>
                    <a:pt x="2719990" y="1878181"/>
                  </a:cubicBezTo>
                  <a:lnTo>
                    <a:pt x="24389" y="1878181"/>
                  </a:lnTo>
                  <a:cubicBezTo>
                    <a:pt x="10919" y="1878181"/>
                    <a:pt x="0" y="1867262"/>
                    <a:pt x="0" y="1853793"/>
                  </a:cubicBezTo>
                  <a:lnTo>
                    <a:pt x="0" y="24389"/>
                  </a:lnTo>
                  <a:cubicBezTo>
                    <a:pt x="0" y="17920"/>
                    <a:pt x="2570" y="11717"/>
                    <a:pt x="7143" y="7143"/>
                  </a:cubicBezTo>
                  <a:cubicBezTo>
                    <a:pt x="11717" y="2570"/>
                    <a:pt x="17920" y="0"/>
                    <a:pt x="24389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4378" cy="1916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850252" y="6645926"/>
            <a:ext cx="6409048" cy="2612374"/>
            <a:chOff x="0" y="0"/>
            <a:chExt cx="2744378" cy="111862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44378" cy="1118628"/>
            </a:xfrm>
            <a:custGeom>
              <a:avLst/>
              <a:gdLst/>
              <a:ahLst/>
              <a:cxnLst/>
              <a:rect l="l" t="t" r="r" b="b"/>
              <a:pathLst>
                <a:path w="2744378" h="1118628">
                  <a:moveTo>
                    <a:pt x="39863" y="0"/>
                  </a:moveTo>
                  <a:lnTo>
                    <a:pt x="2704515" y="0"/>
                  </a:lnTo>
                  <a:cubicBezTo>
                    <a:pt x="2715088" y="0"/>
                    <a:pt x="2725227" y="4200"/>
                    <a:pt x="2732703" y="11676"/>
                  </a:cubicBezTo>
                  <a:cubicBezTo>
                    <a:pt x="2740178" y="19151"/>
                    <a:pt x="2744378" y="29291"/>
                    <a:pt x="2744378" y="39863"/>
                  </a:cubicBezTo>
                  <a:lnTo>
                    <a:pt x="2744378" y="1078765"/>
                  </a:lnTo>
                  <a:cubicBezTo>
                    <a:pt x="2744378" y="1089338"/>
                    <a:pt x="2740178" y="1099477"/>
                    <a:pt x="2732703" y="1106953"/>
                  </a:cubicBezTo>
                  <a:cubicBezTo>
                    <a:pt x="2725227" y="1114428"/>
                    <a:pt x="2715088" y="1118628"/>
                    <a:pt x="2704515" y="1118628"/>
                  </a:cubicBezTo>
                  <a:lnTo>
                    <a:pt x="39863" y="1118628"/>
                  </a:lnTo>
                  <a:cubicBezTo>
                    <a:pt x="29291" y="1118628"/>
                    <a:pt x="19151" y="1114428"/>
                    <a:pt x="11676" y="1106953"/>
                  </a:cubicBezTo>
                  <a:cubicBezTo>
                    <a:pt x="4200" y="1099477"/>
                    <a:pt x="0" y="1089338"/>
                    <a:pt x="0" y="1078765"/>
                  </a:cubicBezTo>
                  <a:lnTo>
                    <a:pt x="0" y="39863"/>
                  </a:lnTo>
                  <a:cubicBezTo>
                    <a:pt x="0" y="29291"/>
                    <a:pt x="4200" y="19151"/>
                    <a:pt x="11676" y="11676"/>
                  </a:cubicBezTo>
                  <a:cubicBezTo>
                    <a:pt x="19151" y="4200"/>
                    <a:pt x="29291" y="0"/>
                    <a:pt x="3986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744378" cy="11567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214593" y="1293701"/>
            <a:ext cx="179985" cy="17998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304854" y="6960650"/>
            <a:ext cx="213757" cy="21375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449804" y="1293701"/>
            <a:ext cx="179985" cy="17998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584198" y="6960650"/>
            <a:ext cx="213757" cy="213757"/>
            <a:chOff x="0" y="0"/>
            <a:chExt cx="63500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684051" y="1293701"/>
            <a:ext cx="179985" cy="179985"/>
            <a:chOff x="0" y="0"/>
            <a:chExt cx="635000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1862399" y="6960650"/>
            <a:ext cx="213757" cy="213757"/>
            <a:chOff x="0" y="0"/>
            <a:chExt cx="635000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214593" y="1828370"/>
            <a:ext cx="4710409" cy="2482334"/>
            <a:chOff x="0" y="0"/>
            <a:chExt cx="729766" cy="38457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729766" cy="384579"/>
            </a:xfrm>
            <a:custGeom>
              <a:avLst/>
              <a:gdLst/>
              <a:ahLst/>
              <a:cxnLst/>
              <a:rect l="l" t="t" r="r" b="b"/>
              <a:pathLst>
                <a:path w="729766" h="384579">
                  <a:moveTo>
                    <a:pt x="18079" y="0"/>
                  </a:moveTo>
                  <a:lnTo>
                    <a:pt x="711686" y="0"/>
                  </a:lnTo>
                  <a:cubicBezTo>
                    <a:pt x="716481" y="0"/>
                    <a:pt x="721080" y="1905"/>
                    <a:pt x="724470" y="5295"/>
                  </a:cubicBezTo>
                  <a:cubicBezTo>
                    <a:pt x="727861" y="8686"/>
                    <a:pt x="729766" y="13284"/>
                    <a:pt x="729766" y="18079"/>
                  </a:cubicBezTo>
                  <a:lnTo>
                    <a:pt x="729766" y="366499"/>
                  </a:lnTo>
                  <a:cubicBezTo>
                    <a:pt x="729766" y="371294"/>
                    <a:pt x="727861" y="375893"/>
                    <a:pt x="724470" y="379283"/>
                  </a:cubicBezTo>
                  <a:cubicBezTo>
                    <a:pt x="721080" y="382674"/>
                    <a:pt x="716481" y="384579"/>
                    <a:pt x="711686" y="384579"/>
                  </a:cubicBezTo>
                  <a:lnTo>
                    <a:pt x="18079" y="384579"/>
                  </a:lnTo>
                  <a:cubicBezTo>
                    <a:pt x="13284" y="384579"/>
                    <a:pt x="8686" y="382674"/>
                    <a:pt x="5295" y="379283"/>
                  </a:cubicBezTo>
                  <a:cubicBezTo>
                    <a:pt x="1905" y="375893"/>
                    <a:pt x="0" y="371294"/>
                    <a:pt x="0" y="366499"/>
                  </a:cubicBezTo>
                  <a:lnTo>
                    <a:pt x="0" y="18079"/>
                  </a:lnTo>
                  <a:cubicBezTo>
                    <a:pt x="0" y="13284"/>
                    <a:pt x="1905" y="8686"/>
                    <a:pt x="5295" y="5295"/>
                  </a:cubicBezTo>
                  <a:cubicBezTo>
                    <a:pt x="8686" y="1905"/>
                    <a:pt x="13284" y="0"/>
                    <a:pt x="18079" y="0"/>
                  </a:cubicBezTo>
                  <a:close/>
                </a:path>
              </a:pathLst>
            </a:custGeom>
            <a:blipFill>
              <a:blip r:embed="rId4"/>
              <a:stretch>
                <a:fillRect t="-13212" b="-1321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96755" y="1767462"/>
            <a:ext cx="9388999" cy="6309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83"/>
              </a:lnSpc>
            </a:pPr>
            <a:r>
              <a:rPr lang="en-US" sz="9599" b="1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Customer Segmentation for Credit Card Customers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304854" y="8075606"/>
            <a:ext cx="5954024" cy="69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8"/>
              </a:lnSpc>
            </a:pPr>
            <a:r>
              <a:rPr lang="en-US" sz="5017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Fayrouz Mohamed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304854" y="7618077"/>
            <a:ext cx="2711120" cy="390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1"/>
              </a:lnSpc>
            </a:pPr>
            <a:r>
              <a:rPr lang="en-US" sz="2828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Presented By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5066536" y="1293701"/>
            <a:ext cx="179985" cy="179985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301747" y="1293701"/>
            <a:ext cx="179985" cy="179985"/>
            <a:chOff x="0" y="0"/>
            <a:chExt cx="6350000" cy="63500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535994" y="1293701"/>
            <a:ext cx="179985" cy="179985"/>
            <a:chOff x="0" y="0"/>
            <a:chExt cx="6350000" cy="63500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533497"/>
            <a:ext cx="11488766" cy="6293335"/>
            <a:chOff x="0" y="0"/>
            <a:chExt cx="5508572" cy="30174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508572" cy="3017495"/>
            </a:xfrm>
            <a:custGeom>
              <a:avLst/>
              <a:gdLst/>
              <a:ahLst/>
              <a:cxnLst/>
              <a:rect l="l" t="t" r="r" b="b"/>
              <a:pathLst>
                <a:path w="5508572" h="3017495">
                  <a:moveTo>
                    <a:pt x="20890" y="0"/>
                  </a:moveTo>
                  <a:lnTo>
                    <a:pt x="5487682" y="0"/>
                  </a:lnTo>
                  <a:cubicBezTo>
                    <a:pt x="5493223" y="0"/>
                    <a:pt x="5498536" y="2201"/>
                    <a:pt x="5502454" y="6119"/>
                  </a:cubicBezTo>
                  <a:cubicBezTo>
                    <a:pt x="5506371" y="10036"/>
                    <a:pt x="5508572" y="15350"/>
                    <a:pt x="5508572" y="20890"/>
                  </a:cubicBezTo>
                  <a:lnTo>
                    <a:pt x="5508572" y="2996605"/>
                  </a:lnTo>
                  <a:cubicBezTo>
                    <a:pt x="5508572" y="3008142"/>
                    <a:pt x="5499219" y="3017495"/>
                    <a:pt x="5487682" y="3017495"/>
                  </a:cubicBezTo>
                  <a:lnTo>
                    <a:pt x="20890" y="3017495"/>
                  </a:lnTo>
                  <a:cubicBezTo>
                    <a:pt x="15350" y="3017495"/>
                    <a:pt x="10036" y="3015294"/>
                    <a:pt x="6119" y="3011376"/>
                  </a:cubicBezTo>
                  <a:cubicBezTo>
                    <a:pt x="2201" y="3007458"/>
                    <a:pt x="0" y="3002145"/>
                    <a:pt x="0" y="2996605"/>
                  </a:cubicBezTo>
                  <a:lnTo>
                    <a:pt x="0" y="20890"/>
                  </a:lnTo>
                  <a:cubicBezTo>
                    <a:pt x="0" y="15350"/>
                    <a:pt x="2201" y="10036"/>
                    <a:pt x="6119" y="6119"/>
                  </a:cubicBezTo>
                  <a:cubicBezTo>
                    <a:pt x="10036" y="2201"/>
                    <a:pt x="15350" y="0"/>
                    <a:pt x="20890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508572" cy="30555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02404" y="5968304"/>
            <a:ext cx="5256896" cy="3408012"/>
            <a:chOff x="0" y="0"/>
            <a:chExt cx="2744378" cy="17791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5036" y="0"/>
                  </a:moveTo>
                  <a:lnTo>
                    <a:pt x="2719342" y="0"/>
                  </a:lnTo>
                  <a:cubicBezTo>
                    <a:pt x="2733169" y="0"/>
                    <a:pt x="2744378" y="11209"/>
                    <a:pt x="2744378" y="25036"/>
                  </a:cubicBezTo>
                  <a:lnTo>
                    <a:pt x="2744378" y="1754127"/>
                  </a:lnTo>
                  <a:cubicBezTo>
                    <a:pt x="2744378" y="1767954"/>
                    <a:pt x="2733169" y="1779163"/>
                    <a:pt x="2719342" y="1779163"/>
                  </a:cubicBezTo>
                  <a:lnTo>
                    <a:pt x="25036" y="1779163"/>
                  </a:lnTo>
                  <a:cubicBezTo>
                    <a:pt x="11209" y="1779163"/>
                    <a:pt x="0" y="1767954"/>
                    <a:pt x="0" y="1754127"/>
                  </a:cubicBezTo>
                  <a:lnTo>
                    <a:pt x="0" y="25036"/>
                  </a:lnTo>
                  <a:cubicBezTo>
                    <a:pt x="0" y="11209"/>
                    <a:pt x="11209" y="0"/>
                    <a:pt x="2503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345489" y="6226450"/>
            <a:ext cx="175330" cy="17533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574616" y="6226450"/>
            <a:ext cx="175330" cy="17533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802804" y="6226450"/>
            <a:ext cx="175330" cy="17533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45489" y="6706222"/>
            <a:ext cx="4588572" cy="2290643"/>
            <a:chOff x="0" y="0"/>
            <a:chExt cx="729766" cy="36430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8559" y="0"/>
                  </a:moveTo>
                  <a:lnTo>
                    <a:pt x="711206" y="0"/>
                  </a:lnTo>
                  <a:cubicBezTo>
                    <a:pt x="721456" y="0"/>
                    <a:pt x="729766" y="8309"/>
                    <a:pt x="729766" y="18559"/>
                  </a:cubicBezTo>
                  <a:lnTo>
                    <a:pt x="729766" y="345744"/>
                  </a:lnTo>
                  <a:cubicBezTo>
                    <a:pt x="729766" y="355994"/>
                    <a:pt x="721456" y="364303"/>
                    <a:pt x="711206" y="364303"/>
                  </a:cubicBezTo>
                  <a:lnTo>
                    <a:pt x="18559" y="364303"/>
                  </a:lnTo>
                  <a:cubicBezTo>
                    <a:pt x="8309" y="364303"/>
                    <a:pt x="0" y="355994"/>
                    <a:pt x="0" y="345744"/>
                  </a:cubicBezTo>
                  <a:lnTo>
                    <a:pt x="0" y="18559"/>
                  </a:lnTo>
                  <a:cubicBezTo>
                    <a:pt x="0" y="8309"/>
                    <a:pt x="8309" y="0"/>
                    <a:pt x="18559" y="0"/>
                  </a:cubicBezTo>
                  <a:close/>
                </a:path>
              </a:pathLst>
            </a:custGeom>
            <a:blipFill>
              <a:blip r:embed="rId4"/>
              <a:stretch>
                <a:fillRect t="-2833" b="-283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-387420" y="571029"/>
            <a:ext cx="7160502" cy="1029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48"/>
              </a:lnSpc>
            </a:pPr>
            <a:r>
              <a:rPr lang="en-US" sz="754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Conclusion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23904" y="3495973"/>
            <a:ext cx="12154230" cy="385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985" lvl="1" indent="-379492" algn="l">
              <a:lnSpc>
                <a:spcPts val="4359"/>
              </a:lnSpc>
              <a:buFont typeface="Arial"/>
              <a:buChar char="•"/>
            </a:pPr>
            <a:r>
              <a:rPr lang="en-US" sz="351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Segmentation revealed 3 behavior-driven clusters.</a:t>
            </a:r>
          </a:p>
          <a:p>
            <a:pPr marL="758985" lvl="1" indent="-379492" algn="l">
              <a:lnSpc>
                <a:spcPts val="4359"/>
              </a:lnSpc>
              <a:buFont typeface="Arial"/>
              <a:buChar char="•"/>
            </a:pPr>
            <a:r>
              <a:rPr lang="en-US" sz="351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Business can now optimize outreach, retention, and risk strategies.</a:t>
            </a:r>
          </a:p>
          <a:p>
            <a:pPr marL="758985" lvl="1" indent="-379492" algn="l">
              <a:lnSpc>
                <a:spcPts val="4359"/>
              </a:lnSpc>
              <a:buFont typeface="Arial"/>
              <a:buChar char="•"/>
            </a:pPr>
            <a:r>
              <a:rPr lang="en-US" sz="3515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Clustering supports smarter customer targeting and portfolio growth.</a:t>
            </a:r>
          </a:p>
          <a:p>
            <a:pPr algn="l">
              <a:lnSpc>
                <a:spcPts val="4359"/>
              </a:lnSpc>
            </a:pPr>
            <a:endParaRPr lang="en-US" sz="3515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549642"/>
            <a:ext cx="10420061" cy="4708658"/>
            <a:chOff x="0" y="0"/>
            <a:chExt cx="2744378" cy="12401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4378" cy="1240140"/>
            </a:xfrm>
            <a:custGeom>
              <a:avLst/>
              <a:gdLst/>
              <a:ahLst/>
              <a:cxnLst/>
              <a:rect l="l" t="t" r="r" b="b"/>
              <a:pathLst>
                <a:path w="2744378" h="1240140">
                  <a:moveTo>
                    <a:pt x="37892" y="0"/>
                  </a:moveTo>
                  <a:lnTo>
                    <a:pt x="2706486" y="0"/>
                  </a:lnTo>
                  <a:cubicBezTo>
                    <a:pt x="2727413" y="0"/>
                    <a:pt x="2744378" y="16965"/>
                    <a:pt x="2744378" y="37892"/>
                  </a:cubicBezTo>
                  <a:lnTo>
                    <a:pt x="2744378" y="1202248"/>
                  </a:lnTo>
                  <a:cubicBezTo>
                    <a:pt x="2744378" y="1223175"/>
                    <a:pt x="2727413" y="1240140"/>
                    <a:pt x="2706486" y="1240140"/>
                  </a:cubicBezTo>
                  <a:lnTo>
                    <a:pt x="37892" y="1240140"/>
                  </a:lnTo>
                  <a:cubicBezTo>
                    <a:pt x="16965" y="1240140"/>
                    <a:pt x="0" y="1223175"/>
                    <a:pt x="0" y="1202248"/>
                  </a:cubicBezTo>
                  <a:lnTo>
                    <a:pt x="0" y="37892"/>
                  </a:lnTo>
                  <a:cubicBezTo>
                    <a:pt x="0" y="16965"/>
                    <a:pt x="16965" y="0"/>
                    <a:pt x="37892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44378" cy="12782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08752" y="6745354"/>
            <a:ext cx="10883404" cy="170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88"/>
              </a:lnSpc>
            </a:pPr>
            <a:r>
              <a:rPr lang="en-US" sz="12584" b="1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Thank You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708752" y="5061333"/>
            <a:ext cx="347534" cy="347534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162920" y="5061333"/>
            <a:ext cx="347534" cy="347534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615229" y="5061333"/>
            <a:ext cx="347534" cy="347534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354181" y="1453563"/>
            <a:ext cx="5612780" cy="3638730"/>
            <a:chOff x="0" y="0"/>
            <a:chExt cx="2744378" cy="177916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3449" y="0"/>
                  </a:moveTo>
                  <a:lnTo>
                    <a:pt x="2720929" y="0"/>
                  </a:lnTo>
                  <a:cubicBezTo>
                    <a:pt x="2727148" y="0"/>
                    <a:pt x="2733113" y="2470"/>
                    <a:pt x="2737510" y="6868"/>
                  </a:cubicBezTo>
                  <a:cubicBezTo>
                    <a:pt x="2741908" y="11265"/>
                    <a:pt x="2744378" y="17230"/>
                    <a:pt x="2744378" y="23449"/>
                  </a:cubicBezTo>
                  <a:lnTo>
                    <a:pt x="2744378" y="1755714"/>
                  </a:lnTo>
                  <a:cubicBezTo>
                    <a:pt x="2744378" y="1768665"/>
                    <a:pt x="2733880" y="1779163"/>
                    <a:pt x="2720929" y="1779163"/>
                  </a:cubicBezTo>
                  <a:lnTo>
                    <a:pt x="23449" y="1779163"/>
                  </a:lnTo>
                  <a:cubicBezTo>
                    <a:pt x="17230" y="1779163"/>
                    <a:pt x="11265" y="1776693"/>
                    <a:pt x="6868" y="1772295"/>
                  </a:cubicBezTo>
                  <a:cubicBezTo>
                    <a:pt x="2470" y="1767898"/>
                    <a:pt x="0" y="1761933"/>
                    <a:pt x="0" y="1755714"/>
                  </a:cubicBezTo>
                  <a:lnTo>
                    <a:pt x="0" y="23449"/>
                  </a:lnTo>
                  <a:cubicBezTo>
                    <a:pt x="0" y="10498"/>
                    <a:pt x="10498" y="0"/>
                    <a:pt x="2344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1028700"/>
            <a:ext cx="4969751" cy="3221858"/>
            <a:chOff x="0" y="0"/>
            <a:chExt cx="2744378" cy="177916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6483" y="0"/>
                  </a:moveTo>
                  <a:lnTo>
                    <a:pt x="2717896" y="0"/>
                  </a:lnTo>
                  <a:cubicBezTo>
                    <a:pt x="2724919" y="0"/>
                    <a:pt x="2731655" y="2790"/>
                    <a:pt x="2736622" y="7757"/>
                  </a:cubicBezTo>
                  <a:cubicBezTo>
                    <a:pt x="2741588" y="12723"/>
                    <a:pt x="2744378" y="19459"/>
                    <a:pt x="2744378" y="26483"/>
                  </a:cubicBezTo>
                  <a:lnTo>
                    <a:pt x="2744378" y="1752680"/>
                  </a:lnTo>
                  <a:cubicBezTo>
                    <a:pt x="2744378" y="1759704"/>
                    <a:pt x="2741588" y="1766440"/>
                    <a:pt x="2736622" y="1771406"/>
                  </a:cubicBezTo>
                  <a:cubicBezTo>
                    <a:pt x="2731655" y="1776373"/>
                    <a:pt x="2724919" y="1779163"/>
                    <a:pt x="2717896" y="1779163"/>
                  </a:cubicBezTo>
                  <a:lnTo>
                    <a:pt x="26483" y="1779163"/>
                  </a:lnTo>
                  <a:cubicBezTo>
                    <a:pt x="19459" y="1779163"/>
                    <a:pt x="12723" y="1776373"/>
                    <a:pt x="7757" y="1771406"/>
                  </a:cubicBezTo>
                  <a:cubicBezTo>
                    <a:pt x="2790" y="1766440"/>
                    <a:pt x="0" y="1759704"/>
                    <a:pt x="0" y="1752680"/>
                  </a:cubicBezTo>
                  <a:lnTo>
                    <a:pt x="0" y="26483"/>
                  </a:lnTo>
                  <a:cubicBezTo>
                    <a:pt x="0" y="19459"/>
                    <a:pt x="2790" y="12723"/>
                    <a:pt x="7757" y="7757"/>
                  </a:cubicBezTo>
                  <a:cubicBezTo>
                    <a:pt x="12723" y="2790"/>
                    <a:pt x="19459" y="0"/>
                    <a:pt x="26483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720492" y="1729185"/>
            <a:ext cx="187200" cy="187200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53044" y="1272746"/>
            <a:ext cx="165753" cy="165753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965130" y="1729185"/>
            <a:ext cx="187200" cy="187200"/>
            <a:chOff x="0" y="0"/>
            <a:chExt cx="6350000" cy="63500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69656" y="1272746"/>
            <a:ext cx="165753" cy="165753"/>
            <a:chOff x="0" y="0"/>
            <a:chExt cx="6350000" cy="63500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208767" y="1729185"/>
            <a:ext cx="187200" cy="187200"/>
            <a:chOff x="0" y="0"/>
            <a:chExt cx="6350000" cy="63500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785380" y="1272746"/>
            <a:ext cx="165753" cy="165753"/>
            <a:chOff x="0" y="0"/>
            <a:chExt cx="6350000" cy="63500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720492" y="2241437"/>
            <a:ext cx="4899212" cy="2445717"/>
            <a:chOff x="0" y="0"/>
            <a:chExt cx="729766" cy="36430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7383" y="0"/>
                  </a:moveTo>
                  <a:lnTo>
                    <a:pt x="712383" y="0"/>
                  </a:lnTo>
                  <a:cubicBezTo>
                    <a:pt x="716993" y="0"/>
                    <a:pt x="721414" y="1831"/>
                    <a:pt x="724674" y="5091"/>
                  </a:cubicBezTo>
                  <a:cubicBezTo>
                    <a:pt x="727934" y="8351"/>
                    <a:pt x="729766" y="12772"/>
                    <a:pt x="729766" y="17383"/>
                  </a:cubicBezTo>
                  <a:lnTo>
                    <a:pt x="729766" y="346921"/>
                  </a:lnTo>
                  <a:cubicBezTo>
                    <a:pt x="729766" y="356521"/>
                    <a:pt x="721983" y="364303"/>
                    <a:pt x="712383" y="364303"/>
                  </a:cubicBezTo>
                  <a:lnTo>
                    <a:pt x="17383" y="364303"/>
                  </a:lnTo>
                  <a:cubicBezTo>
                    <a:pt x="12772" y="364303"/>
                    <a:pt x="8351" y="362472"/>
                    <a:pt x="5091" y="359212"/>
                  </a:cubicBezTo>
                  <a:cubicBezTo>
                    <a:pt x="1831" y="355952"/>
                    <a:pt x="0" y="351531"/>
                    <a:pt x="0" y="346921"/>
                  </a:cubicBezTo>
                  <a:lnTo>
                    <a:pt x="0" y="17383"/>
                  </a:lnTo>
                  <a:cubicBezTo>
                    <a:pt x="0" y="12772"/>
                    <a:pt x="1831" y="8351"/>
                    <a:pt x="5091" y="5091"/>
                  </a:cubicBezTo>
                  <a:cubicBezTo>
                    <a:pt x="8351" y="1831"/>
                    <a:pt x="12772" y="0"/>
                    <a:pt x="17383" y="0"/>
                  </a:cubicBezTo>
                  <a:close/>
                </a:path>
              </a:pathLst>
            </a:custGeom>
            <a:blipFill>
              <a:blip r:embed="rId4"/>
              <a:stretch>
                <a:fillRect t="-16355" b="-1635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53044" y="1726311"/>
            <a:ext cx="4337933" cy="2165523"/>
            <a:chOff x="0" y="0"/>
            <a:chExt cx="729766" cy="36430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9632" y="0"/>
                  </a:moveTo>
                  <a:lnTo>
                    <a:pt x="710134" y="0"/>
                  </a:lnTo>
                  <a:cubicBezTo>
                    <a:pt x="715341" y="0"/>
                    <a:pt x="720334" y="2068"/>
                    <a:pt x="724016" y="5750"/>
                  </a:cubicBezTo>
                  <a:cubicBezTo>
                    <a:pt x="727697" y="9432"/>
                    <a:pt x="729766" y="14425"/>
                    <a:pt x="729766" y="19632"/>
                  </a:cubicBezTo>
                  <a:lnTo>
                    <a:pt x="729766" y="344672"/>
                  </a:lnTo>
                  <a:cubicBezTo>
                    <a:pt x="729766" y="355514"/>
                    <a:pt x="720976" y="364303"/>
                    <a:pt x="710134" y="364303"/>
                  </a:cubicBezTo>
                  <a:lnTo>
                    <a:pt x="19632" y="364303"/>
                  </a:lnTo>
                  <a:cubicBezTo>
                    <a:pt x="14425" y="364303"/>
                    <a:pt x="9432" y="362235"/>
                    <a:pt x="5750" y="358553"/>
                  </a:cubicBezTo>
                  <a:cubicBezTo>
                    <a:pt x="2068" y="354872"/>
                    <a:pt x="0" y="349878"/>
                    <a:pt x="0" y="344672"/>
                  </a:cubicBezTo>
                  <a:lnTo>
                    <a:pt x="0" y="19632"/>
                  </a:lnTo>
                  <a:cubicBezTo>
                    <a:pt x="0" y="14425"/>
                    <a:pt x="2068" y="9432"/>
                    <a:pt x="5750" y="5750"/>
                  </a:cubicBezTo>
                  <a:cubicBezTo>
                    <a:pt x="9432" y="2068"/>
                    <a:pt x="14425" y="0"/>
                    <a:pt x="19632" y="0"/>
                  </a:cubicBezTo>
                  <a:close/>
                </a:path>
              </a:pathLst>
            </a:custGeom>
            <a:blipFill>
              <a:blip r:embed="rId5"/>
              <a:stretch>
                <a:fillRect t="-16730" b="-16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1739021" y="4066960"/>
            <a:ext cx="5520279" cy="3578762"/>
            <a:chOff x="0" y="0"/>
            <a:chExt cx="2744378" cy="1779163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2744378" cy="1779163"/>
            </a:xfrm>
            <a:custGeom>
              <a:avLst/>
              <a:gdLst/>
              <a:ahLst/>
              <a:cxnLst/>
              <a:rect l="l" t="t" r="r" b="b"/>
              <a:pathLst>
                <a:path w="2744378" h="1779163">
                  <a:moveTo>
                    <a:pt x="23842" y="0"/>
                  </a:moveTo>
                  <a:lnTo>
                    <a:pt x="2720537" y="0"/>
                  </a:lnTo>
                  <a:cubicBezTo>
                    <a:pt x="2726860" y="0"/>
                    <a:pt x="2732924" y="2512"/>
                    <a:pt x="2737395" y="6983"/>
                  </a:cubicBezTo>
                  <a:cubicBezTo>
                    <a:pt x="2741866" y="11454"/>
                    <a:pt x="2744378" y="17518"/>
                    <a:pt x="2744378" y="23842"/>
                  </a:cubicBezTo>
                  <a:lnTo>
                    <a:pt x="2744378" y="1755322"/>
                  </a:lnTo>
                  <a:cubicBezTo>
                    <a:pt x="2744378" y="1768489"/>
                    <a:pt x="2733704" y="1779163"/>
                    <a:pt x="2720537" y="1779163"/>
                  </a:cubicBezTo>
                  <a:lnTo>
                    <a:pt x="23842" y="1779163"/>
                  </a:lnTo>
                  <a:cubicBezTo>
                    <a:pt x="17518" y="1779163"/>
                    <a:pt x="11454" y="1776651"/>
                    <a:pt x="6983" y="1772180"/>
                  </a:cubicBezTo>
                  <a:cubicBezTo>
                    <a:pt x="2512" y="1767709"/>
                    <a:pt x="0" y="1761645"/>
                    <a:pt x="0" y="1755322"/>
                  </a:cubicBezTo>
                  <a:lnTo>
                    <a:pt x="0" y="23842"/>
                  </a:lnTo>
                  <a:cubicBezTo>
                    <a:pt x="0" y="17518"/>
                    <a:pt x="2512" y="11454"/>
                    <a:pt x="6983" y="6983"/>
                  </a:cubicBezTo>
                  <a:cubicBezTo>
                    <a:pt x="11454" y="2512"/>
                    <a:pt x="17518" y="0"/>
                    <a:pt x="23842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2744378" cy="1817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2099295" y="4338040"/>
            <a:ext cx="184114" cy="184114"/>
            <a:chOff x="0" y="0"/>
            <a:chExt cx="6350000" cy="6350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2339902" y="4338040"/>
            <a:ext cx="184114" cy="184114"/>
            <a:chOff x="0" y="0"/>
            <a:chExt cx="6350000" cy="63500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2579523" y="4338040"/>
            <a:ext cx="184114" cy="184114"/>
            <a:chOff x="0" y="0"/>
            <a:chExt cx="6350000" cy="63500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2099295" y="4841850"/>
            <a:ext cx="4818470" cy="2405410"/>
            <a:chOff x="0" y="0"/>
            <a:chExt cx="729766" cy="36430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29766" cy="364303"/>
            </a:xfrm>
            <a:custGeom>
              <a:avLst/>
              <a:gdLst/>
              <a:ahLst/>
              <a:cxnLst/>
              <a:rect l="l" t="t" r="r" b="b"/>
              <a:pathLst>
                <a:path w="729766" h="364303">
                  <a:moveTo>
                    <a:pt x="17674" y="0"/>
                  </a:moveTo>
                  <a:lnTo>
                    <a:pt x="712092" y="0"/>
                  </a:lnTo>
                  <a:cubicBezTo>
                    <a:pt x="716779" y="0"/>
                    <a:pt x="721275" y="1862"/>
                    <a:pt x="724589" y="5177"/>
                  </a:cubicBezTo>
                  <a:cubicBezTo>
                    <a:pt x="727904" y="8491"/>
                    <a:pt x="729766" y="12986"/>
                    <a:pt x="729766" y="17674"/>
                  </a:cubicBezTo>
                  <a:lnTo>
                    <a:pt x="729766" y="346630"/>
                  </a:lnTo>
                  <a:cubicBezTo>
                    <a:pt x="729766" y="356391"/>
                    <a:pt x="721853" y="364303"/>
                    <a:pt x="712092" y="364303"/>
                  </a:cubicBezTo>
                  <a:lnTo>
                    <a:pt x="17674" y="364303"/>
                  </a:lnTo>
                  <a:cubicBezTo>
                    <a:pt x="7913" y="364303"/>
                    <a:pt x="0" y="356391"/>
                    <a:pt x="0" y="346630"/>
                  </a:cubicBezTo>
                  <a:lnTo>
                    <a:pt x="0" y="17674"/>
                  </a:lnTo>
                  <a:cubicBezTo>
                    <a:pt x="0" y="7913"/>
                    <a:pt x="7913" y="0"/>
                    <a:pt x="17674" y="0"/>
                  </a:cubicBezTo>
                  <a:close/>
                </a:path>
              </a:pathLst>
            </a:custGeom>
            <a:blipFill>
              <a:blip r:embed="rId6"/>
              <a:stretch>
                <a:fillRect t="-16730" b="-1673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1937071"/>
            <a:ext cx="17050309" cy="8349929"/>
            <a:chOff x="0" y="0"/>
            <a:chExt cx="7397249" cy="36226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397249" cy="3622603"/>
            </a:xfrm>
            <a:custGeom>
              <a:avLst/>
              <a:gdLst/>
              <a:ahLst/>
              <a:cxnLst/>
              <a:rect l="l" t="t" r="r" b="b"/>
              <a:pathLst>
                <a:path w="7397249" h="3622603">
                  <a:moveTo>
                    <a:pt x="14076" y="0"/>
                  </a:moveTo>
                  <a:lnTo>
                    <a:pt x="7383173" y="0"/>
                  </a:lnTo>
                  <a:cubicBezTo>
                    <a:pt x="7386906" y="0"/>
                    <a:pt x="7390487" y="1483"/>
                    <a:pt x="7393126" y="4123"/>
                  </a:cubicBezTo>
                  <a:cubicBezTo>
                    <a:pt x="7395766" y="6763"/>
                    <a:pt x="7397249" y="10343"/>
                    <a:pt x="7397249" y="14076"/>
                  </a:cubicBezTo>
                  <a:lnTo>
                    <a:pt x="7397249" y="3608527"/>
                  </a:lnTo>
                  <a:cubicBezTo>
                    <a:pt x="7397249" y="3612261"/>
                    <a:pt x="7395766" y="3615841"/>
                    <a:pt x="7393126" y="3618481"/>
                  </a:cubicBezTo>
                  <a:cubicBezTo>
                    <a:pt x="7390487" y="3621120"/>
                    <a:pt x="7386906" y="3622603"/>
                    <a:pt x="7383173" y="3622603"/>
                  </a:cubicBezTo>
                  <a:lnTo>
                    <a:pt x="14076" y="3622603"/>
                  </a:lnTo>
                  <a:cubicBezTo>
                    <a:pt x="6302" y="3622603"/>
                    <a:pt x="0" y="3616301"/>
                    <a:pt x="0" y="3608527"/>
                  </a:cubicBezTo>
                  <a:lnTo>
                    <a:pt x="0" y="14076"/>
                  </a:lnTo>
                  <a:cubicBezTo>
                    <a:pt x="0" y="10343"/>
                    <a:pt x="1483" y="6763"/>
                    <a:pt x="4123" y="4123"/>
                  </a:cubicBezTo>
                  <a:cubicBezTo>
                    <a:pt x="6763" y="1483"/>
                    <a:pt x="10343" y="0"/>
                    <a:pt x="14076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397249" cy="36607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7256" y="573654"/>
            <a:ext cx="11938857" cy="102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Summary of Findings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823193" y="1582889"/>
            <a:ext cx="179985" cy="179985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2380453"/>
            <a:ext cx="17259300" cy="714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5018" lvl="1" indent="-562509" algn="l">
              <a:lnSpc>
                <a:spcPts val="9587"/>
              </a:lnSpc>
              <a:buFont typeface="Arial"/>
              <a:buChar char="•"/>
            </a:pPr>
            <a:r>
              <a:rPr lang="en-US" sz="5210" b="1">
                <a:solidFill>
                  <a:srgbClr val="96BDB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</a:t>
            </a:r>
            <a:r>
              <a:rPr lang="en-US" sz="5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8,950 credit card customers.</a:t>
            </a:r>
          </a:p>
          <a:p>
            <a:pPr marL="1125018" lvl="1" indent="-562509" algn="l">
              <a:lnSpc>
                <a:spcPts val="9587"/>
              </a:lnSpc>
              <a:buFont typeface="Arial"/>
              <a:buChar char="•"/>
            </a:pPr>
            <a:r>
              <a:rPr lang="en-US" sz="5210" b="1">
                <a:solidFill>
                  <a:srgbClr val="96BDB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</a:t>
            </a:r>
            <a:r>
              <a:rPr lang="en-US" sz="5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Handling missing values, log transformation, scaling.</a:t>
            </a:r>
          </a:p>
          <a:p>
            <a:pPr marL="1125018" lvl="1" indent="-562509" algn="l">
              <a:lnSpc>
                <a:spcPts val="9587"/>
              </a:lnSpc>
              <a:buFont typeface="Arial"/>
              <a:buChar char="•"/>
            </a:pPr>
            <a:r>
              <a:rPr lang="en-US" sz="5210" b="1">
                <a:solidFill>
                  <a:srgbClr val="96BDB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Clustering</a:t>
            </a:r>
            <a:r>
              <a:rPr lang="en-US" sz="5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K-Means, optimal k=3 (Elbow Method + PCA visualization).</a:t>
            </a:r>
          </a:p>
          <a:p>
            <a:pPr marL="1125018" lvl="1" indent="-562509" algn="l">
              <a:lnSpc>
                <a:spcPts val="9587"/>
              </a:lnSpc>
              <a:buFont typeface="Arial"/>
              <a:buChar char="•"/>
            </a:pPr>
            <a:r>
              <a:rPr lang="en-US" sz="5210" b="1">
                <a:solidFill>
                  <a:srgbClr val="96BDB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</a:t>
            </a:r>
            <a:r>
              <a:rPr lang="en-US" sz="521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3 clear customer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5027" y="1579304"/>
            <a:ext cx="17219178" cy="2337153"/>
            <a:chOff x="0" y="0"/>
            <a:chExt cx="7470512" cy="10139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70512" cy="1013970"/>
            </a:xfrm>
            <a:custGeom>
              <a:avLst/>
              <a:gdLst/>
              <a:ahLst/>
              <a:cxnLst/>
              <a:rect l="l" t="t" r="r" b="b"/>
              <a:pathLst>
                <a:path w="7470512" h="1013970">
                  <a:moveTo>
                    <a:pt x="13938" y="0"/>
                  </a:moveTo>
                  <a:lnTo>
                    <a:pt x="7456574" y="0"/>
                  </a:lnTo>
                  <a:cubicBezTo>
                    <a:pt x="7460271" y="0"/>
                    <a:pt x="7463816" y="1468"/>
                    <a:pt x="7466430" y="4082"/>
                  </a:cubicBezTo>
                  <a:cubicBezTo>
                    <a:pt x="7469044" y="6696"/>
                    <a:pt x="7470512" y="10241"/>
                    <a:pt x="7470512" y="13938"/>
                  </a:cubicBezTo>
                  <a:lnTo>
                    <a:pt x="7470512" y="1000032"/>
                  </a:lnTo>
                  <a:cubicBezTo>
                    <a:pt x="7470512" y="1007730"/>
                    <a:pt x="7464272" y="1013970"/>
                    <a:pt x="7456574" y="1013970"/>
                  </a:cubicBezTo>
                  <a:lnTo>
                    <a:pt x="13938" y="1013970"/>
                  </a:lnTo>
                  <a:cubicBezTo>
                    <a:pt x="10241" y="1013970"/>
                    <a:pt x="6696" y="1012502"/>
                    <a:pt x="4082" y="1009888"/>
                  </a:cubicBezTo>
                  <a:cubicBezTo>
                    <a:pt x="1468" y="1007274"/>
                    <a:pt x="0" y="1003729"/>
                    <a:pt x="0" y="1000032"/>
                  </a:cubicBezTo>
                  <a:lnTo>
                    <a:pt x="0" y="13938"/>
                  </a:lnTo>
                  <a:cubicBezTo>
                    <a:pt x="0" y="10241"/>
                    <a:pt x="1468" y="6696"/>
                    <a:pt x="4082" y="4082"/>
                  </a:cubicBezTo>
                  <a:cubicBezTo>
                    <a:pt x="6696" y="1468"/>
                    <a:pt x="10241" y="0"/>
                    <a:pt x="13938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470512" cy="1052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19091" y="434197"/>
            <a:ext cx="9818919" cy="102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1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Cluster Profiles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921009"/>
            <a:ext cx="16230600" cy="164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281" lvl="1" indent="-412140" algn="l">
              <a:lnSpc>
                <a:spcPts val="4734"/>
              </a:lnSpc>
              <a:buFont typeface="Arial"/>
              <a:buChar char="•"/>
            </a:pPr>
            <a:r>
              <a:rPr lang="en-US" sz="3817" b="1">
                <a:solidFill>
                  <a:srgbClr val="FF914D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Cluster 0 – Cash Advance Users:</a:t>
            </a:r>
            <a:r>
              <a:rPr lang="en-US" sz="381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High balance, frequent cash advances, low purchase frequency.</a:t>
            </a:r>
          </a:p>
          <a:p>
            <a:pPr algn="l">
              <a:lnSpc>
                <a:spcPts val="3618"/>
              </a:lnSpc>
            </a:pPr>
            <a:endParaRPr lang="en-US" sz="3817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8913436" y="5661280"/>
            <a:ext cx="210976" cy="210976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89146" y="5661280"/>
            <a:ext cx="210976" cy="210976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463727" y="5661280"/>
            <a:ext cx="210976" cy="210976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876250" y="1295696"/>
            <a:ext cx="172440" cy="172440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65062" y="4201512"/>
            <a:ext cx="17259143" cy="2378880"/>
            <a:chOff x="0" y="0"/>
            <a:chExt cx="7487851" cy="103207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487851" cy="1032073"/>
            </a:xfrm>
            <a:custGeom>
              <a:avLst/>
              <a:gdLst/>
              <a:ahLst/>
              <a:cxnLst/>
              <a:rect l="l" t="t" r="r" b="b"/>
              <a:pathLst>
                <a:path w="7487851" h="1032073">
                  <a:moveTo>
                    <a:pt x="13906" y="0"/>
                  </a:moveTo>
                  <a:lnTo>
                    <a:pt x="7473946" y="0"/>
                  </a:lnTo>
                  <a:cubicBezTo>
                    <a:pt x="7477633" y="0"/>
                    <a:pt x="7481170" y="1465"/>
                    <a:pt x="7483779" y="4073"/>
                  </a:cubicBezTo>
                  <a:cubicBezTo>
                    <a:pt x="7486386" y="6681"/>
                    <a:pt x="7487851" y="10218"/>
                    <a:pt x="7487851" y="13906"/>
                  </a:cubicBezTo>
                  <a:lnTo>
                    <a:pt x="7487851" y="1018168"/>
                  </a:lnTo>
                  <a:cubicBezTo>
                    <a:pt x="7487851" y="1021856"/>
                    <a:pt x="7486386" y="1025392"/>
                    <a:pt x="7483779" y="1028000"/>
                  </a:cubicBezTo>
                  <a:cubicBezTo>
                    <a:pt x="7481170" y="1030608"/>
                    <a:pt x="7477633" y="1032073"/>
                    <a:pt x="7473946" y="1032073"/>
                  </a:cubicBezTo>
                  <a:lnTo>
                    <a:pt x="13906" y="1032073"/>
                  </a:lnTo>
                  <a:cubicBezTo>
                    <a:pt x="10218" y="1032073"/>
                    <a:pt x="6681" y="1030608"/>
                    <a:pt x="4073" y="1028000"/>
                  </a:cubicBezTo>
                  <a:cubicBezTo>
                    <a:pt x="1465" y="1025392"/>
                    <a:pt x="0" y="1021856"/>
                    <a:pt x="0" y="1018168"/>
                  </a:cubicBezTo>
                  <a:lnTo>
                    <a:pt x="0" y="13906"/>
                  </a:lnTo>
                  <a:cubicBezTo>
                    <a:pt x="0" y="10218"/>
                    <a:pt x="1465" y="6681"/>
                    <a:pt x="4073" y="4073"/>
                  </a:cubicBezTo>
                  <a:cubicBezTo>
                    <a:pt x="6681" y="1465"/>
                    <a:pt x="10218" y="0"/>
                    <a:pt x="13906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7487851" cy="10701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4681829"/>
            <a:ext cx="14819461" cy="177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281" lvl="1" indent="-412140" algn="l">
              <a:lnSpc>
                <a:spcPts val="4734"/>
              </a:lnSpc>
              <a:buFont typeface="Arial"/>
              <a:buChar char="•"/>
            </a:pPr>
            <a:r>
              <a:rPr lang="en-US" sz="3817" b="1">
                <a:solidFill>
                  <a:srgbClr val="FF914D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Cluster 1 – Low Engagement:</a:t>
            </a:r>
            <a:r>
              <a:rPr lang="en-US" sz="3817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381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Minimal activity, low limits, highest full payment ratio.</a:t>
            </a:r>
          </a:p>
          <a:p>
            <a:pPr algn="l">
              <a:lnSpc>
                <a:spcPts val="4610"/>
              </a:lnSpc>
            </a:pPr>
            <a:endParaRPr lang="en-US" sz="3817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705027" y="6799467"/>
            <a:ext cx="17219178" cy="2458833"/>
            <a:chOff x="0" y="0"/>
            <a:chExt cx="7470512" cy="1066761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7470512" cy="1066761"/>
            </a:xfrm>
            <a:custGeom>
              <a:avLst/>
              <a:gdLst/>
              <a:ahLst/>
              <a:cxnLst/>
              <a:rect l="l" t="t" r="r" b="b"/>
              <a:pathLst>
                <a:path w="7470512" h="1066761">
                  <a:moveTo>
                    <a:pt x="13938" y="0"/>
                  </a:moveTo>
                  <a:lnTo>
                    <a:pt x="7456574" y="0"/>
                  </a:lnTo>
                  <a:cubicBezTo>
                    <a:pt x="7460271" y="0"/>
                    <a:pt x="7463816" y="1468"/>
                    <a:pt x="7466430" y="4082"/>
                  </a:cubicBezTo>
                  <a:cubicBezTo>
                    <a:pt x="7469044" y="6696"/>
                    <a:pt x="7470512" y="10241"/>
                    <a:pt x="7470512" y="13938"/>
                  </a:cubicBezTo>
                  <a:lnTo>
                    <a:pt x="7470512" y="1052823"/>
                  </a:lnTo>
                  <a:cubicBezTo>
                    <a:pt x="7470512" y="1060521"/>
                    <a:pt x="7464272" y="1066761"/>
                    <a:pt x="7456574" y="1066761"/>
                  </a:cubicBezTo>
                  <a:lnTo>
                    <a:pt x="13938" y="1066761"/>
                  </a:lnTo>
                  <a:cubicBezTo>
                    <a:pt x="10241" y="1066761"/>
                    <a:pt x="6696" y="1065292"/>
                    <a:pt x="4082" y="1062679"/>
                  </a:cubicBezTo>
                  <a:cubicBezTo>
                    <a:pt x="1468" y="1060065"/>
                    <a:pt x="0" y="1056520"/>
                    <a:pt x="0" y="1052823"/>
                  </a:cubicBezTo>
                  <a:lnTo>
                    <a:pt x="0" y="13938"/>
                  </a:lnTo>
                  <a:cubicBezTo>
                    <a:pt x="0" y="10241"/>
                    <a:pt x="1468" y="6696"/>
                    <a:pt x="4082" y="4082"/>
                  </a:cubicBezTo>
                  <a:cubicBezTo>
                    <a:pt x="6696" y="1468"/>
                    <a:pt x="10241" y="0"/>
                    <a:pt x="13938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7470512" cy="11048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028700" y="7218759"/>
            <a:ext cx="15950095" cy="1771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281" lvl="1" indent="-412140" algn="l">
              <a:lnSpc>
                <a:spcPts val="4734"/>
              </a:lnSpc>
              <a:buFont typeface="Arial"/>
              <a:buChar char="•"/>
            </a:pPr>
            <a:r>
              <a:rPr lang="en-US" sz="3817" b="1">
                <a:solidFill>
                  <a:srgbClr val="FF914D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Cluster 2 – High Spenders:</a:t>
            </a:r>
            <a:r>
              <a:rPr lang="en-US" sz="3817" b="1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 </a:t>
            </a:r>
            <a:r>
              <a:rPr lang="en-US" sz="3817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 High purchases, high frequency, strong payments and credit limits.</a:t>
            </a:r>
          </a:p>
          <a:p>
            <a:pPr algn="l">
              <a:lnSpc>
                <a:spcPts val="4610"/>
              </a:lnSpc>
            </a:pPr>
            <a:endParaRPr lang="en-US" sz="3817">
              <a:solidFill>
                <a:srgbClr val="FFFFFF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07620" y="5729857"/>
            <a:ext cx="190900" cy="1909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57094" y="5729857"/>
            <a:ext cx="190900" cy="1909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95627" y="5729857"/>
            <a:ext cx="190900" cy="1909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05546" y="5729857"/>
            <a:ext cx="190900" cy="19090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426471" y="1282592"/>
            <a:ext cx="172440" cy="1724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651822" y="1282592"/>
            <a:ext cx="172440" cy="1724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876250" y="1282592"/>
            <a:ext cx="172440" cy="1724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726406" y="2180103"/>
            <a:ext cx="154224" cy="15422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27950" y="2180103"/>
            <a:ext cx="154224" cy="15422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128669" y="2180103"/>
            <a:ext cx="154224" cy="154224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 25"/>
          <p:cNvSpPr/>
          <p:nvPr/>
        </p:nvSpPr>
        <p:spPr>
          <a:xfrm>
            <a:off x="8726406" y="329328"/>
            <a:ext cx="9188956" cy="9628344"/>
          </a:xfrm>
          <a:custGeom>
            <a:avLst/>
            <a:gdLst/>
            <a:ahLst/>
            <a:cxnLst/>
            <a:rect l="l" t="t" r="r" b="b"/>
            <a:pathLst>
              <a:path w="9188956" h="9628344">
                <a:moveTo>
                  <a:pt x="0" y="0"/>
                </a:moveTo>
                <a:lnTo>
                  <a:pt x="9188955" y="0"/>
                </a:lnTo>
                <a:lnTo>
                  <a:pt x="9188955" y="9628344"/>
                </a:lnTo>
                <a:lnTo>
                  <a:pt x="0" y="9628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208991" y="405528"/>
            <a:ext cx="8517580" cy="10222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2"/>
              </a:lnSpc>
            </a:pPr>
            <a:r>
              <a:rPr lang="en-US" sz="490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This chart shows the proportion of customers in each segment</a:t>
            </a:r>
          </a:p>
          <a:p>
            <a:pPr algn="l">
              <a:lnSpc>
                <a:spcPts val="5102"/>
              </a:lnSpc>
            </a:pPr>
            <a:endParaRPr lang="en-US" sz="4906" b="1">
              <a:solidFill>
                <a:srgbClr val="07133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  <a:p>
            <a:pPr algn="l">
              <a:lnSpc>
                <a:spcPts val="5102"/>
              </a:lnSpc>
            </a:pPr>
            <a:r>
              <a:rPr lang="en-US" sz="490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Business Insight: </a:t>
            </a:r>
            <a:r>
              <a:rPr lang="en-US" sz="4906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customer base is fairly evenly split across the three clusters. Strategies should target each segment proportionately, without ignoring any group.</a:t>
            </a:r>
          </a:p>
          <a:p>
            <a:pPr algn="l">
              <a:lnSpc>
                <a:spcPts val="3946"/>
              </a:lnSpc>
            </a:pPr>
            <a:endParaRPr lang="en-US" sz="4906">
              <a:solidFill>
                <a:srgbClr val="0713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07620" y="5729857"/>
            <a:ext cx="190900" cy="1909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57094" y="5729857"/>
            <a:ext cx="190900" cy="1909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95627" y="5729857"/>
            <a:ext cx="190900" cy="1909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05546" y="5729857"/>
            <a:ext cx="190900" cy="190900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426471" y="1282592"/>
            <a:ext cx="172440" cy="172440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651822" y="1282592"/>
            <a:ext cx="172440" cy="172440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876250" y="1282592"/>
            <a:ext cx="172440" cy="172440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726406" y="2180103"/>
            <a:ext cx="154224" cy="154224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927950" y="2180103"/>
            <a:ext cx="154224" cy="154224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128669" y="2180103"/>
            <a:ext cx="154224" cy="154224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 25"/>
          <p:cNvSpPr/>
          <p:nvPr/>
        </p:nvSpPr>
        <p:spPr>
          <a:xfrm>
            <a:off x="7514128" y="0"/>
            <a:ext cx="10773872" cy="6862902"/>
          </a:xfrm>
          <a:custGeom>
            <a:avLst/>
            <a:gdLst/>
            <a:ahLst/>
            <a:cxnLst/>
            <a:rect l="l" t="t" r="r" b="b"/>
            <a:pathLst>
              <a:path w="10773872" h="6862902">
                <a:moveTo>
                  <a:pt x="0" y="0"/>
                </a:moveTo>
                <a:lnTo>
                  <a:pt x="10773872" y="0"/>
                </a:lnTo>
                <a:lnTo>
                  <a:pt x="10773872" y="6862902"/>
                </a:lnTo>
                <a:lnTo>
                  <a:pt x="0" y="6862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5" r="-3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32295" y="19678"/>
            <a:ext cx="7514128" cy="1026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US" sz="3806" b="1" dirty="0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This bar plot highlights the behavioral differences across clusters in terms of spending, payments, and borrowing.</a:t>
            </a:r>
          </a:p>
          <a:p>
            <a:pPr algn="l">
              <a:lnSpc>
                <a:spcPts val="3958"/>
              </a:lnSpc>
            </a:pPr>
            <a:endParaRPr lang="en-US" sz="3806" b="1" dirty="0">
              <a:solidFill>
                <a:srgbClr val="07133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  <a:p>
            <a:pPr algn="l">
              <a:lnSpc>
                <a:spcPts val="3958"/>
              </a:lnSpc>
            </a:pPr>
            <a:r>
              <a:rPr lang="en-US" sz="3806" b="1" dirty="0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Business Insight: </a:t>
            </a:r>
          </a:p>
          <a:p>
            <a:pPr algn="l">
              <a:lnSpc>
                <a:spcPts val="3958"/>
              </a:lnSpc>
            </a:pPr>
            <a:endParaRPr lang="en-US" sz="3806" b="1" dirty="0">
              <a:solidFill>
                <a:srgbClr val="07133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  <a:p>
            <a:pPr marL="821750" lvl="1" indent="-410875" algn="l">
              <a:lnSpc>
                <a:spcPts val="3958"/>
              </a:lnSpc>
              <a:buFont typeface="Arial"/>
              <a:buChar char="•"/>
            </a:pPr>
            <a:r>
              <a:rPr lang="en-US" sz="3806" dirty="0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2 (high spenders) dominates in purchases and payments.</a:t>
            </a:r>
          </a:p>
          <a:p>
            <a:pPr algn="l">
              <a:lnSpc>
                <a:spcPts val="3958"/>
              </a:lnSpc>
            </a:pPr>
            <a:endParaRPr lang="en-US" sz="3806" dirty="0">
              <a:solidFill>
                <a:srgbClr val="0713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21750" lvl="1" indent="-410875" algn="l">
              <a:lnSpc>
                <a:spcPts val="3958"/>
              </a:lnSpc>
              <a:buFont typeface="Arial"/>
              <a:buChar char="•"/>
            </a:pPr>
            <a:r>
              <a:rPr lang="en-US" sz="3806" dirty="0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0 is cash-advance heavy.</a:t>
            </a:r>
          </a:p>
          <a:p>
            <a:pPr algn="l">
              <a:lnSpc>
                <a:spcPts val="3958"/>
              </a:lnSpc>
            </a:pPr>
            <a:endParaRPr lang="en-US" sz="3806" dirty="0">
              <a:solidFill>
                <a:srgbClr val="0713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21750" lvl="1" indent="-410875" algn="l">
              <a:lnSpc>
                <a:spcPts val="3958"/>
              </a:lnSpc>
              <a:buFont typeface="Arial"/>
              <a:buChar char="•"/>
            </a:pPr>
            <a:r>
              <a:rPr lang="en-US" sz="3806" dirty="0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1 shows very low overall activity — perfect candidates for tailored strategies.</a:t>
            </a:r>
          </a:p>
          <a:p>
            <a:pPr algn="l">
              <a:lnSpc>
                <a:spcPts val="2802"/>
              </a:lnSpc>
            </a:pPr>
            <a:endParaRPr lang="en-US" sz="3806" dirty="0">
              <a:solidFill>
                <a:srgbClr val="0713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07620" y="1309770"/>
            <a:ext cx="190900" cy="1909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57094" y="1309770"/>
            <a:ext cx="190900" cy="1909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05546" y="1309770"/>
            <a:ext cx="190900" cy="1909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18532" y="6539870"/>
            <a:ext cx="151315" cy="15131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04146" y="5766308"/>
            <a:ext cx="196194" cy="196194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216276" y="6539870"/>
            <a:ext cx="151315" cy="151315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413209" y="6539870"/>
            <a:ext cx="151315" cy="151315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801496" y="6349791"/>
            <a:ext cx="149760" cy="14976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7800251" y="672987"/>
            <a:ext cx="10436563" cy="8374573"/>
          </a:xfrm>
          <a:custGeom>
            <a:avLst/>
            <a:gdLst/>
            <a:ahLst/>
            <a:cxnLst/>
            <a:rect l="l" t="t" r="r" b="b"/>
            <a:pathLst>
              <a:path w="10436563" h="8374573">
                <a:moveTo>
                  <a:pt x="0" y="0"/>
                </a:moveTo>
                <a:lnTo>
                  <a:pt x="10436563" y="0"/>
                </a:lnTo>
                <a:lnTo>
                  <a:pt x="10436563" y="8374573"/>
                </a:lnTo>
                <a:lnTo>
                  <a:pt x="0" y="837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228973" y="993437"/>
            <a:ext cx="7514128" cy="9276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US" sz="380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This shows how often customers in each cluster use their card to make purchases.</a:t>
            </a:r>
          </a:p>
          <a:p>
            <a:pPr algn="l">
              <a:lnSpc>
                <a:spcPts val="3958"/>
              </a:lnSpc>
            </a:pPr>
            <a:endParaRPr lang="en-US" sz="3806" b="1">
              <a:solidFill>
                <a:srgbClr val="07133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  <a:p>
            <a:pPr algn="l">
              <a:lnSpc>
                <a:spcPts val="3958"/>
              </a:lnSpc>
            </a:pPr>
            <a:r>
              <a:rPr lang="en-US" sz="380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Business Insight: </a:t>
            </a:r>
          </a:p>
          <a:p>
            <a:pPr algn="l">
              <a:lnSpc>
                <a:spcPts val="3958"/>
              </a:lnSpc>
            </a:pPr>
            <a:endParaRPr lang="en-US" sz="3806" b="1">
              <a:solidFill>
                <a:srgbClr val="07133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  <a:p>
            <a:pPr marL="821750" lvl="1" indent="-410875" algn="l">
              <a:lnSpc>
                <a:spcPts val="3958"/>
              </a:lnSpc>
              <a:buFont typeface="Arial"/>
              <a:buChar char="•"/>
            </a:pPr>
            <a:r>
              <a:rPr lang="en-US" sz="3806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2 shows high engagement.</a:t>
            </a:r>
          </a:p>
          <a:p>
            <a:pPr algn="l">
              <a:lnSpc>
                <a:spcPts val="3958"/>
              </a:lnSpc>
            </a:pPr>
            <a:endParaRPr lang="en-US" sz="3806">
              <a:solidFill>
                <a:srgbClr val="0713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821750" lvl="1" indent="-410875" algn="l">
              <a:lnSpc>
                <a:spcPts val="3958"/>
              </a:lnSpc>
              <a:buFont typeface="Arial"/>
              <a:buChar char="•"/>
            </a:pPr>
            <a:r>
              <a:rPr lang="en-US" sz="3806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0 almost none. may need alternative financial products.</a:t>
            </a:r>
          </a:p>
          <a:p>
            <a:pPr algn="l">
              <a:lnSpc>
                <a:spcPts val="3958"/>
              </a:lnSpc>
            </a:pPr>
            <a:r>
              <a:rPr lang="en-US" sz="3806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</a:p>
          <a:p>
            <a:pPr marL="821750" lvl="1" indent="-410875" algn="l">
              <a:lnSpc>
                <a:spcPts val="3958"/>
              </a:lnSpc>
              <a:buFont typeface="Arial"/>
              <a:buChar char="•"/>
            </a:pPr>
            <a:r>
              <a:rPr lang="en-US" sz="3806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1 Marketing should encourage Cluster 1 to use their card more.</a:t>
            </a:r>
          </a:p>
          <a:p>
            <a:pPr algn="l">
              <a:lnSpc>
                <a:spcPts val="2802"/>
              </a:lnSpc>
            </a:pPr>
            <a:endParaRPr lang="en-US" sz="3806">
              <a:solidFill>
                <a:srgbClr val="0713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07620" y="1309770"/>
            <a:ext cx="190900" cy="1909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57094" y="1309770"/>
            <a:ext cx="190900" cy="1909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05546" y="1309770"/>
            <a:ext cx="190900" cy="190900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018532" y="6539870"/>
            <a:ext cx="151315" cy="15131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04146" y="5766308"/>
            <a:ext cx="196194" cy="196194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216276" y="6539870"/>
            <a:ext cx="151315" cy="151315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3413209" y="6539870"/>
            <a:ext cx="151315" cy="151315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801496" y="6349791"/>
            <a:ext cx="149760" cy="149760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21"/>
          <p:cNvSpPr/>
          <p:nvPr/>
        </p:nvSpPr>
        <p:spPr>
          <a:xfrm>
            <a:off x="7743101" y="612692"/>
            <a:ext cx="10531380" cy="8212408"/>
          </a:xfrm>
          <a:custGeom>
            <a:avLst/>
            <a:gdLst/>
            <a:ahLst/>
            <a:cxnLst/>
            <a:rect l="l" t="t" r="r" b="b"/>
            <a:pathLst>
              <a:path w="10531380" h="8212408">
                <a:moveTo>
                  <a:pt x="0" y="0"/>
                </a:moveTo>
                <a:lnTo>
                  <a:pt x="10531379" y="0"/>
                </a:lnTo>
                <a:lnTo>
                  <a:pt x="10531379" y="8212409"/>
                </a:lnTo>
                <a:lnTo>
                  <a:pt x="0" y="821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228973" y="993437"/>
            <a:ext cx="7514128" cy="715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US" sz="380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This scatter plot shows how well-separated the clusters are in reduced dimensions.</a:t>
            </a:r>
          </a:p>
          <a:p>
            <a:pPr algn="l">
              <a:lnSpc>
                <a:spcPts val="3958"/>
              </a:lnSpc>
            </a:pPr>
            <a:endParaRPr lang="en-US" sz="3806" b="1">
              <a:solidFill>
                <a:srgbClr val="07133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  <a:p>
            <a:pPr algn="l">
              <a:lnSpc>
                <a:spcPts val="3958"/>
              </a:lnSpc>
            </a:pPr>
            <a:r>
              <a:rPr lang="en-US" sz="3806" b="1">
                <a:solidFill>
                  <a:srgbClr val="071330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Business Insight: </a:t>
            </a:r>
          </a:p>
          <a:p>
            <a:pPr algn="l">
              <a:lnSpc>
                <a:spcPts val="3958"/>
              </a:lnSpc>
            </a:pPr>
            <a:endParaRPr lang="en-US" sz="3806" b="1">
              <a:solidFill>
                <a:srgbClr val="071330"/>
              </a:solidFill>
              <a:latin typeface="IBM Plex Mono Bold"/>
              <a:ea typeface="IBM Plex Mono Bold"/>
              <a:cs typeface="IBM Plex Mono Bold"/>
              <a:sym typeface="IBM Plex Mono Bold"/>
            </a:endParaRPr>
          </a:p>
          <a:p>
            <a:pPr marL="862403" lvl="1" indent="-431201" algn="l">
              <a:lnSpc>
                <a:spcPts val="4154"/>
              </a:lnSpc>
              <a:buFont typeface="Arial"/>
              <a:buChar char="•"/>
            </a:pPr>
            <a:r>
              <a:rPr lang="en-US" sz="3994">
                <a:solidFill>
                  <a:srgbClr val="07133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The PCA confirms that the chosen segmentation captures distinct behavior groups — not randomly spread or overlapping.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7177" y="573654"/>
            <a:ext cx="18219709" cy="102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1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Business Insights by Cluster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498508" y="5301262"/>
            <a:ext cx="190900" cy="19090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37177" y="2189308"/>
            <a:ext cx="16452356" cy="6223909"/>
            <a:chOff x="0" y="0"/>
            <a:chExt cx="8589002" cy="32492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89001" cy="3249210"/>
            </a:xfrm>
            <a:custGeom>
              <a:avLst/>
              <a:gdLst/>
              <a:ahLst/>
              <a:cxnLst/>
              <a:rect l="l" t="t" r="r" b="b"/>
              <a:pathLst>
                <a:path w="8589001" h="3249210">
                  <a:moveTo>
                    <a:pt x="8000" y="0"/>
                  </a:moveTo>
                  <a:lnTo>
                    <a:pt x="8581002" y="0"/>
                  </a:lnTo>
                  <a:cubicBezTo>
                    <a:pt x="8583123" y="0"/>
                    <a:pt x="8585158" y="843"/>
                    <a:pt x="8586658" y="2343"/>
                  </a:cubicBezTo>
                  <a:cubicBezTo>
                    <a:pt x="8588159" y="3843"/>
                    <a:pt x="8589001" y="5878"/>
                    <a:pt x="8589001" y="8000"/>
                  </a:cubicBezTo>
                  <a:lnTo>
                    <a:pt x="8589001" y="3241211"/>
                  </a:lnTo>
                  <a:cubicBezTo>
                    <a:pt x="8589001" y="3245629"/>
                    <a:pt x="8585420" y="3249210"/>
                    <a:pt x="8581002" y="3249210"/>
                  </a:cubicBezTo>
                  <a:lnTo>
                    <a:pt x="8000" y="3249210"/>
                  </a:lnTo>
                  <a:cubicBezTo>
                    <a:pt x="5878" y="3249210"/>
                    <a:pt x="3843" y="3248368"/>
                    <a:pt x="2343" y="3246867"/>
                  </a:cubicBezTo>
                  <a:cubicBezTo>
                    <a:pt x="843" y="3245367"/>
                    <a:pt x="0" y="3243332"/>
                    <a:pt x="0" y="3241211"/>
                  </a:cubicBezTo>
                  <a:lnTo>
                    <a:pt x="0" y="8000"/>
                  </a:lnTo>
                  <a:cubicBezTo>
                    <a:pt x="0" y="3582"/>
                    <a:pt x="3582" y="0"/>
                    <a:pt x="8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89002" cy="32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61792" y="1200634"/>
            <a:ext cx="116775" cy="116775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24320" y="2175058"/>
            <a:ext cx="14446598" cy="6605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1"/>
              </a:lnSpc>
            </a:pPr>
            <a:r>
              <a:rPr lang="en-US" sz="4678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•</a:t>
            </a:r>
            <a:r>
              <a:rPr lang="en-US" sz="4678">
                <a:solidFill>
                  <a:srgbClr val="FF914D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0</a:t>
            </a:r>
            <a:r>
              <a:rPr lang="en-US" sz="4678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: Monitor risk; promote credit alternatives or counseling tools.</a:t>
            </a:r>
          </a:p>
          <a:p>
            <a:pPr algn="l">
              <a:lnSpc>
                <a:spcPts val="5801"/>
              </a:lnSpc>
            </a:pPr>
            <a:endParaRPr lang="en-US" sz="4678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algn="l">
              <a:lnSpc>
                <a:spcPts val="5801"/>
              </a:lnSpc>
            </a:pPr>
            <a:r>
              <a:rPr lang="en-US" sz="4678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•</a:t>
            </a:r>
            <a:r>
              <a:rPr lang="en-US" sz="4678">
                <a:solidFill>
                  <a:srgbClr val="FF914D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1</a:t>
            </a:r>
            <a:r>
              <a:rPr lang="en-US" sz="4678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 : Launch re-engagement or introductory incentives.</a:t>
            </a:r>
          </a:p>
          <a:p>
            <a:pPr algn="l">
              <a:lnSpc>
                <a:spcPts val="5801"/>
              </a:lnSpc>
            </a:pPr>
            <a:endParaRPr lang="en-US" sz="4678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algn="l">
              <a:lnSpc>
                <a:spcPts val="5801"/>
              </a:lnSpc>
            </a:pPr>
            <a:r>
              <a:rPr lang="en-US" sz="4678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•</a:t>
            </a:r>
            <a:r>
              <a:rPr lang="en-US" sz="4678">
                <a:solidFill>
                  <a:srgbClr val="FF914D"/>
                </a:solidFill>
                <a:latin typeface="IBM Plex Mono"/>
                <a:ea typeface="IBM Plex Mono"/>
                <a:cs typeface="IBM Plex Mono"/>
                <a:sym typeface="IBM Plex Mono"/>
              </a:rPr>
              <a:t>Cluster 2</a:t>
            </a:r>
            <a:r>
              <a:rPr lang="en-US" sz="4678">
                <a:solidFill>
                  <a:srgbClr val="96BDBD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r>
              <a:rPr lang="en-US" sz="4678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 Prioritize for loyalty programs, upsell premium services.</a:t>
            </a:r>
          </a:p>
          <a:p>
            <a:pPr algn="l">
              <a:lnSpc>
                <a:spcPts val="5801"/>
              </a:lnSpc>
            </a:pPr>
            <a:endParaRPr lang="en-US" sz="4678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C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60312" y="-201041"/>
            <a:ext cx="19208624" cy="10689082"/>
            <a:chOff x="0" y="0"/>
            <a:chExt cx="25611499" cy="14252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1359389" y="0"/>
              <a:ext cx="14252110" cy="14252110"/>
            </a:xfrm>
            <a:custGeom>
              <a:avLst/>
              <a:gdLst/>
              <a:ahLst/>
              <a:cxnLst/>
              <a:rect l="l" t="t" r="r" b="b"/>
              <a:pathLst>
                <a:path w="14252110" h="14252110">
                  <a:moveTo>
                    <a:pt x="0" y="0"/>
                  </a:moveTo>
                  <a:lnTo>
                    <a:pt x="14252110" y="0"/>
                  </a:lnTo>
                  <a:lnTo>
                    <a:pt x="14252110" y="14252110"/>
                  </a:lnTo>
                  <a:lnTo>
                    <a:pt x="0" y="14252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2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814804"/>
            <a:ext cx="16786295" cy="4965979"/>
            <a:chOff x="0" y="0"/>
            <a:chExt cx="8048603" cy="23810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048603" cy="2381061"/>
            </a:xfrm>
            <a:custGeom>
              <a:avLst/>
              <a:gdLst/>
              <a:ahLst/>
              <a:cxnLst/>
              <a:rect l="l" t="t" r="r" b="b"/>
              <a:pathLst>
                <a:path w="8048603" h="2381061">
                  <a:moveTo>
                    <a:pt x="14297" y="0"/>
                  </a:moveTo>
                  <a:lnTo>
                    <a:pt x="8034306" y="0"/>
                  </a:lnTo>
                  <a:cubicBezTo>
                    <a:pt x="8038098" y="0"/>
                    <a:pt x="8041735" y="1506"/>
                    <a:pt x="8044416" y="4188"/>
                  </a:cubicBezTo>
                  <a:cubicBezTo>
                    <a:pt x="8047097" y="6869"/>
                    <a:pt x="8048603" y="10505"/>
                    <a:pt x="8048603" y="14297"/>
                  </a:cubicBezTo>
                  <a:lnTo>
                    <a:pt x="8048603" y="2366764"/>
                  </a:lnTo>
                  <a:cubicBezTo>
                    <a:pt x="8048603" y="2374660"/>
                    <a:pt x="8042202" y="2381061"/>
                    <a:pt x="8034306" y="2381061"/>
                  </a:cubicBezTo>
                  <a:lnTo>
                    <a:pt x="14297" y="2381061"/>
                  </a:lnTo>
                  <a:cubicBezTo>
                    <a:pt x="6401" y="2381061"/>
                    <a:pt x="0" y="2374660"/>
                    <a:pt x="0" y="2366764"/>
                  </a:cubicBezTo>
                  <a:lnTo>
                    <a:pt x="0" y="14297"/>
                  </a:lnTo>
                  <a:cubicBezTo>
                    <a:pt x="0" y="6401"/>
                    <a:pt x="6401" y="0"/>
                    <a:pt x="14297" y="0"/>
                  </a:cubicBezTo>
                  <a:close/>
                </a:path>
              </a:pathLst>
            </a:custGeom>
            <a:solidFill>
              <a:srgbClr val="07133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048603" cy="2419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996970"/>
            <a:ext cx="15494648" cy="2995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8"/>
              </a:lnSpc>
            </a:pPr>
            <a:r>
              <a:rPr lang="en-US" sz="7546" b="1">
                <a:solidFill>
                  <a:srgbClr val="FFFFFF"/>
                </a:solidFill>
                <a:latin typeface="IBM Plex Mono Bold"/>
                <a:ea typeface="IBM Plex Mono Bold"/>
                <a:cs typeface="IBM Plex Mono Bold"/>
                <a:sym typeface="IBM Plex Mono Bold"/>
              </a:rPr>
              <a:t>Enhancements or alternative approaches to the analysis.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2957" y="6044491"/>
            <a:ext cx="15252952" cy="2743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0"/>
              </a:lnSpc>
            </a:pPr>
            <a:r>
              <a:rPr lang="en-US" sz="4411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rPr>
              <a:t>To further enhance the analysis, we explored PCA-based dimensionality reduction and considered DBSCAN for density-aware clustering.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62957" y="5113881"/>
            <a:ext cx="221923" cy="22192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E0F3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752973" y="5113881"/>
            <a:ext cx="221923" cy="221923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F6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041801" y="5113881"/>
            <a:ext cx="221923" cy="221923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AC66B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IBM Plex Mono Bold</vt:lpstr>
      <vt:lpstr>Canva Sans</vt:lpstr>
      <vt:lpstr>Canva Sans Bold</vt:lpstr>
      <vt:lpstr>Arial</vt:lpstr>
      <vt:lpstr>Calibri</vt:lpstr>
      <vt:lpstr>IBM Plex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Yellow Modern Programmer Presentation</dc:title>
  <cp:lastModifiedBy>Fayrouz mohamed</cp:lastModifiedBy>
  <cp:revision>2</cp:revision>
  <dcterms:created xsi:type="dcterms:W3CDTF">2006-08-16T00:00:00Z</dcterms:created>
  <dcterms:modified xsi:type="dcterms:W3CDTF">2025-05-15T19:19:38Z</dcterms:modified>
  <dc:identifier>DAGnijDc-oo</dc:identifier>
</cp:coreProperties>
</file>