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9" r:id="rId8"/>
    <p:sldId id="260" r:id="rId9"/>
    <p:sldId id="270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0" r:id="rId19"/>
    <p:sldId id="282" r:id="rId20"/>
    <p:sldId id="283" r:id="rId21"/>
    <p:sldId id="284" r:id="rId22"/>
    <p:sldId id="261" r:id="rId23"/>
    <p:sldId id="265" r:id="rId24"/>
    <p:sldId id="266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34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349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9E3839-2380-4EE3-9745-F421CCA6B2B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524204-E067-4D83-BBA7-316B056137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Best Model: Holt-Winters</a:t>
          </a:r>
        </a:p>
      </dgm:t>
    </dgm:pt>
    <dgm:pt modelId="{1882DA1A-65EF-4D0F-BA17-CF3296F090C9}" type="parTrans" cxnId="{C48268E6-3D78-41C9-AD27-C3199028A3B3}">
      <dgm:prSet/>
      <dgm:spPr/>
      <dgm:t>
        <a:bodyPr/>
        <a:lstStyle/>
        <a:p>
          <a:endParaRPr lang="en-US"/>
        </a:p>
      </dgm:t>
    </dgm:pt>
    <dgm:pt modelId="{9FDFB798-E4B0-4BCD-B7AD-B953375AE27E}" type="sibTrans" cxnId="{C48268E6-3D78-41C9-AD27-C3199028A3B3}">
      <dgm:prSet/>
      <dgm:spPr/>
      <dgm:t>
        <a:bodyPr/>
        <a:lstStyle/>
        <a:p>
          <a:endParaRPr lang="en-US"/>
        </a:p>
      </dgm:t>
    </dgm:pt>
    <dgm:pt modelId="{1F163309-012F-4B74-AA12-7502B1CCCA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MAE = 338 | RMSE = 491 | MAPE = 7.5%</a:t>
          </a:r>
        </a:p>
      </dgm:t>
    </dgm:pt>
    <dgm:pt modelId="{39D48077-84F2-44E0-900E-55C3ED73C3DA}" type="parTrans" cxnId="{F7E37F47-CA51-43A3-A500-B209ECFE96C3}">
      <dgm:prSet/>
      <dgm:spPr/>
      <dgm:t>
        <a:bodyPr/>
        <a:lstStyle/>
        <a:p>
          <a:endParaRPr lang="en-US"/>
        </a:p>
      </dgm:t>
    </dgm:pt>
    <dgm:pt modelId="{62F1E0AF-1C5F-4148-8FDC-69114BF046BF}" type="sibTrans" cxnId="{F7E37F47-CA51-43A3-A500-B209ECFE96C3}">
      <dgm:prSet/>
      <dgm:spPr/>
      <dgm:t>
        <a:bodyPr/>
        <a:lstStyle/>
        <a:p>
          <a:endParaRPr lang="en-US"/>
        </a:p>
      </dgm:t>
    </dgm:pt>
    <dgm:pt modelId="{6D4B01B0-6769-483C-8BB4-55DCED026A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Prophet, RF, XGBoost followed closely</a:t>
          </a:r>
        </a:p>
      </dgm:t>
    </dgm:pt>
    <dgm:pt modelId="{6EE95BE9-FAA8-4F32-BDDB-640550C00655}" type="parTrans" cxnId="{134F95A7-1FF0-41C5-B1FD-5BBA62130085}">
      <dgm:prSet/>
      <dgm:spPr/>
      <dgm:t>
        <a:bodyPr/>
        <a:lstStyle/>
        <a:p>
          <a:endParaRPr lang="en-US"/>
        </a:p>
      </dgm:t>
    </dgm:pt>
    <dgm:pt modelId="{FEEDFCC8-FA69-4E84-984B-5CA08C3EA5F6}" type="sibTrans" cxnId="{134F95A7-1FF0-41C5-B1FD-5BBA62130085}">
      <dgm:prSet/>
      <dgm:spPr/>
      <dgm:t>
        <a:bodyPr/>
        <a:lstStyle/>
        <a:p>
          <a:endParaRPr lang="en-US"/>
        </a:p>
      </dgm:t>
    </dgm:pt>
    <dgm:pt modelId="{DF2B68B6-BBA0-44EE-B3F7-81C13219ED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SARIMAX and N-BEATS underperformed</a:t>
          </a:r>
        </a:p>
      </dgm:t>
    </dgm:pt>
    <dgm:pt modelId="{31688B74-33F5-4EA7-9843-098CC6407616}" type="parTrans" cxnId="{4278251C-641A-4A36-B388-A1B90304EE5B}">
      <dgm:prSet/>
      <dgm:spPr/>
      <dgm:t>
        <a:bodyPr/>
        <a:lstStyle/>
        <a:p>
          <a:endParaRPr lang="en-US"/>
        </a:p>
      </dgm:t>
    </dgm:pt>
    <dgm:pt modelId="{72CE56D1-D609-4C9E-98F9-48BDA1D78DA7}" type="sibTrans" cxnId="{4278251C-641A-4A36-B388-A1B90304EE5B}">
      <dgm:prSet/>
      <dgm:spPr/>
      <dgm:t>
        <a:bodyPr/>
        <a:lstStyle/>
        <a:p>
          <a:endParaRPr lang="en-US"/>
        </a:p>
      </dgm:t>
    </dgm:pt>
    <dgm:pt modelId="{76A3E96A-FB04-48DD-B36A-699E18B3CE7F}" type="pres">
      <dgm:prSet presAssocID="{139E3839-2380-4EE3-9745-F421CCA6B2B8}" presName="root" presStyleCnt="0">
        <dgm:presLayoutVars>
          <dgm:dir/>
          <dgm:resizeHandles val="exact"/>
        </dgm:presLayoutVars>
      </dgm:prSet>
      <dgm:spPr/>
    </dgm:pt>
    <dgm:pt modelId="{27A6519C-380E-4036-8FE3-8863341BB8C5}" type="pres">
      <dgm:prSet presAssocID="{F0524204-E067-4D83-BBA7-316B056137BF}" presName="compNode" presStyleCnt="0"/>
      <dgm:spPr/>
    </dgm:pt>
    <dgm:pt modelId="{83FFA314-FEFE-453E-BAAB-A6CCC1556AC8}" type="pres">
      <dgm:prSet presAssocID="{F0524204-E067-4D83-BBA7-316B056137BF}" presName="bgRect" presStyleLbl="bgShp" presStyleIdx="0" presStyleCnt="4"/>
      <dgm:spPr/>
    </dgm:pt>
    <dgm:pt modelId="{9FD7666D-6C08-4041-9A2E-4F7B8ED904F5}" type="pres">
      <dgm:prSet presAssocID="{F0524204-E067-4D83-BBA7-316B056137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52D70250-F531-44FC-A175-22C8EF9831BC}" type="pres">
      <dgm:prSet presAssocID="{F0524204-E067-4D83-BBA7-316B056137BF}" presName="spaceRect" presStyleCnt="0"/>
      <dgm:spPr/>
    </dgm:pt>
    <dgm:pt modelId="{61147880-5FBF-4178-979E-8886CBBC2BA0}" type="pres">
      <dgm:prSet presAssocID="{F0524204-E067-4D83-BBA7-316B056137BF}" presName="parTx" presStyleLbl="revTx" presStyleIdx="0" presStyleCnt="4">
        <dgm:presLayoutVars>
          <dgm:chMax val="0"/>
          <dgm:chPref val="0"/>
        </dgm:presLayoutVars>
      </dgm:prSet>
      <dgm:spPr/>
    </dgm:pt>
    <dgm:pt modelId="{4643644B-706E-463B-99D3-5888D85CECC8}" type="pres">
      <dgm:prSet presAssocID="{9FDFB798-E4B0-4BCD-B7AD-B953375AE27E}" presName="sibTrans" presStyleCnt="0"/>
      <dgm:spPr/>
    </dgm:pt>
    <dgm:pt modelId="{FFFC3963-E846-4222-AC59-7FD78F9EA320}" type="pres">
      <dgm:prSet presAssocID="{1F163309-012F-4B74-AA12-7502B1CCCAF8}" presName="compNode" presStyleCnt="0"/>
      <dgm:spPr/>
    </dgm:pt>
    <dgm:pt modelId="{ACF37F7D-BC51-4300-8B69-6072521DA32E}" type="pres">
      <dgm:prSet presAssocID="{1F163309-012F-4B74-AA12-7502B1CCCAF8}" presName="bgRect" presStyleLbl="bgShp" presStyleIdx="1" presStyleCnt="4"/>
      <dgm:spPr/>
    </dgm:pt>
    <dgm:pt modelId="{1FBF0B7D-320A-4204-AD09-5A5794721838}" type="pres">
      <dgm:prSet presAssocID="{1F163309-012F-4B74-AA12-7502B1CCCAF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00D60491-98BA-4A60-9F5D-304A950BCB63}" type="pres">
      <dgm:prSet presAssocID="{1F163309-012F-4B74-AA12-7502B1CCCAF8}" presName="spaceRect" presStyleCnt="0"/>
      <dgm:spPr/>
    </dgm:pt>
    <dgm:pt modelId="{B7C5A13F-92DE-49C9-8716-4817AB64777A}" type="pres">
      <dgm:prSet presAssocID="{1F163309-012F-4B74-AA12-7502B1CCCAF8}" presName="parTx" presStyleLbl="revTx" presStyleIdx="1" presStyleCnt="4">
        <dgm:presLayoutVars>
          <dgm:chMax val="0"/>
          <dgm:chPref val="0"/>
        </dgm:presLayoutVars>
      </dgm:prSet>
      <dgm:spPr/>
    </dgm:pt>
    <dgm:pt modelId="{943A7E7F-E843-4EAA-BA4A-66D172074E85}" type="pres">
      <dgm:prSet presAssocID="{62F1E0AF-1C5F-4148-8FDC-69114BF046BF}" presName="sibTrans" presStyleCnt="0"/>
      <dgm:spPr/>
    </dgm:pt>
    <dgm:pt modelId="{43BCA18C-5016-4B96-84A8-8A3E4A1FB47D}" type="pres">
      <dgm:prSet presAssocID="{6D4B01B0-6769-483C-8BB4-55DCED026A9B}" presName="compNode" presStyleCnt="0"/>
      <dgm:spPr/>
    </dgm:pt>
    <dgm:pt modelId="{2BFDDCC7-B1CD-4C2A-A48C-7DA5F4C4DEFC}" type="pres">
      <dgm:prSet presAssocID="{6D4B01B0-6769-483C-8BB4-55DCED026A9B}" presName="bgRect" presStyleLbl="bgShp" presStyleIdx="2" presStyleCnt="4"/>
      <dgm:spPr/>
    </dgm:pt>
    <dgm:pt modelId="{7CF79323-C868-4E30-8D4D-B26D06AC39F5}" type="pres">
      <dgm:prSet presAssocID="{6D4B01B0-6769-483C-8BB4-55DCED026A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080C5656-3CA1-4465-895A-CB5AC6DF1E19}" type="pres">
      <dgm:prSet presAssocID="{6D4B01B0-6769-483C-8BB4-55DCED026A9B}" presName="spaceRect" presStyleCnt="0"/>
      <dgm:spPr/>
    </dgm:pt>
    <dgm:pt modelId="{2FB344A5-2CA6-4B4F-8877-759E775F5454}" type="pres">
      <dgm:prSet presAssocID="{6D4B01B0-6769-483C-8BB4-55DCED026A9B}" presName="parTx" presStyleLbl="revTx" presStyleIdx="2" presStyleCnt="4">
        <dgm:presLayoutVars>
          <dgm:chMax val="0"/>
          <dgm:chPref val="0"/>
        </dgm:presLayoutVars>
      </dgm:prSet>
      <dgm:spPr/>
    </dgm:pt>
    <dgm:pt modelId="{D0265144-1D52-4CD5-B6A6-8A7B19A7F774}" type="pres">
      <dgm:prSet presAssocID="{FEEDFCC8-FA69-4E84-984B-5CA08C3EA5F6}" presName="sibTrans" presStyleCnt="0"/>
      <dgm:spPr/>
    </dgm:pt>
    <dgm:pt modelId="{232DC97D-3A20-4702-B8EC-CC7D62347693}" type="pres">
      <dgm:prSet presAssocID="{DF2B68B6-BBA0-44EE-B3F7-81C13219ED35}" presName="compNode" presStyleCnt="0"/>
      <dgm:spPr/>
    </dgm:pt>
    <dgm:pt modelId="{C4587723-71A9-4B4C-8876-64F23AF7FD0B}" type="pres">
      <dgm:prSet presAssocID="{DF2B68B6-BBA0-44EE-B3F7-81C13219ED35}" presName="bgRect" presStyleLbl="bgShp" presStyleIdx="3" presStyleCnt="4"/>
      <dgm:spPr/>
    </dgm:pt>
    <dgm:pt modelId="{5D3A2D4B-B0BB-45AF-AC2F-61156065F209}" type="pres">
      <dgm:prSet presAssocID="{DF2B68B6-BBA0-44EE-B3F7-81C13219ED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A172027F-F47C-41C2-8855-AE4075C29E4D}" type="pres">
      <dgm:prSet presAssocID="{DF2B68B6-BBA0-44EE-B3F7-81C13219ED35}" presName="spaceRect" presStyleCnt="0"/>
      <dgm:spPr/>
    </dgm:pt>
    <dgm:pt modelId="{BFCFF31E-6028-41DD-876E-12DED15EA3A7}" type="pres">
      <dgm:prSet presAssocID="{DF2B68B6-BBA0-44EE-B3F7-81C13219ED3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78251C-641A-4A36-B388-A1B90304EE5B}" srcId="{139E3839-2380-4EE3-9745-F421CCA6B2B8}" destId="{DF2B68B6-BBA0-44EE-B3F7-81C13219ED35}" srcOrd="3" destOrd="0" parTransId="{31688B74-33F5-4EA7-9843-098CC6407616}" sibTransId="{72CE56D1-D609-4C9E-98F9-48BDA1D78DA7}"/>
    <dgm:cxn modelId="{019A9021-99C3-402A-9B89-87F7494735E0}" type="presOf" srcId="{1F163309-012F-4B74-AA12-7502B1CCCAF8}" destId="{B7C5A13F-92DE-49C9-8716-4817AB64777A}" srcOrd="0" destOrd="0" presId="urn:microsoft.com/office/officeart/2018/2/layout/IconVerticalSolidList"/>
    <dgm:cxn modelId="{AC2C1622-CB2A-4D6C-A0E4-60BEC9484D48}" type="presOf" srcId="{F0524204-E067-4D83-BBA7-316B056137BF}" destId="{61147880-5FBF-4178-979E-8886CBBC2BA0}" srcOrd="0" destOrd="0" presId="urn:microsoft.com/office/officeart/2018/2/layout/IconVerticalSolidList"/>
    <dgm:cxn modelId="{DA8D0A5F-6F4C-402D-BC64-24E0C95449EE}" type="presOf" srcId="{6D4B01B0-6769-483C-8BB4-55DCED026A9B}" destId="{2FB344A5-2CA6-4B4F-8877-759E775F5454}" srcOrd="0" destOrd="0" presId="urn:microsoft.com/office/officeart/2018/2/layout/IconVerticalSolidList"/>
    <dgm:cxn modelId="{D7A1995F-A4CC-4BE9-9E47-F31145CFDC4A}" type="presOf" srcId="{139E3839-2380-4EE3-9745-F421CCA6B2B8}" destId="{76A3E96A-FB04-48DD-B36A-699E18B3CE7F}" srcOrd="0" destOrd="0" presId="urn:microsoft.com/office/officeart/2018/2/layout/IconVerticalSolidList"/>
    <dgm:cxn modelId="{F7E37F47-CA51-43A3-A500-B209ECFE96C3}" srcId="{139E3839-2380-4EE3-9745-F421CCA6B2B8}" destId="{1F163309-012F-4B74-AA12-7502B1CCCAF8}" srcOrd="1" destOrd="0" parTransId="{39D48077-84F2-44E0-900E-55C3ED73C3DA}" sibTransId="{62F1E0AF-1C5F-4148-8FDC-69114BF046BF}"/>
    <dgm:cxn modelId="{134F95A7-1FF0-41C5-B1FD-5BBA62130085}" srcId="{139E3839-2380-4EE3-9745-F421CCA6B2B8}" destId="{6D4B01B0-6769-483C-8BB4-55DCED026A9B}" srcOrd="2" destOrd="0" parTransId="{6EE95BE9-FAA8-4F32-BDDB-640550C00655}" sibTransId="{FEEDFCC8-FA69-4E84-984B-5CA08C3EA5F6}"/>
    <dgm:cxn modelId="{C48268E6-3D78-41C9-AD27-C3199028A3B3}" srcId="{139E3839-2380-4EE3-9745-F421CCA6B2B8}" destId="{F0524204-E067-4D83-BBA7-316B056137BF}" srcOrd="0" destOrd="0" parTransId="{1882DA1A-65EF-4D0F-BA17-CF3296F090C9}" sibTransId="{9FDFB798-E4B0-4BCD-B7AD-B953375AE27E}"/>
    <dgm:cxn modelId="{AB40FEED-1A5C-4CFB-B907-B4C351390339}" type="presOf" srcId="{DF2B68B6-BBA0-44EE-B3F7-81C13219ED35}" destId="{BFCFF31E-6028-41DD-876E-12DED15EA3A7}" srcOrd="0" destOrd="0" presId="urn:microsoft.com/office/officeart/2018/2/layout/IconVerticalSolidList"/>
    <dgm:cxn modelId="{1E209BFE-7C8A-4A18-B969-07D7D5641668}" type="presParOf" srcId="{76A3E96A-FB04-48DD-B36A-699E18B3CE7F}" destId="{27A6519C-380E-4036-8FE3-8863341BB8C5}" srcOrd="0" destOrd="0" presId="urn:microsoft.com/office/officeart/2018/2/layout/IconVerticalSolidList"/>
    <dgm:cxn modelId="{983539E9-4630-4A33-B37C-728F6D701AE6}" type="presParOf" srcId="{27A6519C-380E-4036-8FE3-8863341BB8C5}" destId="{83FFA314-FEFE-453E-BAAB-A6CCC1556AC8}" srcOrd="0" destOrd="0" presId="urn:microsoft.com/office/officeart/2018/2/layout/IconVerticalSolidList"/>
    <dgm:cxn modelId="{2ABB9B8D-1F3C-4282-997B-1D6190BC7593}" type="presParOf" srcId="{27A6519C-380E-4036-8FE3-8863341BB8C5}" destId="{9FD7666D-6C08-4041-9A2E-4F7B8ED904F5}" srcOrd="1" destOrd="0" presId="urn:microsoft.com/office/officeart/2018/2/layout/IconVerticalSolidList"/>
    <dgm:cxn modelId="{3F7B7866-805F-4CB0-A338-F7C50B501061}" type="presParOf" srcId="{27A6519C-380E-4036-8FE3-8863341BB8C5}" destId="{52D70250-F531-44FC-A175-22C8EF9831BC}" srcOrd="2" destOrd="0" presId="urn:microsoft.com/office/officeart/2018/2/layout/IconVerticalSolidList"/>
    <dgm:cxn modelId="{1E8979A3-A46E-48CB-BE00-DC6DB95F3D39}" type="presParOf" srcId="{27A6519C-380E-4036-8FE3-8863341BB8C5}" destId="{61147880-5FBF-4178-979E-8886CBBC2BA0}" srcOrd="3" destOrd="0" presId="urn:microsoft.com/office/officeart/2018/2/layout/IconVerticalSolidList"/>
    <dgm:cxn modelId="{21E28837-2D94-480F-9003-56CF9E17A183}" type="presParOf" srcId="{76A3E96A-FB04-48DD-B36A-699E18B3CE7F}" destId="{4643644B-706E-463B-99D3-5888D85CECC8}" srcOrd="1" destOrd="0" presId="urn:microsoft.com/office/officeart/2018/2/layout/IconVerticalSolidList"/>
    <dgm:cxn modelId="{87DFE644-9F45-4223-8409-E8F71A8A090F}" type="presParOf" srcId="{76A3E96A-FB04-48DD-B36A-699E18B3CE7F}" destId="{FFFC3963-E846-4222-AC59-7FD78F9EA320}" srcOrd="2" destOrd="0" presId="urn:microsoft.com/office/officeart/2018/2/layout/IconVerticalSolidList"/>
    <dgm:cxn modelId="{BC93D8CE-1B68-4015-B6E9-FECB4CEA820F}" type="presParOf" srcId="{FFFC3963-E846-4222-AC59-7FD78F9EA320}" destId="{ACF37F7D-BC51-4300-8B69-6072521DA32E}" srcOrd="0" destOrd="0" presId="urn:microsoft.com/office/officeart/2018/2/layout/IconVerticalSolidList"/>
    <dgm:cxn modelId="{4283F28A-FBF5-4C35-9813-ABF0886EB369}" type="presParOf" srcId="{FFFC3963-E846-4222-AC59-7FD78F9EA320}" destId="{1FBF0B7D-320A-4204-AD09-5A5794721838}" srcOrd="1" destOrd="0" presId="urn:microsoft.com/office/officeart/2018/2/layout/IconVerticalSolidList"/>
    <dgm:cxn modelId="{607FC4FD-261A-45FE-A39C-68D76D247856}" type="presParOf" srcId="{FFFC3963-E846-4222-AC59-7FD78F9EA320}" destId="{00D60491-98BA-4A60-9F5D-304A950BCB63}" srcOrd="2" destOrd="0" presId="urn:microsoft.com/office/officeart/2018/2/layout/IconVerticalSolidList"/>
    <dgm:cxn modelId="{1C6C7F88-362A-4B3A-8D86-AE9C7CC5F34E}" type="presParOf" srcId="{FFFC3963-E846-4222-AC59-7FD78F9EA320}" destId="{B7C5A13F-92DE-49C9-8716-4817AB64777A}" srcOrd="3" destOrd="0" presId="urn:microsoft.com/office/officeart/2018/2/layout/IconVerticalSolidList"/>
    <dgm:cxn modelId="{E328A1A4-48E0-4397-9953-288A0B52EB96}" type="presParOf" srcId="{76A3E96A-FB04-48DD-B36A-699E18B3CE7F}" destId="{943A7E7F-E843-4EAA-BA4A-66D172074E85}" srcOrd="3" destOrd="0" presId="urn:microsoft.com/office/officeart/2018/2/layout/IconVerticalSolidList"/>
    <dgm:cxn modelId="{DED233EA-9EAD-4B0C-ABD6-C967B544EE65}" type="presParOf" srcId="{76A3E96A-FB04-48DD-B36A-699E18B3CE7F}" destId="{43BCA18C-5016-4B96-84A8-8A3E4A1FB47D}" srcOrd="4" destOrd="0" presId="urn:microsoft.com/office/officeart/2018/2/layout/IconVerticalSolidList"/>
    <dgm:cxn modelId="{513807E2-5CCD-451F-9B0A-CFC057787B73}" type="presParOf" srcId="{43BCA18C-5016-4B96-84A8-8A3E4A1FB47D}" destId="{2BFDDCC7-B1CD-4C2A-A48C-7DA5F4C4DEFC}" srcOrd="0" destOrd="0" presId="urn:microsoft.com/office/officeart/2018/2/layout/IconVerticalSolidList"/>
    <dgm:cxn modelId="{9CD8C2E5-3A6C-436C-A909-6081C00C5820}" type="presParOf" srcId="{43BCA18C-5016-4B96-84A8-8A3E4A1FB47D}" destId="{7CF79323-C868-4E30-8D4D-B26D06AC39F5}" srcOrd="1" destOrd="0" presId="urn:microsoft.com/office/officeart/2018/2/layout/IconVerticalSolidList"/>
    <dgm:cxn modelId="{94D381BD-F565-4222-95CE-0CB6A1C9888A}" type="presParOf" srcId="{43BCA18C-5016-4B96-84A8-8A3E4A1FB47D}" destId="{080C5656-3CA1-4465-895A-CB5AC6DF1E19}" srcOrd="2" destOrd="0" presId="urn:microsoft.com/office/officeart/2018/2/layout/IconVerticalSolidList"/>
    <dgm:cxn modelId="{AD132857-73B3-490B-B34E-CC8AA9A10250}" type="presParOf" srcId="{43BCA18C-5016-4B96-84A8-8A3E4A1FB47D}" destId="{2FB344A5-2CA6-4B4F-8877-759E775F5454}" srcOrd="3" destOrd="0" presId="urn:microsoft.com/office/officeart/2018/2/layout/IconVerticalSolidList"/>
    <dgm:cxn modelId="{778DDED1-3720-4903-B6D3-9953945189C7}" type="presParOf" srcId="{76A3E96A-FB04-48DD-B36A-699E18B3CE7F}" destId="{D0265144-1D52-4CD5-B6A6-8A7B19A7F774}" srcOrd="5" destOrd="0" presId="urn:microsoft.com/office/officeart/2018/2/layout/IconVerticalSolidList"/>
    <dgm:cxn modelId="{0FEFDDC2-7478-48A7-BDB5-5D90F0598E6D}" type="presParOf" srcId="{76A3E96A-FB04-48DD-B36A-699E18B3CE7F}" destId="{232DC97D-3A20-4702-B8EC-CC7D62347693}" srcOrd="6" destOrd="0" presId="urn:microsoft.com/office/officeart/2018/2/layout/IconVerticalSolidList"/>
    <dgm:cxn modelId="{A5A9AA6C-2C68-44EF-BD47-BA8DDF512361}" type="presParOf" srcId="{232DC97D-3A20-4702-B8EC-CC7D62347693}" destId="{C4587723-71A9-4B4C-8876-64F23AF7FD0B}" srcOrd="0" destOrd="0" presId="urn:microsoft.com/office/officeart/2018/2/layout/IconVerticalSolidList"/>
    <dgm:cxn modelId="{BEFED2DF-A28C-40B4-BC59-7D3F4ADEA5EE}" type="presParOf" srcId="{232DC97D-3A20-4702-B8EC-CC7D62347693}" destId="{5D3A2D4B-B0BB-45AF-AC2F-61156065F209}" srcOrd="1" destOrd="0" presId="urn:microsoft.com/office/officeart/2018/2/layout/IconVerticalSolidList"/>
    <dgm:cxn modelId="{07B6CCD3-9DC3-4AB5-B0C6-AFC4E768E6FD}" type="presParOf" srcId="{232DC97D-3A20-4702-B8EC-CC7D62347693}" destId="{A172027F-F47C-41C2-8855-AE4075C29E4D}" srcOrd="2" destOrd="0" presId="urn:microsoft.com/office/officeart/2018/2/layout/IconVerticalSolidList"/>
    <dgm:cxn modelId="{52BFDA1D-F86F-4730-904D-038199FD16AC}" type="presParOf" srcId="{232DC97D-3A20-4702-B8EC-CC7D62347693}" destId="{BFCFF31E-6028-41DD-876E-12DED15EA3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96C769-E8A9-4351-8496-1648A64441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3442DD-9CD4-4F59-BDE4-9A8EC1CB76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Holt-Winters outperformed all models</a:t>
          </a:r>
        </a:p>
      </dgm:t>
    </dgm:pt>
    <dgm:pt modelId="{AA92DA61-51FA-428D-9C0E-A55451F0C70F}" type="parTrans" cxnId="{B05C98F2-777E-4049-8399-497234E0CBF5}">
      <dgm:prSet/>
      <dgm:spPr/>
      <dgm:t>
        <a:bodyPr/>
        <a:lstStyle/>
        <a:p>
          <a:endParaRPr lang="en-US"/>
        </a:p>
      </dgm:t>
    </dgm:pt>
    <dgm:pt modelId="{07C6BFDC-90E7-4967-B6F4-07C2114E63A1}" type="sibTrans" cxnId="{B05C98F2-777E-4049-8399-497234E0CBF5}">
      <dgm:prSet/>
      <dgm:spPr/>
      <dgm:t>
        <a:bodyPr/>
        <a:lstStyle/>
        <a:p>
          <a:endParaRPr lang="en-US"/>
        </a:p>
      </dgm:t>
    </dgm:pt>
    <dgm:pt modelId="{DD044AAB-57E5-41F2-821C-BCB393A4C2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Captured holiday seasonality well</a:t>
          </a:r>
        </a:p>
      </dgm:t>
    </dgm:pt>
    <dgm:pt modelId="{E851DE7E-7039-4F77-8742-1419824F9FBB}" type="parTrans" cxnId="{80BEC94F-179E-42B3-80BA-5EA95B47AB34}">
      <dgm:prSet/>
      <dgm:spPr/>
      <dgm:t>
        <a:bodyPr/>
        <a:lstStyle/>
        <a:p>
          <a:endParaRPr lang="en-US"/>
        </a:p>
      </dgm:t>
    </dgm:pt>
    <dgm:pt modelId="{1452AE3C-03F4-4C37-97EA-CBE8E799FF71}" type="sibTrans" cxnId="{80BEC94F-179E-42B3-80BA-5EA95B47AB34}">
      <dgm:prSet/>
      <dgm:spPr/>
      <dgm:t>
        <a:bodyPr/>
        <a:lstStyle/>
        <a:p>
          <a:endParaRPr lang="en-US"/>
        </a:p>
      </dgm:t>
    </dgm:pt>
    <dgm:pt modelId="{A6760528-8CDF-44C5-B91C-7D3A100224F1}" type="pres">
      <dgm:prSet presAssocID="{1696C769-E8A9-4351-8496-1648A64441B7}" presName="root" presStyleCnt="0">
        <dgm:presLayoutVars>
          <dgm:dir/>
          <dgm:resizeHandles val="exact"/>
        </dgm:presLayoutVars>
      </dgm:prSet>
      <dgm:spPr/>
    </dgm:pt>
    <dgm:pt modelId="{BC656D1F-2A37-4B25-BFE8-DDB175BDF3AF}" type="pres">
      <dgm:prSet presAssocID="{9F3442DD-9CD4-4F59-BDE4-9A8EC1CB763E}" presName="compNode" presStyleCnt="0"/>
      <dgm:spPr/>
    </dgm:pt>
    <dgm:pt modelId="{F0E7BD30-82CA-4AD0-8CFC-3CF33E113CA1}" type="pres">
      <dgm:prSet presAssocID="{9F3442DD-9CD4-4F59-BDE4-9A8EC1CB763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man"/>
        </a:ext>
      </dgm:extLst>
    </dgm:pt>
    <dgm:pt modelId="{3F2F81D5-1E5C-4E50-AE2B-E3EC4C75618A}" type="pres">
      <dgm:prSet presAssocID="{9F3442DD-9CD4-4F59-BDE4-9A8EC1CB763E}" presName="spaceRect" presStyleCnt="0"/>
      <dgm:spPr/>
    </dgm:pt>
    <dgm:pt modelId="{76413063-C8AF-4B04-8350-C62CB589B5DD}" type="pres">
      <dgm:prSet presAssocID="{9F3442DD-9CD4-4F59-BDE4-9A8EC1CB763E}" presName="textRect" presStyleLbl="revTx" presStyleIdx="0" presStyleCnt="2">
        <dgm:presLayoutVars>
          <dgm:chMax val="1"/>
          <dgm:chPref val="1"/>
        </dgm:presLayoutVars>
      </dgm:prSet>
      <dgm:spPr/>
    </dgm:pt>
    <dgm:pt modelId="{4EAA2036-3408-4311-B5A7-81C4B30E73BC}" type="pres">
      <dgm:prSet presAssocID="{07C6BFDC-90E7-4967-B6F4-07C2114E63A1}" presName="sibTrans" presStyleCnt="0"/>
      <dgm:spPr/>
    </dgm:pt>
    <dgm:pt modelId="{D9EF91DB-8BEF-425B-B206-031B0E6CD992}" type="pres">
      <dgm:prSet presAssocID="{DD044AAB-57E5-41F2-821C-BCB393A4C21C}" presName="compNode" presStyleCnt="0"/>
      <dgm:spPr/>
    </dgm:pt>
    <dgm:pt modelId="{9091C77E-6AFA-4F86-A275-E4279EAA77CC}" type="pres">
      <dgm:prSet presAssocID="{DD044AAB-57E5-41F2-821C-BCB393A4C21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1B712F5C-84F9-44CC-A591-E80358A24283}" type="pres">
      <dgm:prSet presAssocID="{DD044AAB-57E5-41F2-821C-BCB393A4C21C}" presName="spaceRect" presStyleCnt="0"/>
      <dgm:spPr/>
    </dgm:pt>
    <dgm:pt modelId="{8A1FA36C-A9B7-492F-BB06-810C56E5EFF9}" type="pres">
      <dgm:prSet presAssocID="{DD044AAB-57E5-41F2-821C-BCB393A4C21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4F1D038-6B2A-40B8-9F28-A76EE0CC37C1}" type="presOf" srcId="{1696C769-E8A9-4351-8496-1648A64441B7}" destId="{A6760528-8CDF-44C5-B91C-7D3A100224F1}" srcOrd="0" destOrd="0" presId="urn:microsoft.com/office/officeart/2018/2/layout/IconLabelList"/>
    <dgm:cxn modelId="{80BEC94F-179E-42B3-80BA-5EA95B47AB34}" srcId="{1696C769-E8A9-4351-8496-1648A64441B7}" destId="{DD044AAB-57E5-41F2-821C-BCB393A4C21C}" srcOrd="1" destOrd="0" parTransId="{E851DE7E-7039-4F77-8742-1419824F9FBB}" sibTransId="{1452AE3C-03F4-4C37-97EA-CBE8E799FF71}"/>
    <dgm:cxn modelId="{72B941BA-C6DB-4022-A9DF-54AFD5F4248F}" type="presOf" srcId="{DD044AAB-57E5-41F2-821C-BCB393A4C21C}" destId="{8A1FA36C-A9B7-492F-BB06-810C56E5EFF9}" srcOrd="0" destOrd="0" presId="urn:microsoft.com/office/officeart/2018/2/layout/IconLabelList"/>
    <dgm:cxn modelId="{B05C98F2-777E-4049-8399-497234E0CBF5}" srcId="{1696C769-E8A9-4351-8496-1648A64441B7}" destId="{9F3442DD-9CD4-4F59-BDE4-9A8EC1CB763E}" srcOrd="0" destOrd="0" parTransId="{AA92DA61-51FA-428D-9C0E-A55451F0C70F}" sibTransId="{07C6BFDC-90E7-4967-B6F4-07C2114E63A1}"/>
    <dgm:cxn modelId="{955A4EFF-266E-42E5-AAD8-A54DDE461E7D}" type="presOf" srcId="{9F3442DD-9CD4-4F59-BDE4-9A8EC1CB763E}" destId="{76413063-C8AF-4B04-8350-C62CB589B5DD}" srcOrd="0" destOrd="0" presId="urn:microsoft.com/office/officeart/2018/2/layout/IconLabelList"/>
    <dgm:cxn modelId="{7345179C-E9DE-4F18-B0C6-6157A1EFBF48}" type="presParOf" srcId="{A6760528-8CDF-44C5-B91C-7D3A100224F1}" destId="{BC656D1F-2A37-4B25-BFE8-DDB175BDF3AF}" srcOrd="0" destOrd="0" presId="urn:microsoft.com/office/officeart/2018/2/layout/IconLabelList"/>
    <dgm:cxn modelId="{666CADF8-E840-449E-AC24-756DB238DAD0}" type="presParOf" srcId="{BC656D1F-2A37-4B25-BFE8-DDB175BDF3AF}" destId="{F0E7BD30-82CA-4AD0-8CFC-3CF33E113CA1}" srcOrd="0" destOrd="0" presId="urn:microsoft.com/office/officeart/2018/2/layout/IconLabelList"/>
    <dgm:cxn modelId="{02073EDE-6BB3-4177-86D8-6A5F05748CF2}" type="presParOf" srcId="{BC656D1F-2A37-4B25-BFE8-DDB175BDF3AF}" destId="{3F2F81D5-1E5C-4E50-AE2B-E3EC4C75618A}" srcOrd="1" destOrd="0" presId="urn:microsoft.com/office/officeart/2018/2/layout/IconLabelList"/>
    <dgm:cxn modelId="{09C7DA14-F1B2-4978-A6F8-443530956054}" type="presParOf" srcId="{BC656D1F-2A37-4B25-BFE8-DDB175BDF3AF}" destId="{76413063-C8AF-4B04-8350-C62CB589B5DD}" srcOrd="2" destOrd="0" presId="urn:microsoft.com/office/officeart/2018/2/layout/IconLabelList"/>
    <dgm:cxn modelId="{C18C5AD8-3D67-486F-B744-FE52EC0A9486}" type="presParOf" srcId="{A6760528-8CDF-44C5-B91C-7D3A100224F1}" destId="{4EAA2036-3408-4311-B5A7-81C4B30E73BC}" srcOrd="1" destOrd="0" presId="urn:microsoft.com/office/officeart/2018/2/layout/IconLabelList"/>
    <dgm:cxn modelId="{2DB268AD-FF62-4A84-ABF4-D0C72A3CB21E}" type="presParOf" srcId="{A6760528-8CDF-44C5-B91C-7D3A100224F1}" destId="{D9EF91DB-8BEF-425B-B206-031B0E6CD992}" srcOrd="2" destOrd="0" presId="urn:microsoft.com/office/officeart/2018/2/layout/IconLabelList"/>
    <dgm:cxn modelId="{EBBC9E23-1C51-4A5F-AD95-61C71EBCE4CD}" type="presParOf" srcId="{D9EF91DB-8BEF-425B-B206-031B0E6CD992}" destId="{9091C77E-6AFA-4F86-A275-E4279EAA77CC}" srcOrd="0" destOrd="0" presId="urn:microsoft.com/office/officeart/2018/2/layout/IconLabelList"/>
    <dgm:cxn modelId="{652359D0-B1F3-48E0-AADD-6B773C152B30}" type="presParOf" srcId="{D9EF91DB-8BEF-425B-B206-031B0E6CD992}" destId="{1B712F5C-84F9-44CC-A591-E80358A24283}" srcOrd="1" destOrd="0" presId="urn:microsoft.com/office/officeart/2018/2/layout/IconLabelList"/>
    <dgm:cxn modelId="{1A7B766C-E77F-4D7A-960F-E4AB803F3F2B}" type="presParOf" srcId="{D9EF91DB-8BEF-425B-B206-031B0E6CD992}" destId="{8A1FA36C-A9B7-492F-BB06-810C56E5EFF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FA314-FEFE-453E-BAAB-A6CCC1556AC8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7666D-6C08-4041-9A2E-4F7B8ED904F5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147880-5FBF-4178-979E-8886CBBC2BA0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Best Model: Holt-Winters</a:t>
          </a:r>
        </a:p>
      </dsp:txBody>
      <dsp:txXfrm>
        <a:off x="1099610" y="1878"/>
        <a:ext cx="7129989" cy="952043"/>
      </dsp:txXfrm>
    </dsp:sp>
    <dsp:sp modelId="{ACF37F7D-BC51-4300-8B69-6072521DA32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BF0B7D-320A-4204-AD09-5A579472183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5A13F-92DE-49C9-8716-4817AB64777A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MAE = 338 | RMSE = 491 | MAPE = 7.5%</a:t>
          </a:r>
        </a:p>
      </dsp:txBody>
      <dsp:txXfrm>
        <a:off x="1099610" y="1191932"/>
        <a:ext cx="7129989" cy="952043"/>
      </dsp:txXfrm>
    </dsp:sp>
    <dsp:sp modelId="{2BFDDCC7-B1CD-4C2A-A48C-7DA5F4C4DEFC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F79323-C868-4E30-8D4D-B26D06AC39F5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B344A5-2CA6-4B4F-8877-759E775F5454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Prophet, RF, XGBoost followed closely</a:t>
          </a:r>
        </a:p>
      </dsp:txBody>
      <dsp:txXfrm>
        <a:off x="1099610" y="2381986"/>
        <a:ext cx="7129989" cy="952043"/>
      </dsp:txXfrm>
    </dsp:sp>
    <dsp:sp modelId="{C4587723-71A9-4B4C-8876-64F23AF7FD0B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3A2D4B-B0BB-45AF-AC2F-61156065F209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F31E-6028-41DD-876E-12DED15EA3A7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SARIMAX and N-BEATS underperformed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7BD30-82CA-4AD0-8CFC-3CF33E113CA1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13063-C8AF-4B04-8350-C62CB589B5DD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Holt-Winters outperformed all models</a:t>
          </a:r>
        </a:p>
      </dsp:txBody>
      <dsp:txXfrm>
        <a:off x="16284" y="2964165"/>
        <a:ext cx="3768750" cy="720000"/>
      </dsp:txXfrm>
    </dsp:sp>
    <dsp:sp modelId="{9091C77E-6AFA-4F86-A275-E4279EAA77CC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1FA36C-A9B7-492F-BB06-810C56E5EFF9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Captured holiday seasonality well</a:t>
          </a:r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944" y="590062"/>
            <a:ext cx="7072073" cy="3846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Walmart Weekly Sales Forecasting Department </a:t>
            </a:r>
            <a:b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1533" y="4698614"/>
            <a:ext cx="3816487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Fayrouz Mohamed</a:t>
            </a:r>
          </a:p>
        </p:txBody>
      </p:sp>
      <p:sp>
        <p:nvSpPr>
          <p:cNvPr id="2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3201" y="2744546"/>
            <a:ext cx="104279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2285" y="29738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1546" y="3198265"/>
            <a:ext cx="95785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75946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70B09-9899-CFA5-BF3A-CBB01F156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623BEDE-4A1C-DA0B-DC91-935DB4F56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0" y="2151068"/>
            <a:ext cx="5680032" cy="2556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CE23FC9-2791-6C6D-F719-6007C129812F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Average Forecast: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MAE: 1082.15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1555.67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23.46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3BC17-4726-8F3B-637C-AFACB82493A5}"/>
              </a:ext>
            </a:extLst>
          </p:cNvPr>
          <p:cNvSpPr txBox="1"/>
          <p:nvPr/>
        </p:nvSpPr>
        <p:spPr>
          <a:xfrm>
            <a:off x="555171" y="1102229"/>
            <a:ext cx="4572000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Simple Average Forecast</a:t>
            </a:r>
          </a:p>
        </p:txBody>
      </p:sp>
    </p:spTree>
    <p:extLst>
      <p:ext uri="{BB962C8B-B14F-4D97-AF65-F5344CB8AC3E}">
        <p14:creationId xmlns:p14="http://schemas.microsoft.com/office/powerpoint/2010/main" val="10071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D368C6-1CAA-DD15-8C89-066406F65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40C84B24-5D5B-49DB-7A27-455D39F91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DDFD9AB-21E2-8D3B-FF09-8D7E044DD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B1B1A76-19EA-1898-CF6A-B6D23AB18D80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Moving Average Forecast: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MAE: 971.15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1518.95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19.57 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8FB854-AF53-41D8-D4D1-E58ADECD4141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Moving Average Forecast (last 4 weeks)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F56D3FA-5D2E-20BE-6038-706E1AD1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18773"/>
            <a:ext cx="5682013" cy="255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78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43532-22C8-4E7E-E141-09F9063EC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A9C415F6-5A8B-9A7A-69A1-5A05088D4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EA710F72-F619-9B18-849E-8DD0E4139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42ED19-E52C-00C2-FC3C-62789F0C7F9A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SES Forecast: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MAE: 823.15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RMSE: 1341.67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MAPE: 16.43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/>
              <a:t>R2: 0.28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636A1-47C3-F5F9-ABEB-B3BD5F80791B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002060"/>
                </a:solidFill>
              </a:rPr>
              <a:t>Single Exponential Smoothing (SES)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32F623A-2A7F-21F6-1B08-59101E4E9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973376"/>
            <a:ext cx="5749274" cy="2585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89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CB98B4-C84F-F33E-2B22-5E6F39E4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E20A311E-5105-0C19-AA41-DD8A2165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A1925275-D213-99C3-5C06-A7DB57825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52D62AD-F15A-09C3-DFB4-3D702909EBEE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Holt’s Linear Trend Forecast: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MAE: 844.35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1399.34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17.15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853F0-34BD-79E8-5435-9ED453FB4665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Holt’s Linear Trend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E8EDC6BE-0578-8A89-06AA-0A5C855F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376"/>
            <a:ext cx="5689463" cy="2558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69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1F47B-A6C9-4A26-AABE-B1A9EFF7E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524B83C5-ABA5-4638-F2AB-108C575A2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40E8BD3-57D4-3BF1-2351-20C9FA80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670987F-F3DC-05D1-133F-525AB2510D31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Holt-Winters Forecast: MAE: 338.22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491.07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7.5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44D74-BDF5-7853-2B32-3D4C932C8DCD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Holt-Winters Additive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F2FEA09-969A-F7AF-CCF2-95C1B7CF3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4295"/>
            <a:ext cx="5652123" cy="254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53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0F001-F8C7-F421-DB70-7068903C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668CF35-2E62-2C57-D65E-02392585E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1B2C9C25-5E96-D99A-C31B-B7DDA193A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4D2449-8DD4-F7B8-A03C-AE62EDE34BB9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ARIMA(2, 0, 3) Forecast: MAE: 786.47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1227.69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15.79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B7595-F8F0-EF98-A1F9-A648A228344C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Holt-Winters Additive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DD1B3A9D-3C36-E806-5ED6-0D1A1BF4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74871"/>
            <a:ext cx="5682342" cy="255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702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BF4EE-DFE2-D05F-9555-D96B46649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2E92AC27-7807-BA97-73B9-0A5B9FF66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8E50594A-E047-26B5-674B-C3382CA3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D60F947-87C0-C115-3C5C-F6C6A678E812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SARIMA Forecast: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MAE: 2835.59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4358.71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57.09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SARIMAX Forecast (with </a:t>
            </a:r>
            <a:r>
              <a:rPr lang="en-US" dirty="0">
                <a:latin typeface="+mj-lt"/>
              </a:rPr>
              <a:t>external regressors</a:t>
            </a:r>
            <a:r>
              <a:rPr lang="en-US" dirty="0"/>
              <a:t>): MAE: 4430.11 RMSE: 5353.25 MAPE: 96.14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FE8096-8153-262A-A61F-2833755BBD0F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SARIMA(2, 0, 3)(1, 1, 1, 52)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7FE5323-2279-40D0-2FCE-3DA7809D9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3377"/>
            <a:ext cx="5677093" cy="2544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8933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F6E6A-3552-9895-7880-A0E2B137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389"/>
            <a:ext cx="9144000" cy="316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3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959C5-FFA6-58FA-857A-0DBB273C3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DBB3D9A4-2813-FAA8-FFE6-1EAA269AD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9571F89B-52C9-410F-FB46-B189A80B1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E0ADB65-6714-CDE5-5572-6CB7501048E1}"/>
              </a:ext>
            </a:extLst>
          </p:cNvPr>
          <p:cNvSpPr txBox="1"/>
          <p:nvPr/>
        </p:nvSpPr>
        <p:spPr>
          <a:xfrm>
            <a:off x="555171" y="58554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Random Forest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059CB229-F69E-EC9A-E8A9-793085A42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7488"/>
            <a:ext cx="9144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84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AD441-E766-58A3-43BD-E15F0347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BD43238F-4BE5-8FB2-E341-E05FA4896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220D0F56-DCB0-0DFF-1094-69E1F379B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A76F578-72F5-C450-FF2E-4C3A7698FCDD}"/>
              </a:ext>
            </a:extLst>
          </p:cNvPr>
          <p:cNvSpPr txBox="1"/>
          <p:nvPr/>
        </p:nvSpPr>
        <p:spPr>
          <a:xfrm>
            <a:off x="991720" y="2225857"/>
            <a:ext cx="4135451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ANN Performance: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MAE: 674.3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RMSE: 764.88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MAPE: 17.2 %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R²: -2.525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LSTM Performance: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MAE: 887.16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RMSE: 974.17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MAPE: 22.32 %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pt-BR" dirty="0"/>
              <a:t>R²: -4.86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CF7A3-D3D3-A053-62AA-9CBD024205EF}"/>
              </a:ext>
            </a:extLst>
          </p:cNvPr>
          <p:cNvSpPr txBox="1"/>
          <p:nvPr/>
        </p:nvSpPr>
        <p:spPr>
          <a:xfrm>
            <a:off x="555171" y="11022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002060"/>
                </a:solidFill>
              </a:rPr>
              <a:t>Deep learning models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815D3C0C-802C-8FBB-3754-BF27D3917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098" y="2225857"/>
            <a:ext cx="5867902" cy="249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3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7" y="1598246"/>
            <a:ext cx="3415994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4745" y="1590840"/>
            <a:ext cx="3757880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38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Build a forecasting model to forecast weekly sales for Department 29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491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7346" y="1731109"/>
            <a:ext cx="10427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6431" y="1956458"/>
            <a:ext cx="68353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5691" y="2177021"/>
            <a:ext cx="95785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A2F73-1257-8E5F-82CB-FECE545F9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F1AE728-3AFA-794B-691A-6817F4BA0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8192038C-413D-FF8A-9EE2-6D92DF2E1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0462DB5-AA2F-9ABF-8662-02F4E98D0C33}"/>
              </a:ext>
            </a:extLst>
          </p:cNvPr>
          <p:cNvSpPr txBox="1"/>
          <p:nvPr/>
        </p:nvSpPr>
        <p:spPr>
          <a:xfrm>
            <a:off x="6115050" y="2063233"/>
            <a:ext cx="2575635" cy="4670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dirty="0" err="1"/>
              <a:t>Prophet</a:t>
            </a:r>
            <a:r>
              <a:rPr lang="fr-FR" dirty="0"/>
              <a:t> Performance: MAE: 398.77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RMSE: 498.31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MAPE: 10.42 %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fr-FR" dirty="0"/>
              <a:t>R²: -0.496</a:t>
            </a: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E44B5-4E90-4BE2-72DB-DD541EC5DEB1}"/>
              </a:ext>
            </a:extLst>
          </p:cNvPr>
          <p:cNvSpPr txBox="1"/>
          <p:nvPr/>
        </p:nvSpPr>
        <p:spPr>
          <a:xfrm>
            <a:off x="461041" y="104620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002060"/>
                </a:solidFill>
              </a:rPr>
              <a:t>Prophet</a:t>
            </a:r>
            <a:r>
              <a:rPr lang="fr-FR" b="1" dirty="0">
                <a:solidFill>
                  <a:srgbClr val="002060"/>
                </a:solidFill>
              </a:rPr>
              <a:t> Performance</a:t>
            </a:r>
            <a:endParaRPr lang="it-IT" b="1" dirty="0">
              <a:solidFill>
                <a:srgbClr val="002060"/>
              </a:solidFill>
            </a:endParaRP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33C3028-6CAE-40A0-AF34-F4508CBA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0201"/>
            <a:ext cx="5705935" cy="252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6468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9" name="Rectangle 1639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01" name="Rectangle 1640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392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8424BBDE-4201-8F76-DFE0-6553C1BFD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2451131"/>
            <a:ext cx="3971037" cy="19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403" name="Straight Connector 1640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94" name="Picture 10" descr="A graph showing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74BC7301-379A-81BA-26D9-69B5EB5E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362" y="2451132"/>
            <a:ext cx="3971037" cy="195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71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Comparison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AB0F760-6632-810A-8534-44A194502D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D3655DC-CE7F-9146-FD77-2379BCEF98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272165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79718"/>
            <a:ext cx="7564582" cy="2146445"/>
          </a:xfrm>
        </p:spPr>
        <p:txBody>
          <a:bodyPr>
            <a:normAutofit/>
          </a:bodyPr>
          <a:lstStyle/>
          <a:p>
            <a:r>
              <a:rPr sz="2000" dirty="0"/>
              <a:t>GitHub: github.com/</a:t>
            </a:r>
            <a:r>
              <a:rPr sz="2000" dirty="0" err="1"/>
              <a:t>fayrouzmgalal</a:t>
            </a:r>
            <a:endParaRPr sz="2000" dirty="0"/>
          </a:p>
          <a:p>
            <a:r>
              <a:rPr sz="2000" dirty="0"/>
              <a:t>LinkedIn: linkedin.com/in/fayrouz-mohamed-556a6b241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C6CD4-61E6-2B26-9F2F-F004BB378D58}"/>
              </a:ext>
            </a:extLst>
          </p:cNvPr>
          <p:cNvSpPr txBox="1"/>
          <p:nvPr/>
        </p:nvSpPr>
        <p:spPr>
          <a:xfrm>
            <a:off x="509155" y="3257095"/>
            <a:ext cx="7564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Deployed as a </a:t>
            </a:r>
            <a:r>
              <a:rPr lang="en-US" b="1" dirty="0" err="1"/>
              <a:t>Streamlit</a:t>
            </a:r>
            <a:r>
              <a:rPr lang="en-US" b="1" dirty="0"/>
              <a:t> App</a:t>
            </a:r>
            <a:endParaRPr lang="en-US" dirty="0"/>
          </a:p>
          <a:p>
            <a:r>
              <a:rPr lang="en-US" dirty="0"/>
              <a:t>https://time-serieswalmartdataset-kctaukw6asqobp87dvrxq8.streamlit.app/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Dataset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Source: Walmart Dataset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Period: Feb 2010 – Oct 2012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Target: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Weekly_Sales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Features: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IsHoliday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Temperature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Fuel_Price</a:t>
            </a: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CPI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- Unemployment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0322" y="583345"/>
            <a:ext cx="5370268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7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Analysis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F117E4D-D3A0-8E99-1301-CCAA4D8F8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6399"/>
            <a:ext cx="914400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853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B350FAB-35BF-94F9-D63D-89A3A410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623"/>
            <a:ext cx="9112718" cy="6881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9165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199B8B18-5898-03A4-E9C2-D84C0C1B5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1"/>
            <a:ext cx="8250382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DB389FF-E920-AF8F-4184-8360BFCC4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3428999"/>
            <a:ext cx="8250382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447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Models Applied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Forecasting: Naive, Moving Avg, SES, Holt, Holt-Winters</a:t>
            </a:r>
          </a:p>
          <a:p>
            <a:r>
              <a:rPr dirty="0"/>
              <a:t>Statistical: ARIMA, SARIMA, SARIMAX</a:t>
            </a:r>
          </a:p>
          <a:p>
            <a:r>
              <a:rPr dirty="0"/>
              <a:t>ML: RF, </a:t>
            </a:r>
            <a:r>
              <a:rPr dirty="0" err="1"/>
              <a:t>XGBoost</a:t>
            </a:r>
            <a:r>
              <a:rPr dirty="0"/>
              <a:t>, </a:t>
            </a:r>
            <a:r>
              <a:rPr dirty="0" err="1"/>
              <a:t>GBoost</a:t>
            </a:r>
            <a:r>
              <a:rPr dirty="0"/>
              <a:t>, Linear Regression</a:t>
            </a:r>
          </a:p>
          <a:p>
            <a:r>
              <a:rPr dirty="0"/>
              <a:t>DL: ANN, LSTM</a:t>
            </a:r>
          </a:p>
          <a:p>
            <a:r>
              <a:rPr dirty="0"/>
              <a:t>Innovation: Prophet, N-BEATS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82342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41F3BEE-3F87-4634-2E65-4FFA52349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2403" y="2150918"/>
            <a:ext cx="5682341" cy="2557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1AD262D-D822-0FB9-9A61-3287D3DC4659}"/>
              </a:ext>
            </a:extLst>
          </p:cNvPr>
          <p:cNvSpPr txBox="1"/>
          <p:nvPr/>
        </p:nvSpPr>
        <p:spPr>
          <a:xfrm>
            <a:off x="6115050" y="2543364"/>
            <a:ext cx="2575635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Naive Forecast: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MAE: 817.54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RMSE: 1386.73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MAPE: 16.45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F83B87-7EDF-018D-39D2-E22D5317DD87}"/>
              </a:ext>
            </a:extLst>
          </p:cNvPr>
          <p:cNvSpPr txBox="1"/>
          <p:nvPr/>
        </p:nvSpPr>
        <p:spPr>
          <a:xfrm>
            <a:off x="551810" y="911487"/>
            <a:ext cx="4578722" cy="296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1" dirty="0">
                <a:solidFill>
                  <a:srgbClr val="002060"/>
                </a:solidFill>
                <a:effectLst/>
                <a:latin typeface="Courier New" panose="02070309020205020404" pitchFamily="49" charset="0"/>
              </a:rPr>
              <a:t>Naive Forecast</a:t>
            </a:r>
          </a:p>
        </p:txBody>
      </p:sp>
    </p:spTree>
    <p:extLst>
      <p:ext uri="{BB962C8B-B14F-4D97-AF65-F5344CB8AC3E}">
        <p14:creationId xmlns:p14="http://schemas.microsoft.com/office/powerpoint/2010/main" val="187998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</TotalTime>
  <Words>391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 New</vt:lpstr>
      <vt:lpstr>Office Theme</vt:lpstr>
      <vt:lpstr>Walmart Weekly Sales Forecasting Department  29</vt:lpstr>
      <vt:lpstr>Problem Statement</vt:lpstr>
      <vt:lpstr>Dataset Overview</vt:lpstr>
      <vt:lpstr>Exploratory Analysis</vt:lpstr>
      <vt:lpstr>PowerPoint Presentation</vt:lpstr>
      <vt:lpstr>PowerPoint Presentation</vt:lpstr>
      <vt:lpstr>PowerPoint Presentation</vt:lpstr>
      <vt:lpstr>Models Applied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Comparison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Fayrouz mohamed</cp:lastModifiedBy>
  <cp:revision>3</cp:revision>
  <dcterms:created xsi:type="dcterms:W3CDTF">2013-01-27T09:14:16Z</dcterms:created>
  <dcterms:modified xsi:type="dcterms:W3CDTF">2025-06-26T20:54:53Z</dcterms:modified>
  <cp:category/>
</cp:coreProperties>
</file>