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0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1" r:id="rId18"/>
    <p:sldId id="271" r:id="rId19"/>
    <p:sldId id="272" r:id="rId20"/>
    <p:sldId id="273" r:id="rId21"/>
    <p:sldId id="275" r:id="rId22"/>
    <p:sldId id="276" r:id="rId23"/>
    <p:sldId id="280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05EE8C-AF65-4D02-8147-B1FCFF72CB5A}">
          <p14:sldIdLst>
            <p14:sldId id="256"/>
            <p14:sldId id="257"/>
            <p14:sldId id="258"/>
            <p14:sldId id="259"/>
            <p14:sldId id="260"/>
            <p14:sldId id="261"/>
            <p14:sldId id="274"/>
            <p14:sldId id="27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81"/>
            <p14:sldId id="271"/>
            <p14:sldId id="272"/>
            <p14:sldId id="273"/>
            <p14:sldId id="275"/>
            <p14:sldId id="276"/>
            <p14:sldId id="280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86760-AE36-4DEF-8FE5-58ED477D3461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4DDED-A035-4607-9F47-196AD2B1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26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34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62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05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5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52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8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2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72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1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7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EA148B-D12C-487D-8D16-FCEC80F0FC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0" r:id="rId1"/>
    <p:sldLayoutId id="2147485411" r:id="rId2"/>
    <p:sldLayoutId id="2147485412" r:id="rId3"/>
    <p:sldLayoutId id="2147485413" r:id="rId4"/>
    <p:sldLayoutId id="2147485414" r:id="rId5"/>
    <p:sldLayoutId id="2147485415" r:id="rId6"/>
    <p:sldLayoutId id="2147485416" r:id="rId7"/>
    <p:sldLayoutId id="2147485417" r:id="rId8"/>
    <p:sldLayoutId id="2147485418" r:id="rId9"/>
    <p:sldLayoutId id="2147485419" r:id="rId10"/>
    <p:sldLayoutId id="2147485420" r:id="rId11"/>
    <p:sldLayoutId id="2147485421" r:id="rId12"/>
    <p:sldLayoutId id="2147485422" r:id="rId13"/>
    <p:sldLayoutId id="2147485423" r:id="rId14"/>
    <p:sldLayoutId id="2147485424" r:id="rId15"/>
    <p:sldLayoutId id="2147485425" r:id="rId16"/>
    <p:sldLayoutId id="2147485426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collective.com/docs/master/html" TargetMode="External"/><Relationship Id="rId2" Type="http://schemas.openxmlformats.org/officeDocument/2006/relationships/hyperlink" Target="https://github.com/barryvdh/laravel-debugb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arryvdh/laravel-ide-help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9309" y="1380069"/>
            <a:ext cx="8833714" cy="1113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Laravel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8837" y="3996267"/>
            <a:ext cx="8344186" cy="1388534"/>
          </a:xfrm>
        </p:spPr>
        <p:txBody>
          <a:bodyPr/>
          <a:lstStyle/>
          <a:p>
            <a:pPr algn="ctr"/>
            <a:r>
              <a:rPr lang="en-US" dirty="0" smtClean="0"/>
              <a:t>By </a:t>
            </a:r>
            <a:r>
              <a:rPr lang="en-US" dirty="0" err="1" smtClean="0"/>
              <a:t>Georgi</a:t>
            </a:r>
            <a:r>
              <a:rPr lang="en-US" dirty="0" smtClean="0"/>
              <a:t> </a:t>
            </a:r>
            <a:r>
              <a:rPr lang="en-US" dirty="0" err="1" smtClean="0"/>
              <a:t>Genov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9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197" y="92642"/>
            <a:ext cx="360734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20634"/>
          </a:xfrm>
        </p:spPr>
        <p:txBody>
          <a:bodyPr/>
          <a:lstStyle/>
          <a:p>
            <a:pPr algn="l"/>
            <a:r>
              <a:rPr lang="en-US" dirty="0" smtClean="0"/>
              <a:t>                                   The structure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61498" y="990600"/>
            <a:ext cx="3084569" cy="6825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58629" y="1673157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app/Http</a:t>
            </a:r>
            <a:r>
              <a:rPr lang="en-US" dirty="0" smtClean="0"/>
              <a:t> folder contains the </a:t>
            </a:r>
            <a:r>
              <a:rPr lang="en-US" b="1" dirty="0" smtClean="0"/>
              <a:t>Controllers</a:t>
            </a:r>
            <a:r>
              <a:rPr lang="en-US" dirty="0" smtClean="0"/>
              <a:t>, </a:t>
            </a:r>
            <a:r>
              <a:rPr lang="en-US" b="1" dirty="0" err="1" smtClean="0"/>
              <a:t>Middlewares</a:t>
            </a:r>
            <a:r>
              <a:rPr lang="en-US" dirty="0" smtClean="0"/>
              <a:t> and </a:t>
            </a:r>
            <a:r>
              <a:rPr lang="en-US" b="1" dirty="0" smtClean="0"/>
              <a:t>Kernel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0" idx="3"/>
          </p:cNvCxnSpPr>
          <p:nvPr/>
        </p:nvCxnSpPr>
        <p:spPr>
          <a:xfrm>
            <a:off x="6095999" y="3431464"/>
            <a:ext cx="2559240" cy="1803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58629" y="3108298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models should be located in </a:t>
            </a:r>
            <a:r>
              <a:rPr lang="en-US" b="1" dirty="0" smtClean="0"/>
              <a:t>app/Models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3"/>
          </p:cNvCxnSpPr>
          <p:nvPr/>
        </p:nvCxnSpPr>
        <p:spPr>
          <a:xfrm>
            <a:off x="6267552" y="5615003"/>
            <a:ext cx="2327645" cy="2379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30182" y="5291837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dirty="0" err="1" smtClean="0"/>
              <a:t>config</a:t>
            </a:r>
            <a:r>
              <a:rPr lang="en-US" dirty="0" smtClean="0"/>
              <a:t> files are located in </a:t>
            </a:r>
            <a:r>
              <a:rPr lang="en-US" b="1" dirty="0" smtClean="0"/>
              <a:t>app/</a:t>
            </a:r>
            <a:r>
              <a:rPr lang="en-US" b="1" dirty="0" err="1" smtClean="0"/>
              <a:t>config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3"/>
          </p:cNvCxnSpPr>
          <p:nvPr/>
        </p:nvCxnSpPr>
        <p:spPr>
          <a:xfrm flipV="1">
            <a:off x="6095999" y="4220997"/>
            <a:ext cx="2650068" cy="373640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8629" y="4132972"/>
            <a:ext cx="4737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service providers that are bootstrapping functions in our app are located in  </a:t>
            </a:r>
            <a:r>
              <a:rPr lang="en-US" b="1" dirty="0" smtClean="0"/>
              <a:t>app/Providers</a:t>
            </a:r>
            <a:r>
              <a:rPr lang="en-US" dirty="0" smtClean="0"/>
              <a:t>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7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01" y="19236"/>
            <a:ext cx="3754199" cy="6858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4" idx="3"/>
          </p:cNvCxnSpPr>
          <p:nvPr/>
        </p:nvCxnSpPr>
        <p:spPr>
          <a:xfrm flipV="1">
            <a:off x="5694898" y="132460"/>
            <a:ext cx="3017302" cy="52600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44450" y="335298"/>
            <a:ext cx="385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</a:t>
            </a:r>
            <a:r>
              <a:rPr lang="en-US" dirty="0" smtClean="0"/>
              <a:t> folder contains the </a:t>
            </a:r>
            <a:r>
              <a:rPr lang="en-US" b="1" dirty="0" smtClean="0"/>
              <a:t>migrations and seeds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75268" y="1607127"/>
            <a:ext cx="2436932" cy="772006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00989" y="1307580"/>
            <a:ext cx="4737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public folder is the actual folder you are opening on the web server. </a:t>
            </a:r>
          </a:p>
          <a:p>
            <a:pPr algn="ctr"/>
            <a:r>
              <a:rPr lang="en-US" dirty="0" smtClean="0"/>
              <a:t>All JS / CSS / Images / Uploads are located there.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138359" y="2555768"/>
            <a:ext cx="2573841" cy="54554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4545" y="2683868"/>
            <a:ext cx="4737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resources folder contains all the </a:t>
            </a:r>
            <a:r>
              <a:rPr lang="en-US" b="1" dirty="0" smtClean="0"/>
              <a:t>translations</a:t>
            </a:r>
            <a:r>
              <a:rPr lang="en-US" dirty="0" smtClean="0"/>
              <a:t>, </a:t>
            </a:r>
            <a:r>
              <a:rPr lang="en-US" b="1" dirty="0" smtClean="0"/>
              <a:t>views</a:t>
            </a:r>
            <a:r>
              <a:rPr lang="en-US" dirty="0" smtClean="0"/>
              <a:t> and </a:t>
            </a:r>
            <a:r>
              <a:rPr lang="en-US" b="1" dirty="0" smtClean="0"/>
              <a:t>assets</a:t>
            </a:r>
            <a:r>
              <a:rPr lang="en-US" dirty="0" smtClean="0"/>
              <a:t> </a:t>
            </a:r>
            <a:r>
              <a:rPr lang="en-US" dirty="0"/>
              <a:t>(SASS, LESS, JS)</a:t>
            </a:r>
          </a:p>
          <a:p>
            <a:pPr algn="ctr"/>
            <a:r>
              <a:rPr lang="en-US" dirty="0" smtClean="0"/>
              <a:t> that are compiled into public folder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51915" y="4276437"/>
            <a:ext cx="2860285" cy="14518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7528" y="4060156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routes folder contains all the routes for the project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51915" y="5213510"/>
            <a:ext cx="2860285" cy="239023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7528" y="4997229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b="1" dirty="0" smtClean="0"/>
              <a:t>logs</a:t>
            </a:r>
            <a:r>
              <a:rPr lang="en-US" dirty="0" smtClean="0"/>
              <a:t> / </a:t>
            </a:r>
            <a:r>
              <a:rPr lang="en-US" b="1" dirty="0" smtClean="0"/>
              <a:t>cache</a:t>
            </a:r>
            <a:r>
              <a:rPr lang="en-US" dirty="0" smtClean="0"/>
              <a:t> files are located in </a:t>
            </a:r>
            <a:r>
              <a:rPr lang="en-US" b="1" dirty="0" smtClean="0"/>
              <a:t>storage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417479" y="5858933"/>
            <a:ext cx="1294721" cy="38413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23092" y="6026791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b="1" dirty="0" smtClean="0"/>
              <a:t>vendor</a:t>
            </a:r>
            <a:r>
              <a:rPr lang="en-US" dirty="0" smtClean="0"/>
              <a:t> folder contains all the composer packages (dependencies)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64" y="1"/>
            <a:ext cx="5893815" cy="1681017"/>
          </a:xfrm>
        </p:spPr>
        <p:txBody>
          <a:bodyPr/>
          <a:lstStyle/>
          <a:p>
            <a:r>
              <a:rPr lang="en-US" dirty="0" smtClean="0"/>
              <a:t>  Artisan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127" y="961781"/>
            <a:ext cx="5283200" cy="4672401"/>
          </a:xfrm>
        </p:spPr>
        <p:txBody>
          <a:bodyPr>
            <a:no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en-US" sz="2000" b="1" dirty="0" smtClean="0"/>
              <a:t>Artisan</a:t>
            </a:r>
            <a:r>
              <a:rPr lang="en-US" sz="2000" dirty="0" smtClean="0"/>
              <a:t> is command-line interface for </a:t>
            </a:r>
            <a:r>
              <a:rPr lang="en-US" sz="2000" b="1" dirty="0" err="1" smtClean="0"/>
              <a:t>Laravel</a:t>
            </a:r>
            <a:endParaRPr lang="en-US" sz="2000" b="1" dirty="0" smtClean="0"/>
          </a:p>
          <a:p>
            <a:pPr lvl="0"/>
            <a:r>
              <a:rPr lang="en-US" sz="2000" dirty="0"/>
              <a:t>C</a:t>
            </a:r>
            <a:r>
              <a:rPr lang="en-US" sz="2000" dirty="0" smtClean="0"/>
              <a:t>ommands that are saving time</a:t>
            </a:r>
          </a:p>
          <a:p>
            <a:pPr lvl="0"/>
            <a:r>
              <a:rPr lang="en-US" sz="2000" dirty="0" smtClean="0"/>
              <a:t>Generating files with artisan is </a:t>
            </a:r>
            <a:r>
              <a:rPr lang="en-US" sz="2000" b="1" dirty="0" smtClean="0"/>
              <a:t>recommended</a:t>
            </a:r>
          </a:p>
          <a:p>
            <a:pPr lvl="0"/>
            <a:r>
              <a:rPr lang="en-US" sz="2000" dirty="0" smtClean="0"/>
              <a:t>Run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php</a:t>
            </a:r>
            <a:r>
              <a:rPr lang="en-US" sz="2000" b="1" dirty="0" smtClean="0"/>
              <a:t> artisan list </a:t>
            </a:r>
            <a:r>
              <a:rPr lang="en-US" sz="2000" dirty="0" smtClean="0"/>
              <a:t>in the console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79" y="1"/>
            <a:ext cx="5494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702340"/>
          </a:xfrm>
        </p:spPr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207" y="1449017"/>
            <a:ext cx="7407564" cy="3640219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/>
              <a:t>The best and easy routing system I’ve seen</a:t>
            </a:r>
          </a:p>
          <a:p>
            <a:pPr lvl="0"/>
            <a:r>
              <a:rPr lang="en-US" sz="2000" dirty="0" smtClean="0"/>
              <a:t>Routing per middleware / prefix or namespace</a:t>
            </a:r>
          </a:p>
          <a:p>
            <a:pPr lvl="0"/>
            <a:r>
              <a:rPr lang="en-US" sz="2000" dirty="0" smtClean="0"/>
              <a:t>Routing per request method (GET, POST, DELETE, etc.)</a:t>
            </a:r>
          </a:p>
          <a:p>
            <a:pPr lvl="0"/>
            <a:r>
              <a:rPr lang="en-US" sz="2000" b="1" dirty="0" smtClean="0"/>
              <a:t>ALWAYS</a:t>
            </a:r>
            <a:r>
              <a:rPr lang="en-US" sz="2000" dirty="0" smtClean="0"/>
              <a:t> name your route !</a:t>
            </a:r>
          </a:p>
          <a:p>
            <a:r>
              <a:rPr lang="en-US" sz="2000" dirty="0"/>
              <a:t>Be careful with the routing order </a:t>
            </a:r>
            <a:r>
              <a:rPr lang="en-US" sz="2000" dirty="0" smtClean="0"/>
              <a:t>!</a:t>
            </a:r>
          </a:p>
          <a:p>
            <a:pPr lvl="0"/>
            <a:r>
              <a:rPr lang="en-US" sz="2000" dirty="0" smtClean="0"/>
              <a:t>Let’s see routing examples</a:t>
            </a:r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145" y="2971924"/>
            <a:ext cx="6038053" cy="367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6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702340"/>
          </a:xfrm>
        </p:spPr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915" y="1702341"/>
            <a:ext cx="4702575" cy="5155659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/>
              <a:t>The middleware is mechanism for filtering the HTTP requests</a:t>
            </a:r>
          </a:p>
          <a:p>
            <a:pPr lvl="0"/>
            <a:r>
              <a:rPr lang="en-US" sz="2000" dirty="0" err="1" smtClean="0"/>
              <a:t>Laravel</a:t>
            </a:r>
            <a:r>
              <a:rPr lang="en-US" sz="2000" dirty="0" smtClean="0"/>
              <a:t> includes several </a:t>
            </a:r>
            <a:r>
              <a:rPr lang="en-US" sz="2000" dirty="0" err="1" smtClean="0"/>
              <a:t>middlewares</a:t>
            </a:r>
            <a:r>
              <a:rPr lang="en-US" sz="2000" dirty="0" smtClean="0"/>
              <a:t> – Authentication, CSRF Protection</a:t>
            </a:r>
          </a:p>
          <a:p>
            <a:pPr lvl="0"/>
            <a:r>
              <a:rPr lang="en-US" sz="2000" dirty="0" smtClean="0"/>
              <a:t>The </a:t>
            </a:r>
            <a:r>
              <a:rPr lang="en-US" sz="2000" dirty="0" err="1" smtClean="0"/>
              <a:t>auth</a:t>
            </a:r>
            <a:r>
              <a:rPr lang="en-US" sz="2000" dirty="0" smtClean="0"/>
              <a:t> middleware checks if the user </a:t>
            </a:r>
            <a:r>
              <a:rPr lang="en-US" sz="2000" dirty="0" err="1" smtClean="0"/>
              <a:t>visting</a:t>
            </a:r>
            <a:r>
              <a:rPr lang="en-US" sz="2000" dirty="0" smtClean="0"/>
              <a:t> the page is authenticated through session cookie</a:t>
            </a:r>
          </a:p>
          <a:p>
            <a:pPr lvl="0"/>
            <a:r>
              <a:rPr lang="en-US" sz="2000" dirty="0" smtClean="0"/>
              <a:t>The CSRF token protection middleware protects your application from cross-site request forgery attacks by adding token key for each generated form</a:t>
            </a:r>
          </a:p>
          <a:p>
            <a:pPr lvl="0"/>
            <a:r>
              <a:rPr lang="en-US" sz="2000" dirty="0" smtClean="0"/>
              <a:t>Let’s create middleware</a:t>
            </a:r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322" y="1702341"/>
            <a:ext cx="5760678" cy="36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702340"/>
          </a:xfrm>
        </p:spPr>
        <p:txBody>
          <a:bodyPr/>
          <a:lstStyle/>
          <a:p>
            <a:r>
              <a:rPr lang="en-US" dirty="0" smtClean="0"/>
              <a:t>Blade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916" y="1339273"/>
            <a:ext cx="6983958" cy="4793672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/>
              <a:t>Blade is the powerful template engine provided by </a:t>
            </a:r>
            <a:r>
              <a:rPr lang="en-US" sz="2000" dirty="0" err="1" smtClean="0"/>
              <a:t>Laravel</a:t>
            </a:r>
            <a:endParaRPr lang="en-US" sz="2000" dirty="0" smtClean="0"/>
          </a:p>
          <a:p>
            <a:pPr lvl="0"/>
            <a:r>
              <a:rPr lang="en-US" sz="2000" dirty="0" smtClean="0"/>
              <a:t>All the code inside blade file is compiled to static html file</a:t>
            </a:r>
          </a:p>
          <a:p>
            <a:pPr lvl="0"/>
            <a:r>
              <a:rPr lang="en-US" sz="2000" dirty="0" smtClean="0"/>
              <a:t>Supports plain PHP</a:t>
            </a:r>
          </a:p>
          <a:p>
            <a:pPr lvl="0"/>
            <a:r>
              <a:rPr lang="en-US" sz="2000" dirty="0" smtClean="0"/>
              <a:t>Saves time</a:t>
            </a:r>
          </a:p>
          <a:p>
            <a:pPr lvl="0"/>
            <a:r>
              <a:rPr lang="en-US" sz="2000" dirty="0" smtClean="0"/>
              <a:t>Better components mobility, extend and include partials</a:t>
            </a:r>
          </a:p>
          <a:p>
            <a:pPr lvl="0"/>
            <a:r>
              <a:rPr lang="en-US" sz="2000" dirty="0" smtClean="0"/>
              <a:t>Let’s take a look at few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09" y="91480"/>
            <a:ext cx="5268935" cy="666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2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702340"/>
          </a:xfrm>
        </p:spPr>
        <p:txBody>
          <a:bodyPr/>
          <a:lstStyle/>
          <a:p>
            <a:r>
              <a:rPr lang="en-US" dirty="0" smtClean="0"/>
              <a:t>Eloquent &amp;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915" y="1339274"/>
            <a:ext cx="10493775" cy="1006762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/>
              <a:t>The Eloquent ORM (Object-relational mapping) provides simple </a:t>
            </a:r>
            <a:r>
              <a:rPr lang="en-US" sz="2000" dirty="0" err="1" smtClean="0"/>
              <a:t>ActiveRecord</a:t>
            </a:r>
            <a:r>
              <a:rPr lang="en-US" sz="2000" dirty="0" smtClean="0"/>
              <a:t> implementation for working with the database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94063" y="2346036"/>
            <a:ext cx="4023072" cy="193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mtClean="0"/>
              <a:t>$article = new Article();</a:t>
            </a:r>
          </a:p>
          <a:p>
            <a:pPr marL="0" indent="0">
              <a:buFont typeface="Arial"/>
              <a:buNone/>
            </a:pPr>
            <a:r>
              <a:rPr lang="en-US" sz="2000" smtClean="0"/>
              <a:t>$article-&gt;title = ‘Article title’;</a:t>
            </a:r>
          </a:p>
          <a:p>
            <a:pPr marL="0" indent="0">
              <a:buFont typeface="Arial"/>
              <a:buNone/>
            </a:pPr>
            <a:r>
              <a:rPr lang="en-US" sz="2000" smtClean="0"/>
              <a:t>$article-&gt;description = ‘Description’;</a:t>
            </a:r>
          </a:p>
          <a:p>
            <a:pPr marL="0" indent="0">
              <a:buFont typeface="Arial"/>
              <a:buNone/>
            </a:pPr>
            <a:r>
              <a:rPr lang="en-US" sz="2000" smtClean="0"/>
              <a:t>$article-&gt;save();</a:t>
            </a:r>
            <a:endParaRPr lang="en-US" sz="2000" dirty="0" smtClean="0"/>
          </a:p>
        </p:txBody>
      </p:sp>
      <p:sp>
        <p:nvSpPr>
          <p:cNvPr id="7" name="Down Arrow 6"/>
          <p:cNvSpPr/>
          <p:nvPr/>
        </p:nvSpPr>
        <p:spPr>
          <a:xfrm>
            <a:off x="5745017" y="4633807"/>
            <a:ext cx="960582" cy="858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40601" y="5785504"/>
            <a:ext cx="9329995" cy="674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INSERT INTO `</a:t>
            </a:r>
            <a:r>
              <a:rPr lang="en-US" sz="2000" b="1" dirty="0" smtClean="0"/>
              <a:t>article</a:t>
            </a:r>
            <a:r>
              <a:rPr lang="en-US" sz="2000" dirty="0" smtClean="0"/>
              <a:t>` (`title`, `description`) VALUES (‘Article title’, ‘Description’);</a:t>
            </a:r>
          </a:p>
        </p:txBody>
      </p:sp>
    </p:spTree>
    <p:extLst>
      <p:ext uri="{BB962C8B-B14F-4D97-AF65-F5344CB8AC3E}">
        <p14:creationId xmlns:p14="http://schemas.microsoft.com/office/powerpoint/2010/main" val="17044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206" y="544947"/>
            <a:ext cx="10493775" cy="1930400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/>
              <a:t>Each table has its own “Model”. You can use the model to read, insert, update or delete row from the specific table</a:t>
            </a:r>
          </a:p>
          <a:p>
            <a:pPr lvl="0"/>
            <a:r>
              <a:rPr lang="en-US" sz="2000" dirty="0" smtClean="0"/>
              <a:t>Let’s check one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911412"/>
            <a:ext cx="6076950" cy="3577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32" y="2945884"/>
            <a:ext cx="4629546" cy="18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702340"/>
          </a:xfrm>
        </p:spPr>
        <p:txBody>
          <a:bodyPr/>
          <a:lstStyle/>
          <a:p>
            <a:r>
              <a:rPr lang="en-US" dirty="0" smtClean="0"/>
              <a:t>Practical task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1001" y="1702340"/>
            <a:ext cx="9329995" cy="3931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We will play with </a:t>
            </a:r>
            <a:r>
              <a:rPr lang="en-US" sz="2000" dirty="0" err="1" smtClean="0"/>
              <a:t>Laravel</a:t>
            </a:r>
            <a:r>
              <a:rPr lang="en-US" sz="2000" dirty="0" smtClean="0"/>
              <a:t> and create CRUD for recipes (Create, Read, Update, Delete).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The recipe will have the following columns / fields :</a:t>
            </a:r>
            <a:endParaRPr lang="en-US" sz="2000" dirty="0"/>
          </a:p>
          <a:p>
            <a:r>
              <a:rPr lang="en-US" sz="2000" dirty="0" smtClean="0"/>
              <a:t>Id – primary key – not null</a:t>
            </a:r>
          </a:p>
          <a:p>
            <a:r>
              <a:rPr lang="en-US" sz="2000" dirty="0" smtClean="0"/>
              <a:t>Title – varchar – 255 length – not null</a:t>
            </a:r>
          </a:p>
          <a:p>
            <a:r>
              <a:rPr lang="en-US" sz="2000" dirty="0" smtClean="0"/>
              <a:t>Description – text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nullable</a:t>
            </a:r>
            <a:endParaRPr lang="en-US" sz="2000" dirty="0" smtClean="0"/>
          </a:p>
          <a:p>
            <a:r>
              <a:rPr lang="en-US" sz="2000" dirty="0" smtClean="0"/>
              <a:t>Status – </a:t>
            </a:r>
            <a:r>
              <a:rPr lang="en-US" sz="2000" dirty="0" err="1" smtClean="0"/>
              <a:t>enum</a:t>
            </a:r>
            <a:r>
              <a:rPr lang="en-US" sz="2000" dirty="0"/>
              <a:t> </a:t>
            </a:r>
            <a:r>
              <a:rPr lang="en-US" sz="2000" dirty="0" smtClean="0"/>
              <a:t>[ active / inactive ] – not null – defaults to active</a:t>
            </a:r>
          </a:p>
          <a:p>
            <a:r>
              <a:rPr lang="en-US" sz="2000" dirty="0" smtClean="0"/>
              <a:t>Created At –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– not null</a:t>
            </a:r>
          </a:p>
          <a:p>
            <a:r>
              <a:rPr lang="en-US" sz="2000" dirty="0" smtClean="0"/>
              <a:t>Updated At –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– not null</a:t>
            </a:r>
          </a:p>
        </p:txBody>
      </p:sp>
    </p:spTree>
    <p:extLst>
      <p:ext uri="{BB962C8B-B14F-4D97-AF65-F5344CB8AC3E}">
        <p14:creationId xmlns:p14="http://schemas.microsoft.com/office/powerpoint/2010/main" val="12397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702340"/>
          </a:xfrm>
        </p:spPr>
        <p:txBody>
          <a:bodyPr/>
          <a:lstStyle/>
          <a:p>
            <a:r>
              <a:rPr lang="en-US" dirty="0" smtClean="0"/>
              <a:t>Best practices in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1002" y="1702340"/>
            <a:ext cx="7800546" cy="1128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NEVER</a:t>
            </a:r>
            <a:r>
              <a:rPr lang="en-US" sz="2000" dirty="0"/>
              <a:t> write queries or model logic inside the </a:t>
            </a:r>
            <a:r>
              <a:rPr lang="en-US" sz="2000" dirty="0" smtClean="0"/>
              <a:t>controller! </a:t>
            </a:r>
            <a:r>
              <a:rPr lang="en-US" sz="2000" dirty="0"/>
              <a:t>The controller job is to communicate with the model and pass data to the view.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20" y="2992876"/>
            <a:ext cx="10536120" cy="291505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1189853" y="4950197"/>
            <a:ext cx="526473" cy="683491"/>
            <a:chOff x="11388435" y="5135023"/>
            <a:chExt cx="526473" cy="683491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11453090" y="5135023"/>
              <a:ext cx="461818" cy="68349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388435" y="5135023"/>
              <a:ext cx="526473" cy="68349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996137" y="4202250"/>
            <a:ext cx="671208" cy="660497"/>
            <a:chOff x="8093413" y="4523263"/>
            <a:chExt cx="671208" cy="66049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8093413" y="4844276"/>
              <a:ext cx="243191" cy="3394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346332" y="4523263"/>
              <a:ext cx="418289" cy="66049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48" y="169754"/>
            <a:ext cx="2805790" cy="21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1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52599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95" y="1898009"/>
            <a:ext cx="2355274" cy="2355274"/>
          </a:xfrm>
        </p:spPr>
      </p:pic>
      <p:sp>
        <p:nvSpPr>
          <p:cNvPr id="6" name="TextBox 5"/>
          <p:cNvSpPr txBox="1"/>
          <p:nvPr/>
        </p:nvSpPr>
        <p:spPr>
          <a:xfrm>
            <a:off x="4285671" y="1641763"/>
            <a:ext cx="773083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/>
              <a:t>Georgi</a:t>
            </a:r>
            <a:r>
              <a:rPr lang="en-US" sz="2200" dirty="0" smtClean="0"/>
              <a:t> </a:t>
            </a:r>
            <a:r>
              <a:rPr lang="en-US" sz="2200" dirty="0" err="1" smtClean="0"/>
              <a:t>Genov</a:t>
            </a:r>
            <a:r>
              <a:rPr lang="en-US" sz="2200" dirty="0" smtClean="0"/>
              <a:t> - </a:t>
            </a:r>
            <a:r>
              <a:rPr lang="bg-BG" sz="2200" b="1" dirty="0" smtClean="0"/>
              <a:t>25</a:t>
            </a:r>
            <a:r>
              <a:rPr lang="bg-BG" sz="2200" dirty="0" smtClean="0"/>
              <a:t> </a:t>
            </a:r>
            <a:r>
              <a:rPr lang="en-US" sz="2200" dirty="0" smtClean="0"/>
              <a:t>years old</a:t>
            </a:r>
            <a:endParaRPr lang="bg-BG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Programming since </a:t>
            </a:r>
            <a:r>
              <a:rPr lang="en-US" sz="2200" b="1" dirty="0" smtClean="0"/>
              <a:t>7</a:t>
            </a:r>
            <a:r>
              <a:rPr lang="en-US" sz="2200" dirty="0" smtClean="0"/>
              <a:t> years</a:t>
            </a:r>
            <a:endParaRPr lang="bg-BG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 wrote my </a:t>
            </a:r>
            <a:r>
              <a:rPr lang="en-US" sz="2200" b="1" dirty="0" smtClean="0"/>
              <a:t>first code </a:t>
            </a:r>
            <a:r>
              <a:rPr lang="en-US" sz="2200" dirty="0" smtClean="0"/>
              <a:t>when I was </a:t>
            </a:r>
            <a:r>
              <a:rPr lang="bg-BG" sz="2200" b="1" dirty="0" smtClean="0"/>
              <a:t>15</a:t>
            </a:r>
            <a:r>
              <a:rPr lang="bg-BG" sz="2200" dirty="0" smtClean="0"/>
              <a:t> </a:t>
            </a:r>
            <a:r>
              <a:rPr lang="en-US" sz="2200" dirty="0" smtClean="0"/>
              <a:t>years old</a:t>
            </a:r>
            <a:endParaRPr lang="bg-BG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Graduated</a:t>
            </a:r>
            <a:r>
              <a:rPr lang="bg-BG" sz="2200" dirty="0" smtClean="0"/>
              <a:t> </a:t>
            </a:r>
            <a:r>
              <a:rPr lang="en-US" sz="2200" b="1" dirty="0" smtClean="0"/>
              <a:t>Mathematical School </a:t>
            </a:r>
            <a:r>
              <a:rPr lang="en-US" sz="2200" dirty="0" smtClean="0"/>
              <a:t>in </a:t>
            </a:r>
            <a:r>
              <a:rPr lang="en-US" sz="2200" dirty="0" err="1" smtClean="0"/>
              <a:t>Pazardzhik</a:t>
            </a:r>
            <a:r>
              <a:rPr lang="en-US" sz="2200" dirty="0" smtClean="0"/>
              <a:t> and then </a:t>
            </a:r>
            <a:r>
              <a:rPr lang="en-US" sz="2200" b="1" dirty="0" smtClean="0"/>
              <a:t>Technical University of Sofia</a:t>
            </a:r>
            <a:r>
              <a:rPr lang="bg-BG" sz="2200" dirty="0" smtClean="0"/>
              <a:t>, </a:t>
            </a:r>
            <a:r>
              <a:rPr lang="en-US" sz="2200" dirty="0" smtClean="0"/>
              <a:t>Automation engineer</a:t>
            </a:r>
            <a:endParaRPr lang="bg-BG" sz="22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Currently working as </a:t>
            </a:r>
            <a:r>
              <a:rPr lang="en-US" sz="2200" b="1" dirty="0" smtClean="0"/>
              <a:t>Team Leader </a:t>
            </a:r>
            <a:r>
              <a:rPr lang="en-US" sz="2200" dirty="0" smtClean="0"/>
              <a:t>in software company and </a:t>
            </a:r>
            <a:r>
              <a:rPr lang="en-US" sz="2200" b="1" dirty="0" smtClean="0"/>
              <a:t>Freelancer</a:t>
            </a:r>
            <a:r>
              <a:rPr lang="bg-BG" sz="2200" dirty="0" smtClean="0"/>
              <a:t>, </a:t>
            </a:r>
            <a:r>
              <a:rPr lang="en-US" sz="2200" dirty="0" smtClean="0"/>
              <a:t>so I can be up to date with the latest technologies</a:t>
            </a:r>
            <a:endParaRPr lang="bg-BG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bg-BG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95" y="5047725"/>
            <a:ext cx="452176" cy="452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95" y="4398693"/>
            <a:ext cx="452176" cy="452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98171" y="5047725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ggenov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8171" y="4412325"/>
            <a:ext cx="242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www.ggenov.eu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4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702340"/>
          </a:xfrm>
        </p:spPr>
        <p:txBody>
          <a:bodyPr/>
          <a:lstStyle/>
          <a:p>
            <a:r>
              <a:rPr lang="en-US" dirty="0" smtClean="0"/>
              <a:t>Views mobility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1001" y="1702339"/>
            <a:ext cx="5952293" cy="2073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Extend and include partials. For example share the same form fields on 2 pages – add and edit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14" y="1702338"/>
            <a:ext cx="3860846" cy="2073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67" y="3982177"/>
            <a:ext cx="8630854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702340"/>
          </a:xfrm>
        </p:spPr>
        <p:txBody>
          <a:bodyPr/>
          <a:lstStyle/>
          <a:p>
            <a:r>
              <a:rPr lang="en-US" dirty="0" smtClean="0"/>
              <a:t>Forms security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1001" y="1424193"/>
            <a:ext cx="10289944" cy="1530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Always use the CSRF token protection that </a:t>
            </a:r>
            <a:r>
              <a:rPr lang="en-US" sz="2000" dirty="0" err="1" smtClean="0"/>
              <a:t>Laravel</a:t>
            </a:r>
            <a:r>
              <a:rPr lang="en-US" sz="2000" dirty="0" smtClean="0"/>
              <a:t> provides in forms you create, the hackers will not be able to spam your forms and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7" y="3038765"/>
            <a:ext cx="7049484" cy="1171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7" y="5356649"/>
            <a:ext cx="7049484" cy="131200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615391" y="4378873"/>
            <a:ext cx="960582" cy="858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70234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1001" y="1424193"/>
            <a:ext cx="10289944" cy="1530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Be careful with the database architecture, always use the proper length for specific column and never forget the indexes for searchable 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77" y="3126533"/>
            <a:ext cx="853559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790267" cy="1004355"/>
          </a:xfrm>
        </p:spPr>
        <p:txBody>
          <a:bodyPr/>
          <a:lstStyle/>
          <a:p>
            <a:r>
              <a:rPr lang="en-US" dirty="0" smtClean="0"/>
              <a:t>Big query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18092" y="1176865"/>
            <a:ext cx="3975176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Avoid the big query unless you really have to do it. The big query is hard to debug and understand. </a:t>
            </a:r>
          </a:p>
          <a:p>
            <a:r>
              <a:rPr lang="en-US" sz="2000" dirty="0" smtClean="0"/>
              <a:t>You can merge the small queries into one to save the CPU time on server, but sometimes the query becomes way too big.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00" y="0"/>
            <a:ext cx="6606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41" y="4177242"/>
            <a:ext cx="2067983" cy="206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5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702340"/>
          </a:xfrm>
        </p:spPr>
        <p:txBody>
          <a:bodyPr/>
          <a:lstStyle/>
          <a:p>
            <a:r>
              <a:rPr lang="en-US" dirty="0" smtClean="0"/>
              <a:t>Don’t forget the </a:t>
            </a:r>
            <a:r>
              <a:rPr lang="en-US" dirty="0" err="1" smtClean="0"/>
              <a:t>PHPDoc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1001" y="1424193"/>
            <a:ext cx="10289944" cy="1530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Don’t forget to write comments for each method or complicated logic. The </a:t>
            </a:r>
            <a:r>
              <a:rPr lang="en-US" sz="2000" dirty="0" err="1" smtClean="0"/>
              <a:t>PHPDoc</a:t>
            </a:r>
            <a:r>
              <a:rPr lang="en-US" sz="2000" dirty="0" smtClean="0"/>
              <a:t> comments are helping the IDE to autosuggest easier and the developers to understand the piece of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32" y="2954581"/>
            <a:ext cx="614448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855" y="572655"/>
            <a:ext cx="6243782" cy="1616363"/>
          </a:xfrm>
        </p:spPr>
        <p:txBody>
          <a:bodyPr/>
          <a:lstStyle/>
          <a:p>
            <a:r>
              <a:rPr lang="en-US" dirty="0" smtClean="0"/>
              <a:t>Thank you! Questions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1" b="4391"/>
          <a:stretch/>
        </p:blipFill>
        <p:spPr>
          <a:xfrm>
            <a:off x="4024746" y="2281382"/>
            <a:ext cx="3810000" cy="36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52599"/>
          </a:xfrm>
        </p:spPr>
        <p:txBody>
          <a:bodyPr/>
          <a:lstStyle/>
          <a:p>
            <a:r>
              <a:rPr lang="en-US" dirty="0" smtClean="0"/>
              <a:t>We will learn today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191" y="1355436"/>
            <a:ext cx="5667882" cy="4862014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/>
              <a:t>What is </a:t>
            </a:r>
            <a:r>
              <a:rPr lang="en-US" sz="2000" dirty="0" err="1" smtClean="0"/>
              <a:t>Laravel</a:t>
            </a:r>
            <a:r>
              <a:rPr lang="bg-BG" sz="2000" dirty="0" smtClean="0"/>
              <a:t> ?</a:t>
            </a:r>
            <a:endParaRPr lang="en-US" sz="2000" dirty="0"/>
          </a:p>
          <a:p>
            <a:pPr lvl="0"/>
            <a:r>
              <a:rPr lang="en-US" sz="2000" dirty="0" smtClean="0"/>
              <a:t>Install </a:t>
            </a:r>
            <a:r>
              <a:rPr lang="en-US" sz="2000" dirty="0" err="1" smtClean="0"/>
              <a:t>Laravel</a:t>
            </a:r>
            <a:r>
              <a:rPr lang="bg-BG" sz="2000" dirty="0" smtClean="0"/>
              <a:t> 5</a:t>
            </a:r>
            <a:r>
              <a:rPr lang="en-US" sz="2000" dirty="0" smtClean="0"/>
              <a:t> with Composer</a:t>
            </a:r>
            <a:endParaRPr lang="en-US" sz="2000" dirty="0"/>
          </a:p>
          <a:p>
            <a:pPr lvl="0"/>
            <a:r>
              <a:rPr lang="en-US" sz="2000" dirty="0" smtClean="0"/>
              <a:t>Files structure</a:t>
            </a:r>
            <a:endParaRPr lang="en-US" sz="2000" dirty="0"/>
          </a:p>
          <a:p>
            <a:pPr lvl="0"/>
            <a:r>
              <a:rPr lang="en-US" sz="2000" dirty="0" smtClean="0"/>
              <a:t>What is artisan and how does it save us time</a:t>
            </a:r>
            <a:r>
              <a:rPr lang="bg-BG" sz="2000" dirty="0" smtClean="0"/>
              <a:t>?</a:t>
            </a:r>
            <a:endParaRPr lang="en-US" sz="2000" dirty="0"/>
          </a:p>
          <a:p>
            <a:pPr lvl="0"/>
            <a:r>
              <a:rPr lang="en-US" sz="2000" dirty="0" smtClean="0"/>
              <a:t>Routing and route types</a:t>
            </a:r>
            <a:endParaRPr lang="en-US" sz="2000" dirty="0"/>
          </a:p>
          <a:p>
            <a:pPr lvl="0"/>
            <a:r>
              <a:rPr lang="en-US" sz="2000" dirty="0" smtClean="0"/>
              <a:t>What is Middleware and how to use it</a:t>
            </a:r>
            <a:r>
              <a:rPr lang="bg-BG" sz="2000" dirty="0" smtClean="0"/>
              <a:t>?</a:t>
            </a:r>
            <a:endParaRPr lang="en-US" sz="2000" dirty="0"/>
          </a:p>
          <a:p>
            <a:pPr lvl="0"/>
            <a:r>
              <a:rPr lang="en-US" sz="2000" dirty="0" smtClean="0"/>
              <a:t>What is Blade </a:t>
            </a:r>
            <a:r>
              <a:rPr lang="en-US" sz="2000" dirty="0"/>
              <a:t>?</a:t>
            </a:r>
          </a:p>
          <a:p>
            <a:pPr lvl="0"/>
            <a:r>
              <a:rPr lang="en-US" sz="2000" dirty="0" smtClean="0"/>
              <a:t>Database and Eloquent</a:t>
            </a:r>
            <a:r>
              <a:rPr lang="en-US" sz="2000" dirty="0"/>
              <a:t> </a:t>
            </a:r>
            <a:r>
              <a:rPr lang="en-US" sz="2000" dirty="0" smtClean="0"/>
              <a:t>ORM</a:t>
            </a:r>
            <a:endParaRPr lang="en-US" sz="2000" dirty="0"/>
          </a:p>
          <a:p>
            <a:pPr lvl="0"/>
            <a:r>
              <a:rPr lang="en-US" sz="2000" dirty="0"/>
              <a:t>CRUD </a:t>
            </a:r>
            <a:r>
              <a:rPr lang="en-US" sz="2000" dirty="0" smtClean="0"/>
              <a:t>with validation and database connection (practical task)</a:t>
            </a:r>
            <a:endParaRPr lang="en-US" sz="2000" dirty="0"/>
          </a:p>
          <a:p>
            <a:pPr lvl="0"/>
            <a:r>
              <a:rPr lang="en-US" sz="2000" dirty="0" smtClean="0"/>
              <a:t>Best practices when coding in </a:t>
            </a:r>
            <a:r>
              <a:rPr lang="en-US" sz="2000" dirty="0" err="1" smtClean="0"/>
              <a:t>Laravel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018" y="1484745"/>
            <a:ext cx="3810000" cy="381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55" y="5518631"/>
            <a:ext cx="3690320" cy="126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1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884" y="1"/>
            <a:ext cx="10509115" cy="1702340"/>
          </a:xfrm>
        </p:spPr>
        <p:txBody>
          <a:bodyPr/>
          <a:lstStyle/>
          <a:p>
            <a:r>
              <a:rPr lang="en-US" dirty="0" smtClean="0"/>
              <a:t>What is                                           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225" y="1506727"/>
            <a:ext cx="9972666" cy="4290957"/>
          </a:xfrm>
        </p:spPr>
        <p:txBody>
          <a:bodyPr>
            <a:noAutofit/>
          </a:bodyPr>
          <a:lstStyle/>
          <a:p>
            <a:r>
              <a:rPr lang="en-US" sz="2600" dirty="0" err="1" smtClean="0"/>
              <a:t>Laravel</a:t>
            </a:r>
            <a:r>
              <a:rPr lang="en-US" sz="2600" dirty="0" smtClean="0"/>
              <a:t> is MVC PHP framework created </a:t>
            </a:r>
            <a:r>
              <a:rPr lang="en-US" sz="2600" dirty="0"/>
              <a:t>by </a:t>
            </a:r>
            <a:r>
              <a:rPr lang="en-US" sz="2600" b="1" dirty="0"/>
              <a:t>Taylor </a:t>
            </a:r>
            <a:r>
              <a:rPr lang="en-US" sz="2600" b="1" dirty="0" err="1"/>
              <a:t>Otwell</a:t>
            </a:r>
            <a:r>
              <a:rPr lang="en-US" sz="2600" b="1" dirty="0"/>
              <a:t> </a:t>
            </a:r>
            <a:r>
              <a:rPr lang="en-US" sz="2600" dirty="0"/>
              <a:t>in</a:t>
            </a:r>
            <a:r>
              <a:rPr lang="bg-BG" sz="2600" dirty="0"/>
              <a:t> </a:t>
            </a:r>
            <a:r>
              <a:rPr lang="en-US" sz="2600" b="1" dirty="0" smtClean="0"/>
              <a:t>2011</a:t>
            </a:r>
            <a:endParaRPr lang="en-US" sz="2600" dirty="0" smtClean="0"/>
          </a:p>
          <a:p>
            <a:pPr lvl="0"/>
            <a:r>
              <a:rPr lang="en-US" sz="2600" dirty="0" smtClean="0"/>
              <a:t>Free open-source license with many contributors worldwide</a:t>
            </a:r>
          </a:p>
          <a:p>
            <a:pPr lvl="0"/>
            <a:r>
              <a:rPr lang="en-US" sz="2600" dirty="0" smtClean="0"/>
              <a:t>One of the best frameworks together with </a:t>
            </a:r>
            <a:r>
              <a:rPr lang="en-US" sz="2600" dirty="0" err="1" smtClean="0"/>
              <a:t>Symfony</a:t>
            </a:r>
            <a:r>
              <a:rPr lang="en-US" sz="2600" dirty="0" smtClean="0"/>
              <a:t>, </a:t>
            </a:r>
            <a:r>
              <a:rPr lang="en-US" sz="2600" dirty="0" err="1" smtClean="0"/>
              <a:t>CodeIgniter</a:t>
            </a:r>
            <a:r>
              <a:rPr lang="en-US" sz="2600" dirty="0" smtClean="0"/>
              <a:t>, </a:t>
            </a:r>
            <a:r>
              <a:rPr lang="en-US" sz="2600" dirty="0" err="1" smtClean="0"/>
              <a:t>Yii</a:t>
            </a:r>
            <a:endParaRPr lang="en-US" sz="2600" dirty="0" smtClean="0"/>
          </a:p>
          <a:p>
            <a:pPr lvl="0"/>
            <a:r>
              <a:rPr lang="en-US" sz="2600" dirty="0" smtClean="0"/>
              <a:t>Has powerful features, saving </a:t>
            </a:r>
            <a:r>
              <a:rPr lang="en-US" sz="2600" dirty="0" smtClean="0"/>
              <a:t>us time</a:t>
            </a:r>
            <a:endParaRPr lang="en-US" sz="2600" dirty="0"/>
          </a:p>
          <a:p>
            <a:pPr lvl="0"/>
            <a:r>
              <a:rPr lang="en-US" sz="2600" dirty="0" smtClean="0"/>
              <a:t>Uses </a:t>
            </a:r>
            <a:r>
              <a:rPr lang="en-US" sz="2600" dirty="0" err="1" smtClean="0"/>
              <a:t>Symfony</a:t>
            </a:r>
            <a:r>
              <a:rPr lang="en-US" sz="2600" dirty="0" smtClean="0"/>
              <a:t> </a:t>
            </a:r>
            <a:r>
              <a:rPr lang="en-US" sz="2600" dirty="0" smtClean="0"/>
              <a:t>packages</a:t>
            </a:r>
          </a:p>
          <a:p>
            <a:pPr lvl="0"/>
            <a:r>
              <a:rPr lang="en-US" sz="2600" dirty="0" smtClean="0"/>
              <a:t>Lets see some statistics</a:t>
            </a:r>
            <a:endParaRPr lang="en-US" sz="2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34" y="245869"/>
            <a:ext cx="3690320" cy="1260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50" y="4192621"/>
            <a:ext cx="4387250" cy="26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6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80654"/>
          </a:xfrm>
        </p:spPr>
        <p:txBody>
          <a:bodyPr/>
          <a:lstStyle/>
          <a:p>
            <a:r>
              <a:rPr lang="en-US" dirty="0" smtClean="0"/>
              <a:t>Google Trends </a:t>
            </a:r>
            <a:r>
              <a:rPr lang="en-US" dirty="0" smtClean="0"/>
              <a:t>(2012 – 2017)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" y="960581"/>
            <a:ext cx="10863520" cy="57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15999"/>
          </a:xfrm>
        </p:spPr>
        <p:txBody>
          <a:bodyPr>
            <a:normAutofit/>
          </a:bodyPr>
          <a:lstStyle/>
          <a:p>
            <a:r>
              <a:rPr lang="en-US" sz="3400" dirty="0" smtClean="0"/>
              <a:t>        PHP Framework Popularity at Work – </a:t>
            </a:r>
            <a:r>
              <a:rPr lang="en-US" sz="3400" dirty="0" err="1" smtClean="0"/>
              <a:t>SitePoint</a:t>
            </a:r>
            <a:r>
              <a:rPr lang="en-US" sz="3400" dirty="0" smtClean="0"/>
              <a:t> 2015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87" y="1016000"/>
            <a:ext cx="9881692" cy="55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1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34472"/>
          </a:xfrm>
        </p:spPr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225" y="1034474"/>
            <a:ext cx="10332884" cy="5541818"/>
          </a:xfrm>
        </p:spPr>
        <p:txBody>
          <a:bodyPr>
            <a:noAutofit/>
          </a:bodyPr>
          <a:lstStyle/>
          <a:p>
            <a:r>
              <a:rPr lang="en-US" b="1" dirty="0" smtClean="0"/>
              <a:t>Eloquent ORM </a:t>
            </a:r>
            <a:r>
              <a:rPr lang="en-US" dirty="0" smtClean="0"/>
              <a:t>(object-relational mapping) – implements </a:t>
            </a:r>
            <a:r>
              <a:rPr lang="en-US" dirty="0" err="1" smtClean="0"/>
              <a:t>ActiveRecord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Query </a:t>
            </a:r>
            <a:r>
              <a:rPr lang="en-US" b="1" dirty="0" smtClean="0"/>
              <a:t>builder </a:t>
            </a:r>
            <a:r>
              <a:rPr lang="en-US" dirty="0" smtClean="0"/>
              <a:t>– helps you to build secured </a:t>
            </a:r>
            <a:r>
              <a:rPr lang="en-US" dirty="0" smtClean="0"/>
              <a:t>SQL </a:t>
            </a:r>
            <a:r>
              <a:rPr lang="en-US" dirty="0" smtClean="0"/>
              <a:t>queries</a:t>
            </a:r>
          </a:p>
          <a:p>
            <a:r>
              <a:rPr lang="en-US" b="1" dirty="0" smtClean="0"/>
              <a:t>Restful controllers </a:t>
            </a:r>
            <a:r>
              <a:rPr lang="en-US" dirty="0" smtClean="0"/>
              <a:t>– provides a way for separating the different HTTP requests (GET, POST, DELETE, etc.)</a:t>
            </a:r>
          </a:p>
          <a:p>
            <a:r>
              <a:rPr lang="en-US" b="1" dirty="0" smtClean="0"/>
              <a:t>Blade template engine </a:t>
            </a:r>
            <a:r>
              <a:rPr lang="en-US" dirty="0" smtClean="0"/>
              <a:t>– combines </a:t>
            </a:r>
            <a:r>
              <a:rPr lang="en-US" dirty="0" smtClean="0"/>
              <a:t>templates </a:t>
            </a:r>
            <a:r>
              <a:rPr lang="en-US" dirty="0" smtClean="0"/>
              <a:t>with a data model to produce views</a:t>
            </a:r>
          </a:p>
          <a:p>
            <a:r>
              <a:rPr lang="en-US" b="1" dirty="0" smtClean="0"/>
              <a:t>Migrations</a:t>
            </a:r>
            <a:r>
              <a:rPr lang="en-US" dirty="0" smtClean="0"/>
              <a:t> – version control system for </a:t>
            </a:r>
            <a:r>
              <a:rPr lang="en-US" dirty="0" smtClean="0"/>
              <a:t>database, update </a:t>
            </a:r>
            <a:r>
              <a:rPr lang="en-US" dirty="0" smtClean="0"/>
              <a:t>your database </a:t>
            </a:r>
            <a:r>
              <a:rPr lang="en-US" dirty="0" smtClean="0"/>
              <a:t>easier</a:t>
            </a:r>
            <a:endParaRPr lang="en-US" dirty="0" smtClean="0"/>
          </a:p>
          <a:p>
            <a:r>
              <a:rPr lang="en-US" b="1" dirty="0" smtClean="0"/>
              <a:t>Database seeding </a:t>
            </a:r>
            <a:r>
              <a:rPr lang="en-US" dirty="0" smtClean="0"/>
              <a:t>– provides a way to populate database tables with test data used for testing</a:t>
            </a:r>
          </a:p>
          <a:p>
            <a:r>
              <a:rPr lang="en-US" b="1" dirty="0" smtClean="0"/>
              <a:t>Pagination</a:t>
            </a:r>
            <a:r>
              <a:rPr lang="en-US" dirty="0" smtClean="0"/>
              <a:t> – easy to use advanced pagination functionalities</a:t>
            </a:r>
          </a:p>
          <a:p>
            <a:r>
              <a:rPr lang="en-US" b="1" dirty="0" smtClean="0"/>
              <a:t>Forms security </a:t>
            </a:r>
            <a:r>
              <a:rPr lang="en-US" dirty="0" smtClean="0"/>
              <a:t>– provides CSRF token middleware, protecting all </a:t>
            </a:r>
            <a:r>
              <a:rPr lang="en-US" dirty="0" smtClean="0"/>
              <a:t>the forms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81773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357744"/>
          </a:xfrm>
        </p:spPr>
        <p:txBody>
          <a:bodyPr/>
          <a:lstStyle/>
          <a:p>
            <a:r>
              <a:rPr lang="en-US" dirty="0" smtClean="0"/>
              <a:t>Must have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43708"/>
            <a:ext cx="10538690" cy="5357091"/>
          </a:xfrm>
        </p:spPr>
        <p:txBody>
          <a:bodyPr>
            <a:noAutofit/>
          </a:bodyPr>
          <a:lstStyle/>
          <a:p>
            <a:r>
              <a:rPr lang="en-US" sz="2200" b="1" dirty="0" err="1" smtClean="0"/>
              <a:t>Laravel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debugbar</a:t>
            </a:r>
            <a:r>
              <a:rPr lang="en-US" sz="2200" b="1" dirty="0"/>
              <a:t> - </a:t>
            </a:r>
            <a:r>
              <a:rPr lang="en-US" sz="2200" b="1" dirty="0">
                <a:hlinkClick r:id="rId2"/>
              </a:rPr>
              <a:t>https://</a:t>
            </a:r>
            <a:r>
              <a:rPr lang="en-US" sz="2200" b="1" dirty="0" smtClean="0">
                <a:hlinkClick r:id="rId2"/>
              </a:rPr>
              <a:t>github.com/barryvdh/laravel-debugbar</a:t>
            </a:r>
            <a:r>
              <a:rPr lang="en-US" sz="2200" b="1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Great for debugging on local environment. Shows all the views, requests, exceptions loaded for the current page.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b="1" dirty="0" err="1" smtClean="0"/>
              <a:t>LaravelCollective</a:t>
            </a:r>
            <a:r>
              <a:rPr lang="en-US" sz="2200" b="1" dirty="0" smtClean="0"/>
              <a:t> </a:t>
            </a:r>
            <a:r>
              <a:rPr lang="en-US" sz="2200" b="1" dirty="0"/>
              <a:t>– </a:t>
            </a:r>
            <a:r>
              <a:rPr lang="en-US" sz="2200" b="1" dirty="0" smtClean="0"/>
              <a:t>Forms &amp; HTML - </a:t>
            </a:r>
            <a:r>
              <a:rPr lang="en-US" sz="2200" b="1" dirty="0" smtClean="0">
                <a:hlinkClick r:id="rId3"/>
              </a:rPr>
              <a:t>https</a:t>
            </a:r>
            <a:r>
              <a:rPr lang="en-US" sz="2200" b="1" dirty="0">
                <a:hlinkClick r:id="rId3"/>
              </a:rPr>
              <a:t>://</a:t>
            </a:r>
            <a:r>
              <a:rPr lang="en-US" sz="2200" b="1" dirty="0" smtClean="0">
                <a:hlinkClick r:id="rId3"/>
              </a:rPr>
              <a:t>laravelcollective.com/docs/master/html</a:t>
            </a:r>
            <a:r>
              <a:rPr lang="en-US" sz="2200" b="1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Perfect for generating forms, inputs, script tags and style tags</a:t>
            </a:r>
          </a:p>
          <a:p>
            <a:pPr marL="0" indent="0">
              <a:buNone/>
            </a:pPr>
            <a:endParaRPr lang="en-US" sz="2200" b="1" dirty="0" smtClean="0"/>
          </a:p>
          <a:p>
            <a:r>
              <a:rPr lang="en-US" sz="2200" b="1" dirty="0" err="1" smtClean="0"/>
              <a:t>Laravel</a:t>
            </a:r>
            <a:r>
              <a:rPr lang="en-US" sz="2200" b="1" dirty="0" smtClean="0"/>
              <a:t> </a:t>
            </a:r>
            <a:r>
              <a:rPr lang="en-US" sz="2200" b="1" dirty="0"/>
              <a:t>IDE Helper - </a:t>
            </a:r>
            <a:r>
              <a:rPr lang="en-US" sz="2200" b="1" dirty="0">
                <a:hlinkClick r:id="rId4"/>
              </a:rPr>
              <a:t>https://</a:t>
            </a:r>
            <a:r>
              <a:rPr lang="en-US" sz="2200" b="1" dirty="0" smtClean="0">
                <a:hlinkClick r:id="rId4"/>
              </a:rPr>
              <a:t>github.com/barryvdh/laravel-ide-helper</a:t>
            </a:r>
            <a:r>
              <a:rPr lang="en-US" sz="2200" b="1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The package helps your IDE with autocomplete and autosuggest methods, views, functions and more.</a:t>
            </a:r>
          </a:p>
        </p:txBody>
      </p:sp>
    </p:spTree>
    <p:extLst>
      <p:ext uri="{BB962C8B-B14F-4D97-AF65-F5344CB8AC3E}">
        <p14:creationId xmlns:p14="http://schemas.microsoft.com/office/powerpoint/2010/main" val="345354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702340"/>
          </a:xfrm>
        </p:spPr>
        <p:txBody>
          <a:bodyPr/>
          <a:lstStyle/>
          <a:p>
            <a:r>
              <a:rPr lang="en-US" dirty="0" smtClean="0"/>
              <a:t>Let’s install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855" y="1506726"/>
            <a:ext cx="7148945" cy="5351274"/>
          </a:xfrm>
        </p:spPr>
        <p:txBody>
          <a:bodyPr>
            <a:noAutofit/>
          </a:bodyPr>
          <a:lstStyle/>
          <a:p>
            <a:pPr lvl="0"/>
            <a:r>
              <a:rPr lang="en-US" sz="2200" dirty="0" err="1" smtClean="0"/>
              <a:t>Laravel</a:t>
            </a:r>
            <a:r>
              <a:rPr lang="en-US" sz="2200" dirty="0" smtClean="0"/>
              <a:t> uses Composer to manage its dependencies</a:t>
            </a:r>
          </a:p>
          <a:p>
            <a:pPr lvl="0"/>
            <a:r>
              <a:rPr lang="en-US" sz="2200" dirty="0" smtClean="0"/>
              <a:t>Composer is dependency management tool for </a:t>
            </a:r>
            <a:r>
              <a:rPr lang="en-US" sz="2200" dirty="0" smtClean="0"/>
              <a:t>PHP, like a library full of books</a:t>
            </a:r>
            <a:endParaRPr lang="en-US" sz="2200" dirty="0" smtClean="0"/>
          </a:p>
          <a:p>
            <a:pPr lvl="0"/>
            <a:r>
              <a:rPr lang="en-US" sz="2200" b="1" dirty="0" smtClean="0"/>
              <a:t>NOT</a:t>
            </a:r>
            <a:r>
              <a:rPr lang="en-US" sz="2200" dirty="0" smtClean="0"/>
              <a:t> </a:t>
            </a:r>
            <a:r>
              <a:rPr lang="en-US" sz="2200" dirty="0" smtClean="0"/>
              <a:t>like </a:t>
            </a:r>
            <a:r>
              <a:rPr lang="en-US" sz="2200" dirty="0" smtClean="0"/>
              <a:t>Yum or apt</a:t>
            </a:r>
          </a:p>
          <a:p>
            <a:pPr lvl="0"/>
            <a:r>
              <a:rPr lang="en-US" sz="2200" dirty="0" smtClean="0"/>
              <a:t>Per project tool (vendor folder</a:t>
            </a:r>
            <a:r>
              <a:rPr lang="en-US" sz="2200" dirty="0" smtClean="0"/>
              <a:t>), not per system</a:t>
            </a:r>
            <a:endParaRPr lang="bg-BG" sz="2200" dirty="0" smtClean="0"/>
          </a:p>
          <a:p>
            <a:pPr lvl="0"/>
            <a:r>
              <a:rPr lang="en-US" sz="2200" dirty="0" smtClean="0"/>
              <a:t>Install by using the command:</a:t>
            </a:r>
          </a:p>
          <a:p>
            <a:pPr marL="0" lvl="0" indent="0">
              <a:buNone/>
            </a:pPr>
            <a:r>
              <a:rPr lang="en-US" sz="2200" b="1" dirty="0" smtClean="0"/>
              <a:t>composer create-project --prefer-</a:t>
            </a:r>
            <a:r>
              <a:rPr lang="en-US" sz="2200" b="1" dirty="0" err="1" smtClean="0"/>
              <a:t>dist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laravel</a:t>
            </a:r>
            <a:r>
              <a:rPr lang="en-US" sz="2200" b="1" dirty="0" smtClean="0"/>
              <a:t>/</a:t>
            </a:r>
            <a:r>
              <a:rPr lang="en-US" sz="2200" b="1" dirty="0" err="1" smtClean="0"/>
              <a:t>laravel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laravel-softuni</a:t>
            </a:r>
            <a:endParaRPr lang="en-US" sz="2200" b="1" dirty="0" smtClean="0"/>
          </a:p>
          <a:p>
            <a:pPr lvl="0"/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13" y="1321449"/>
            <a:ext cx="3911506" cy="480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1129</TotalTime>
  <Words>1082</Words>
  <Application>Microsoft Office PowerPoint</Application>
  <PresentationFormat>Widescreen</PresentationFormat>
  <Paragraphs>144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Corbel</vt:lpstr>
      <vt:lpstr>Parallax</vt:lpstr>
      <vt:lpstr>What is Laravel ?</vt:lpstr>
      <vt:lpstr>About me</vt:lpstr>
      <vt:lpstr>We will learn today …</vt:lpstr>
      <vt:lpstr>What is                                           ?</vt:lpstr>
      <vt:lpstr>Google Trends (2012 – 2017)</vt:lpstr>
      <vt:lpstr>        PHP Framework Popularity at Work – SitePoint 2015</vt:lpstr>
      <vt:lpstr>Features </vt:lpstr>
      <vt:lpstr>Must have packages</vt:lpstr>
      <vt:lpstr>Let’s install Laravel</vt:lpstr>
      <vt:lpstr>                                   The structure</vt:lpstr>
      <vt:lpstr>PowerPoint Presentation</vt:lpstr>
      <vt:lpstr>  Artisan !</vt:lpstr>
      <vt:lpstr>Routing</vt:lpstr>
      <vt:lpstr>Middleware</vt:lpstr>
      <vt:lpstr>Blade</vt:lpstr>
      <vt:lpstr>Eloquent &amp; Database</vt:lpstr>
      <vt:lpstr>PowerPoint Presentation</vt:lpstr>
      <vt:lpstr>Practical task</vt:lpstr>
      <vt:lpstr>Best practices in Laravel</vt:lpstr>
      <vt:lpstr>Views mobility</vt:lpstr>
      <vt:lpstr>Forms security</vt:lpstr>
      <vt:lpstr>Database architecture</vt:lpstr>
      <vt:lpstr>Big query</vt:lpstr>
      <vt:lpstr>Don’t forget the PHPDoc</vt:lpstr>
      <vt:lpstr>Thank you!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127</cp:revision>
  <dcterms:created xsi:type="dcterms:W3CDTF">2017-08-06T19:49:08Z</dcterms:created>
  <dcterms:modified xsi:type="dcterms:W3CDTF">2017-08-22T18:24:48Z</dcterms:modified>
</cp:coreProperties>
</file>