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72" r:id="rId5"/>
    <p:sldId id="262" r:id="rId6"/>
    <p:sldId id="263" r:id="rId7"/>
    <p:sldId id="266" r:id="rId8"/>
    <p:sldId id="261" r:id="rId9"/>
    <p:sldId id="274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Didact Gothic" panose="020B060402020202020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ono Regular" panose="020B0604020202020204" charset="0"/>
      <p:regular r:id="rId21"/>
      <p:bold r:id="rId22"/>
      <p:italic r:id="rId23"/>
      <p:boldItalic r:id="rId24"/>
    </p:embeddedFont>
    <p:embeddedFont>
      <p:font typeface="Roboto Thin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1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@freepi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309474" y="148890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PROJET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4160520" y="2041563"/>
            <a:ext cx="461772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Jeu stratégique d’agricole et de guerre</a:t>
            </a:r>
          </a:p>
        </p:txBody>
      </p:sp>
      <p:sp>
        <p:nvSpPr>
          <p:cNvPr id="112" name="Google Shape;112;p20"/>
          <p:cNvSpPr/>
          <p:nvPr/>
        </p:nvSpPr>
        <p:spPr>
          <a:xfrm>
            <a:off x="493157" y="1410067"/>
            <a:ext cx="2623099" cy="2476190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0"/>
          <p:cNvSpPr/>
          <p:nvPr/>
        </p:nvSpPr>
        <p:spPr>
          <a:xfrm>
            <a:off x="660867" y="1813560"/>
            <a:ext cx="586522" cy="563880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1415099" y="2285157"/>
            <a:ext cx="375006" cy="354032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303964" y="2224616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4BE88-9CE7-4A72-9ED3-09D3544C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7" y="83820"/>
            <a:ext cx="1361050" cy="655320"/>
          </a:xfrm>
          <a:prstGeom prst="rect">
            <a:avLst/>
          </a:prstGeom>
        </p:spPr>
      </p:pic>
      <p:sp>
        <p:nvSpPr>
          <p:cNvPr id="104" name="Google Shape;106;p20">
            <a:extLst>
              <a:ext uri="{FF2B5EF4-FFF2-40B4-BE49-F238E27FC236}">
                <a16:creationId xmlns:a16="http://schemas.microsoft.com/office/drawing/2014/main" id="{C975E87B-B8F4-4573-B366-C5744BDE8D55}"/>
              </a:ext>
            </a:extLst>
          </p:cNvPr>
          <p:cNvSpPr txBox="1">
            <a:spLocks/>
          </p:cNvSpPr>
          <p:nvPr/>
        </p:nvSpPr>
        <p:spPr>
          <a:xfrm>
            <a:off x="2819400" y="3964468"/>
            <a:ext cx="5471160" cy="4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fr-FR" sz="1800" dirty="0"/>
              <a:t>Sous la supervision du Mr </a:t>
            </a:r>
            <a:r>
              <a:rPr lang="en-US" sz="1800" dirty="0"/>
              <a:t>Jean-Stéphane Varré</a:t>
            </a:r>
            <a:endParaRPr lang="fr-FR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42905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des matières</a:t>
            </a:r>
            <a:endParaRPr dirty="0"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917632" y="1511378"/>
            <a:ext cx="2839027" cy="389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Présentation</a:t>
            </a:r>
            <a:r>
              <a:rPr lang="en-US" sz="1600" dirty="0"/>
              <a:t> de </a:t>
            </a:r>
            <a:r>
              <a:rPr lang="en-US" sz="1600" dirty="0" err="1"/>
              <a:t>l’équipe</a:t>
            </a:r>
            <a:endParaRPr sz="1600" dirty="0"/>
          </a:p>
        </p:txBody>
      </p:sp>
      <p:sp>
        <p:nvSpPr>
          <p:cNvPr id="233" name="Google Shape;233;p21"/>
          <p:cNvSpPr/>
          <p:nvPr/>
        </p:nvSpPr>
        <p:spPr>
          <a:xfrm>
            <a:off x="4881470" y="1516335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50496" y="4051890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460499" y="264500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04643" y="1502344"/>
            <a:ext cx="277689" cy="33430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4832172" y="2653332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832172" y="4126977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97620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227;p21">
            <a:extLst>
              <a:ext uri="{FF2B5EF4-FFF2-40B4-BE49-F238E27FC236}">
                <a16:creationId xmlns:a16="http://schemas.microsoft.com/office/drawing/2014/main" id="{6D645F3B-0EF0-4763-A733-75D3AA4FEF66}"/>
              </a:ext>
            </a:extLst>
          </p:cNvPr>
          <p:cNvSpPr txBox="1">
            <a:spLocks/>
          </p:cNvSpPr>
          <p:nvPr/>
        </p:nvSpPr>
        <p:spPr>
          <a:xfrm>
            <a:off x="958423" y="2699246"/>
            <a:ext cx="2839027" cy="3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600" dirty="0" err="1"/>
              <a:t>Présentation</a:t>
            </a:r>
            <a:r>
              <a:rPr lang="en-US" sz="1600" dirty="0"/>
              <a:t> de </a:t>
            </a:r>
            <a:r>
              <a:rPr lang="en-US" sz="1600" dirty="0" err="1"/>
              <a:t>projet</a:t>
            </a:r>
            <a:endParaRPr lang="en-US" sz="1600" dirty="0"/>
          </a:p>
        </p:txBody>
      </p:sp>
      <p:sp>
        <p:nvSpPr>
          <p:cNvPr id="72" name="Google Shape;227;p21">
            <a:extLst>
              <a:ext uri="{FF2B5EF4-FFF2-40B4-BE49-F238E27FC236}">
                <a16:creationId xmlns:a16="http://schemas.microsoft.com/office/drawing/2014/main" id="{7DFB5B34-73E4-4BBE-B3C0-8EA8BAE886BA}"/>
              </a:ext>
            </a:extLst>
          </p:cNvPr>
          <p:cNvSpPr txBox="1">
            <a:spLocks/>
          </p:cNvSpPr>
          <p:nvPr/>
        </p:nvSpPr>
        <p:spPr>
          <a:xfrm>
            <a:off x="1011669" y="4070012"/>
            <a:ext cx="2839027" cy="3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600" dirty="0" err="1"/>
              <a:t>Évolution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</p:txBody>
      </p:sp>
      <p:sp>
        <p:nvSpPr>
          <p:cNvPr id="73" name="Google Shape;227;p21">
            <a:extLst>
              <a:ext uri="{FF2B5EF4-FFF2-40B4-BE49-F238E27FC236}">
                <a16:creationId xmlns:a16="http://schemas.microsoft.com/office/drawing/2014/main" id="{06857C9E-76FF-4B61-BB4A-DA8AC986DE75}"/>
              </a:ext>
            </a:extLst>
          </p:cNvPr>
          <p:cNvSpPr txBox="1">
            <a:spLocks/>
          </p:cNvSpPr>
          <p:nvPr/>
        </p:nvSpPr>
        <p:spPr>
          <a:xfrm>
            <a:off x="5387372" y="2697296"/>
            <a:ext cx="2839027" cy="3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600" dirty="0"/>
              <a:t>Les </a:t>
            </a:r>
            <a:r>
              <a:rPr lang="en-US" sz="1600" dirty="0" err="1"/>
              <a:t>difficultés</a:t>
            </a:r>
            <a:r>
              <a:rPr lang="en-US" sz="1600" dirty="0"/>
              <a:t> </a:t>
            </a:r>
            <a:r>
              <a:rPr lang="en-US" sz="1600" dirty="0" err="1"/>
              <a:t>rencontrées</a:t>
            </a:r>
            <a:endParaRPr lang="en-US" sz="1600" dirty="0"/>
          </a:p>
        </p:txBody>
      </p:sp>
      <p:sp>
        <p:nvSpPr>
          <p:cNvPr id="74" name="Google Shape;227;p21">
            <a:extLst>
              <a:ext uri="{FF2B5EF4-FFF2-40B4-BE49-F238E27FC236}">
                <a16:creationId xmlns:a16="http://schemas.microsoft.com/office/drawing/2014/main" id="{124FAE74-8B81-4F84-980F-20413B17A889}"/>
              </a:ext>
            </a:extLst>
          </p:cNvPr>
          <p:cNvSpPr txBox="1">
            <a:spLocks/>
          </p:cNvSpPr>
          <p:nvPr/>
        </p:nvSpPr>
        <p:spPr>
          <a:xfrm>
            <a:off x="5387372" y="3973659"/>
            <a:ext cx="2839027" cy="50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600" dirty="0"/>
              <a:t>Conclusion</a:t>
            </a:r>
          </a:p>
        </p:txBody>
      </p:sp>
      <p:sp>
        <p:nvSpPr>
          <p:cNvPr id="75" name="Google Shape;227;p21">
            <a:extLst>
              <a:ext uri="{FF2B5EF4-FFF2-40B4-BE49-F238E27FC236}">
                <a16:creationId xmlns:a16="http://schemas.microsoft.com/office/drawing/2014/main" id="{F27125AF-E128-4725-B747-552AF8F8D361}"/>
              </a:ext>
            </a:extLst>
          </p:cNvPr>
          <p:cNvSpPr txBox="1">
            <a:spLocks/>
          </p:cNvSpPr>
          <p:nvPr/>
        </p:nvSpPr>
        <p:spPr>
          <a:xfrm>
            <a:off x="5387371" y="1445369"/>
            <a:ext cx="2839027" cy="60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fr-FR" sz="1600" dirty="0"/>
              <a:t>Les buts et les compétences visées 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NOTRE EQUIPE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LAKEHAL 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EL ANSARI Fayssal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HASSEINBEY Zakaria</a:t>
            </a:r>
          </a:p>
          <a:p>
            <a:pPr marL="0" indent="0">
              <a:buClr>
                <a:schemeClr val="dk1"/>
              </a:buClr>
            </a:pPr>
            <a:r>
              <a:rPr lang="en-US" sz="1600" dirty="0"/>
              <a:t>BOUTAB Mehdi</a:t>
            </a: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PRESENTATION DU PROJET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3" name="Google Shape;1063;p36"/>
          <p:cNvSpPr/>
          <p:nvPr/>
        </p:nvSpPr>
        <p:spPr>
          <a:xfrm>
            <a:off x="1452763" y="2541029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5699454" y="2648212"/>
            <a:ext cx="1484647" cy="1449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7" name="Google Shape;1067;p36"/>
          <p:cNvCxnSpPr>
            <a:cxnSpLocks/>
          </p:cNvCxnSpPr>
          <p:nvPr/>
        </p:nvCxnSpPr>
        <p:spPr>
          <a:xfrm flipV="1">
            <a:off x="2628900" y="1188637"/>
            <a:ext cx="1571941" cy="14595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6"/>
          <p:cNvCxnSpPr>
            <a:cxnSpLocks/>
          </p:cNvCxnSpPr>
          <p:nvPr/>
        </p:nvCxnSpPr>
        <p:spPr>
          <a:xfrm flipH="1" flipV="1">
            <a:off x="4686811" y="1200431"/>
            <a:ext cx="1442329" cy="152517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0" name="Google Shape;1070;p36"/>
          <p:cNvGrpSpPr/>
          <p:nvPr/>
        </p:nvGrpSpPr>
        <p:grpSpPr>
          <a:xfrm>
            <a:off x="4138061" y="3086207"/>
            <a:ext cx="864787" cy="685156"/>
            <a:chOff x="2504975" y="1971250"/>
            <a:chExt cx="2053150" cy="1626675"/>
          </a:xfrm>
        </p:grpSpPr>
        <p:sp>
          <p:nvSpPr>
            <p:cNvPr id="1071" name="Google Shape;1071;p36"/>
            <p:cNvSpPr/>
            <p:nvPr/>
          </p:nvSpPr>
          <p:spPr>
            <a:xfrm>
              <a:off x="298045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349775" y="1971250"/>
              <a:ext cx="298100" cy="254125"/>
            </a:xfrm>
            <a:custGeom>
              <a:avLst/>
              <a:gdLst/>
              <a:ahLst/>
              <a:cxnLst/>
              <a:rect l="l" t="t" r="r" b="b"/>
              <a:pathLst>
                <a:path w="11924" h="10165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4" y="9702"/>
                    <a:pt x="5567" y="10164"/>
                    <a:pt x="6816" y="10164"/>
                  </a:cubicBezTo>
                  <a:cubicBezTo>
                    <a:pt x="9424" y="10164"/>
                    <a:pt x="11924" y="8147"/>
                    <a:pt x="11924" y="5118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349775" y="2548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8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3349775" y="3054500"/>
              <a:ext cx="298100" cy="254075"/>
            </a:xfrm>
            <a:custGeom>
              <a:avLst/>
              <a:gdLst/>
              <a:ahLst/>
              <a:cxnLst/>
              <a:rect l="l" t="t" r="r" b="b"/>
              <a:pathLst>
                <a:path w="11924" h="10163" extrusionOk="0">
                  <a:moveTo>
                    <a:pt x="6806" y="0"/>
                  </a:moveTo>
                  <a:cubicBezTo>
                    <a:pt x="2269" y="0"/>
                    <a:pt x="1" y="5468"/>
                    <a:pt x="3258" y="8666"/>
                  </a:cubicBezTo>
                  <a:cubicBezTo>
                    <a:pt x="4291" y="9700"/>
                    <a:pt x="5562" y="10163"/>
                    <a:pt x="6808" y="10163"/>
                  </a:cubicBezTo>
                  <a:cubicBezTo>
                    <a:pt x="9419" y="10163"/>
                    <a:pt x="11924" y="8131"/>
                    <a:pt x="11924" y="5060"/>
                  </a:cubicBezTo>
                  <a:cubicBezTo>
                    <a:pt x="11924" y="2269"/>
                    <a:pt x="9656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3807800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1" y="1"/>
                  </a:moveTo>
                  <a:cubicBezTo>
                    <a:pt x="2269" y="1"/>
                    <a:pt x="1" y="2269"/>
                    <a:pt x="1" y="5061"/>
                  </a:cubicBezTo>
                  <a:cubicBezTo>
                    <a:pt x="1" y="7853"/>
                    <a:pt x="2269" y="10121"/>
                    <a:pt x="5061" y="10121"/>
                  </a:cubicBezTo>
                  <a:cubicBezTo>
                    <a:pt x="7853" y="10121"/>
                    <a:pt x="10121" y="7853"/>
                    <a:pt x="10121" y="5061"/>
                  </a:cubicBezTo>
                  <a:cubicBezTo>
                    <a:pt x="10121" y="2269"/>
                    <a:pt x="7853" y="1"/>
                    <a:pt x="5061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93682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3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2504975" y="3342400"/>
              <a:ext cx="298100" cy="255525"/>
            </a:xfrm>
            <a:custGeom>
              <a:avLst/>
              <a:gdLst/>
              <a:ahLst/>
              <a:cxnLst/>
              <a:rect l="l" t="t" r="r" b="b"/>
              <a:pathLst>
                <a:path w="11924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52" y="9758"/>
                    <a:pt x="5535" y="10221"/>
                    <a:pt x="6790" y="10221"/>
                  </a:cubicBezTo>
                  <a:cubicBezTo>
                    <a:pt x="9419" y="10221"/>
                    <a:pt x="11924" y="8189"/>
                    <a:pt x="11924" y="5119"/>
                  </a:cubicBezTo>
                  <a:cubicBezTo>
                    <a:pt x="11924" y="2269"/>
                    <a:pt x="9655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3764175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217850" y="33424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5" y="0"/>
                  </a:moveTo>
                  <a:cubicBezTo>
                    <a:pt x="2269" y="0"/>
                    <a:pt x="0" y="5468"/>
                    <a:pt x="3199" y="8725"/>
                  </a:cubicBezTo>
                  <a:cubicBezTo>
                    <a:pt x="4233" y="9758"/>
                    <a:pt x="5503" y="10221"/>
                    <a:pt x="6749" y="10221"/>
                  </a:cubicBezTo>
                  <a:cubicBezTo>
                    <a:pt x="9360" y="10221"/>
                    <a:pt x="11866" y="8189"/>
                    <a:pt x="11866" y="5119"/>
                  </a:cubicBezTo>
                  <a:cubicBezTo>
                    <a:pt x="11866" y="2269"/>
                    <a:pt x="9597" y="0"/>
                    <a:pt x="680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2539875" y="2824750"/>
              <a:ext cx="254475" cy="253025"/>
            </a:xfrm>
            <a:custGeom>
              <a:avLst/>
              <a:gdLst/>
              <a:ahLst/>
              <a:cxnLst/>
              <a:rect l="l" t="t" r="r" b="b"/>
              <a:pathLst>
                <a:path w="10179" h="10121" extrusionOk="0">
                  <a:moveTo>
                    <a:pt x="5119" y="1"/>
                  </a:moveTo>
                  <a:cubicBezTo>
                    <a:pt x="2327" y="1"/>
                    <a:pt x="0" y="2269"/>
                    <a:pt x="0" y="5061"/>
                  </a:cubicBezTo>
                  <a:cubicBezTo>
                    <a:pt x="0" y="7853"/>
                    <a:pt x="2327" y="10121"/>
                    <a:pt x="5119" y="10121"/>
                  </a:cubicBezTo>
                  <a:cubicBezTo>
                    <a:pt x="7911" y="10121"/>
                    <a:pt x="10179" y="7853"/>
                    <a:pt x="10179" y="5061"/>
                  </a:cubicBezTo>
                  <a:cubicBezTo>
                    <a:pt x="10179" y="2269"/>
                    <a:pt x="7911" y="1"/>
                    <a:pt x="5119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261475" y="2824750"/>
              <a:ext cx="253025" cy="253025"/>
            </a:xfrm>
            <a:custGeom>
              <a:avLst/>
              <a:gdLst/>
              <a:ahLst/>
              <a:cxnLst/>
              <a:rect l="l" t="t" r="r" b="b"/>
              <a:pathLst>
                <a:path w="10121" h="10121" extrusionOk="0">
                  <a:moveTo>
                    <a:pt x="5060" y="1"/>
                  </a:moveTo>
                  <a:cubicBezTo>
                    <a:pt x="2269" y="1"/>
                    <a:pt x="0" y="2269"/>
                    <a:pt x="0" y="5061"/>
                  </a:cubicBezTo>
                  <a:cubicBezTo>
                    <a:pt x="0" y="7853"/>
                    <a:pt x="2269" y="10121"/>
                    <a:pt x="5060" y="10121"/>
                  </a:cubicBezTo>
                  <a:cubicBezTo>
                    <a:pt x="7852" y="10121"/>
                    <a:pt x="10121" y="7853"/>
                    <a:pt x="10121" y="5061"/>
                  </a:cubicBezTo>
                  <a:cubicBezTo>
                    <a:pt x="10121" y="2269"/>
                    <a:pt x="7852" y="1"/>
                    <a:pt x="5060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351225" y="2548500"/>
              <a:ext cx="296650" cy="254075"/>
            </a:xfrm>
            <a:custGeom>
              <a:avLst/>
              <a:gdLst/>
              <a:ahLst/>
              <a:cxnLst/>
              <a:rect l="l" t="t" r="r" b="b"/>
              <a:pathLst>
                <a:path w="11866" h="10163" extrusionOk="0">
                  <a:moveTo>
                    <a:pt x="6806" y="0"/>
                  </a:moveTo>
                  <a:cubicBezTo>
                    <a:pt x="2269" y="0"/>
                    <a:pt x="1" y="5467"/>
                    <a:pt x="3200" y="8666"/>
                  </a:cubicBezTo>
                  <a:cubicBezTo>
                    <a:pt x="4233" y="9700"/>
                    <a:pt x="5504" y="10163"/>
                    <a:pt x="6750" y="10163"/>
                  </a:cubicBezTo>
                  <a:cubicBezTo>
                    <a:pt x="9361" y="10163"/>
                    <a:pt x="11866" y="8131"/>
                    <a:pt x="11866" y="5060"/>
                  </a:cubicBezTo>
                  <a:cubicBezTo>
                    <a:pt x="11866" y="2268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3351225" y="3054500"/>
              <a:ext cx="296650" cy="255525"/>
            </a:xfrm>
            <a:custGeom>
              <a:avLst/>
              <a:gdLst/>
              <a:ahLst/>
              <a:cxnLst/>
              <a:rect l="l" t="t" r="r" b="b"/>
              <a:pathLst>
                <a:path w="11866" h="10221" extrusionOk="0">
                  <a:moveTo>
                    <a:pt x="6806" y="0"/>
                  </a:moveTo>
                  <a:cubicBezTo>
                    <a:pt x="2269" y="0"/>
                    <a:pt x="1" y="5468"/>
                    <a:pt x="3200" y="8725"/>
                  </a:cubicBezTo>
                  <a:cubicBezTo>
                    <a:pt x="4233" y="9758"/>
                    <a:pt x="5504" y="10221"/>
                    <a:pt x="6750" y="10221"/>
                  </a:cubicBezTo>
                  <a:cubicBezTo>
                    <a:pt x="9361" y="10221"/>
                    <a:pt x="11866" y="8189"/>
                    <a:pt x="11866" y="5119"/>
                  </a:cubicBezTo>
                  <a:cubicBezTo>
                    <a:pt x="11866" y="2269"/>
                    <a:pt x="9598" y="0"/>
                    <a:pt x="680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2547150" y="2823300"/>
              <a:ext cx="2003350" cy="774600"/>
            </a:xfrm>
            <a:custGeom>
              <a:avLst/>
              <a:gdLst/>
              <a:ahLst/>
              <a:cxnLst/>
              <a:rect l="l" t="t" r="r" b="b"/>
              <a:pathLst>
                <a:path w="80134" h="30984" extrusionOk="0">
                  <a:moveTo>
                    <a:pt x="22393" y="1"/>
                  </a:moveTo>
                  <a:cubicBezTo>
                    <a:pt x="16867" y="1"/>
                    <a:pt x="15297" y="7562"/>
                    <a:pt x="20357" y="9772"/>
                  </a:cubicBezTo>
                  <a:lnTo>
                    <a:pt x="20357" y="21230"/>
                  </a:lnTo>
                  <a:cubicBezTo>
                    <a:pt x="19194" y="21753"/>
                    <a:pt x="18263" y="22684"/>
                    <a:pt x="17740" y="23847"/>
                  </a:cubicBezTo>
                  <a:lnTo>
                    <a:pt x="9772" y="23847"/>
                  </a:lnTo>
                  <a:cubicBezTo>
                    <a:pt x="8851" y="21739"/>
                    <a:pt x="7001" y="20782"/>
                    <a:pt x="5157" y="20782"/>
                  </a:cubicBezTo>
                  <a:cubicBezTo>
                    <a:pt x="2574" y="20782"/>
                    <a:pt x="0" y="22659"/>
                    <a:pt x="0" y="25883"/>
                  </a:cubicBezTo>
                  <a:cubicBezTo>
                    <a:pt x="0" y="29106"/>
                    <a:pt x="2574" y="30983"/>
                    <a:pt x="5157" y="30983"/>
                  </a:cubicBezTo>
                  <a:cubicBezTo>
                    <a:pt x="7001" y="30983"/>
                    <a:pt x="8851" y="30026"/>
                    <a:pt x="9772" y="27918"/>
                  </a:cubicBezTo>
                  <a:lnTo>
                    <a:pt x="17740" y="27918"/>
                  </a:lnTo>
                  <a:cubicBezTo>
                    <a:pt x="18641" y="29896"/>
                    <a:pt x="20517" y="30884"/>
                    <a:pt x="22393" y="30884"/>
                  </a:cubicBezTo>
                  <a:cubicBezTo>
                    <a:pt x="24268" y="30884"/>
                    <a:pt x="26144" y="29896"/>
                    <a:pt x="27046" y="27918"/>
                  </a:cubicBezTo>
                  <a:lnTo>
                    <a:pt x="50892" y="27918"/>
                  </a:lnTo>
                  <a:cubicBezTo>
                    <a:pt x="51764" y="29896"/>
                    <a:pt x="53626" y="30884"/>
                    <a:pt x="55494" y="30884"/>
                  </a:cubicBezTo>
                  <a:cubicBezTo>
                    <a:pt x="57363" y="30884"/>
                    <a:pt x="59238" y="29896"/>
                    <a:pt x="60140" y="27918"/>
                  </a:cubicBezTo>
                  <a:lnTo>
                    <a:pt x="68980" y="27918"/>
                  </a:lnTo>
                  <a:cubicBezTo>
                    <a:pt x="69861" y="29932"/>
                    <a:pt x="71763" y="30975"/>
                    <a:pt x="73673" y="30975"/>
                  </a:cubicBezTo>
                  <a:cubicBezTo>
                    <a:pt x="75295" y="30975"/>
                    <a:pt x="76923" y="30223"/>
                    <a:pt x="77937" y="28674"/>
                  </a:cubicBezTo>
                  <a:cubicBezTo>
                    <a:pt x="80134" y="25322"/>
                    <a:pt x="77736" y="20822"/>
                    <a:pt x="73711" y="20822"/>
                  </a:cubicBezTo>
                  <a:cubicBezTo>
                    <a:pt x="73685" y="20822"/>
                    <a:pt x="73659" y="20822"/>
                    <a:pt x="73633" y="20823"/>
                  </a:cubicBezTo>
                  <a:cubicBezTo>
                    <a:pt x="71598" y="20823"/>
                    <a:pt x="69795" y="21986"/>
                    <a:pt x="68980" y="23847"/>
                  </a:cubicBezTo>
                  <a:lnTo>
                    <a:pt x="60140" y="23847"/>
                  </a:lnTo>
                  <a:cubicBezTo>
                    <a:pt x="59616" y="22684"/>
                    <a:pt x="58686" y="21753"/>
                    <a:pt x="57523" y="21230"/>
                  </a:cubicBezTo>
                  <a:lnTo>
                    <a:pt x="57523" y="9772"/>
                  </a:lnTo>
                  <a:cubicBezTo>
                    <a:pt x="62583" y="7562"/>
                    <a:pt x="61012" y="1"/>
                    <a:pt x="55487" y="1"/>
                  </a:cubicBezTo>
                  <a:cubicBezTo>
                    <a:pt x="49961" y="1"/>
                    <a:pt x="48391" y="7562"/>
                    <a:pt x="53509" y="9772"/>
                  </a:cubicBezTo>
                  <a:lnTo>
                    <a:pt x="53509" y="21230"/>
                  </a:lnTo>
                  <a:cubicBezTo>
                    <a:pt x="52288" y="21753"/>
                    <a:pt x="51357" y="22684"/>
                    <a:pt x="50892" y="23847"/>
                  </a:cubicBezTo>
                  <a:lnTo>
                    <a:pt x="27046" y="23847"/>
                  </a:lnTo>
                  <a:cubicBezTo>
                    <a:pt x="26522" y="22684"/>
                    <a:pt x="25592" y="21753"/>
                    <a:pt x="24428" y="21230"/>
                  </a:cubicBezTo>
                  <a:lnTo>
                    <a:pt x="24428" y="9772"/>
                  </a:lnTo>
                  <a:cubicBezTo>
                    <a:pt x="29488" y="7562"/>
                    <a:pt x="27918" y="1"/>
                    <a:pt x="223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2524025" y="1983600"/>
              <a:ext cx="2034100" cy="1095300"/>
            </a:xfrm>
            <a:custGeom>
              <a:avLst/>
              <a:gdLst/>
              <a:ahLst/>
              <a:cxnLst/>
              <a:rect l="l" t="t" r="r" b="b"/>
              <a:pathLst>
                <a:path w="81364" h="43812" extrusionOk="0">
                  <a:moveTo>
                    <a:pt x="39872" y="0"/>
                  </a:moveTo>
                  <a:cubicBezTo>
                    <a:pt x="37480" y="0"/>
                    <a:pt x="35095" y="1542"/>
                    <a:pt x="34834" y="4624"/>
                  </a:cubicBezTo>
                  <a:cubicBezTo>
                    <a:pt x="34834" y="5148"/>
                    <a:pt x="34892" y="5729"/>
                    <a:pt x="35066" y="6253"/>
                  </a:cubicBezTo>
                  <a:lnTo>
                    <a:pt x="7614" y="33996"/>
                  </a:lnTo>
                  <a:cubicBezTo>
                    <a:pt x="6959" y="33713"/>
                    <a:pt x="6281" y="33581"/>
                    <a:pt x="5616" y="33581"/>
                  </a:cubicBezTo>
                  <a:cubicBezTo>
                    <a:pt x="3271" y="33581"/>
                    <a:pt x="1088" y="35226"/>
                    <a:pt x="634" y="37718"/>
                  </a:cubicBezTo>
                  <a:cubicBezTo>
                    <a:pt x="1" y="40886"/>
                    <a:pt x="2447" y="43768"/>
                    <a:pt x="5657" y="43768"/>
                  </a:cubicBezTo>
                  <a:cubicBezTo>
                    <a:pt x="5689" y="43768"/>
                    <a:pt x="5721" y="43768"/>
                    <a:pt x="5753" y="43767"/>
                  </a:cubicBezTo>
                  <a:cubicBezTo>
                    <a:pt x="9242" y="43767"/>
                    <a:pt x="11685" y="40219"/>
                    <a:pt x="10464" y="36904"/>
                  </a:cubicBezTo>
                  <a:lnTo>
                    <a:pt x="37800" y="9219"/>
                  </a:lnTo>
                  <a:cubicBezTo>
                    <a:pt x="38469" y="9539"/>
                    <a:pt x="39181" y="9699"/>
                    <a:pt x="39894" y="9699"/>
                  </a:cubicBezTo>
                  <a:cubicBezTo>
                    <a:pt x="40606" y="9699"/>
                    <a:pt x="41319" y="9539"/>
                    <a:pt x="41988" y="9219"/>
                  </a:cubicBezTo>
                  <a:lnTo>
                    <a:pt x="69847" y="36904"/>
                  </a:lnTo>
                  <a:cubicBezTo>
                    <a:pt x="69615" y="37486"/>
                    <a:pt x="69498" y="38125"/>
                    <a:pt x="69498" y="38765"/>
                  </a:cubicBezTo>
                  <a:cubicBezTo>
                    <a:pt x="69498" y="41793"/>
                    <a:pt x="71998" y="43811"/>
                    <a:pt x="74606" y="43811"/>
                  </a:cubicBezTo>
                  <a:cubicBezTo>
                    <a:pt x="75855" y="43811"/>
                    <a:pt x="77129" y="43349"/>
                    <a:pt x="78164" y="42313"/>
                  </a:cubicBezTo>
                  <a:cubicBezTo>
                    <a:pt x="81363" y="39114"/>
                    <a:pt x="79095" y="33647"/>
                    <a:pt x="74558" y="33647"/>
                  </a:cubicBezTo>
                  <a:cubicBezTo>
                    <a:pt x="73919" y="33647"/>
                    <a:pt x="73279" y="33763"/>
                    <a:pt x="72697" y="33996"/>
                  </a:cubicBezTo>
                  <a:lnTo>
                    <a:pt x="44721" y="6195"/>
                  </a:lnTo>
                  <a:cubicBezTo>
                    <a:pt x="44838" y="5671"/>
                    <a:pt x="44954" y="5148"/>
                    <a:pt x="44954" y="4624"/>
                  </a:cubicBezTo>
                  <a:cubicBezTo>
                    <a:pt x="44663" y="1542"/>
                    <a:pt x="42264" y="0"/>
                    <a:pt x="3987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6"/>
          <p:cNvSpPr txBox="1">
            <a:spLocks noGrp="1"/>
          </p:cNvSpPr>
          <p:nvPr>
            <p:ph type="ctrTitle" idx="4294967295"/>
          </p:nvPr>
        </p:nvSpPr>
        <p:spPr>
          <a:xfrm>
            <a:off x="1195813" y="27256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0E2A47"/>
                </a:solidFill>
              </a:rPr>
              <a:t>Jeu de guerre</a:t>
            </a:r>
            <a:endParaRPr sz="2400" dirty="0">
              <a:solidFill>
                <a:srgbClr val="0E2A47"/>
              </a:solidFill>
            </a:endParaRPr>
          </a:p>
        </p:txBody>
      </p:sp>
      <p:sp>
        <p:nvSpPr>
          <p:cNvPr id="1094" name="Google Shape;1094;p36"/>
          <p:cNvSpPr txBox="1">
            <a:spLocks noGrp="1"/>
          </p:cNvSpPr>
          <p:nvPr>
            <p:ph type="ctrTitle" idx="4294967295"/>
          </p:nvPr>
        </p:nvSpPr>
        <p:spPr>
          <a:xfrm>
            <a:off x="3545069" y="3797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MERCURY</a:t>
            </a:r>
            <a:endParaRPr sz="1400" dirty="0">
              <a:solidFill>
                <a:srgbClr val="0E2A47"/>
              </a:solidFill>
            </a:endParaRPr>
          </a:p>
        </p:txBody>
      </p:sp>
      <p:cxnSp>
        <p:nvCxnSpPr>
          <p:cNvPr id="1099" name="Google Shape;1099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093;p36">
            <a:extLst>
              <a:ext uri="{FF2B5EF4-FFF2-40B4-BE49-F238E27FC236}">
                <a16:creationId xmlns:a16="http://schemas.microsoft.com/office/drawing/2014/main" id="{BE905CC3-8544-4FDD-96A5-56521840B537}"/>
              </a:ext>
            </a:extLst>
          </p:cNvPr>
          <p:cNvSpPr txBox="1">
            <a:spLocks/>
          </p:cNvSpPr>
          <p:nvPr/>
        </p:nvSpPr>
        <p:spPr>
          <a:xfrm>
            <a:off x="5418254" y="279104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2400" dirty="0">
                <a:solidFill>
                  <a:srgbClr val="0E2A47"/>
                </a:solidFill>
              </a:rPr>
              <a:t>Jeu </a:t>
            </a:r>
          </a:p>
          <a:p>
            <a:pPr algn="ctr"/>
            <a:r>
              <a:rPr lang="en-US" sz="2400" dirty="0" err="1">
                <a:solidFill>
                  <a:srgbClr val="0E2A47"/>
                </a:solidFill>
              </a:rPr>
              <a:t>D’agricole</a:t>
            </a:r>
            <a:endParaRPr lang="en-US" sz="2400"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300;p42">
            <a:extLst>
              <a:ext uri="{FF2B5EF4-FFF2-40B4-BE49-F238E27FC236}">
                <a16:creationId xmlns:a16="http://schemas.microsoft.com/office/drawing/2014/main" id="{326946AB-A5AC-4CD7-A479-930BB404156D}"/>
              </a:ext>
            </a:extLst>
          </p:cNvPr>
          <p:cNvSpPr/>
          <p:nvPr/>
        </p:nvSpPr>
        <p:spPr>
          <a:xfrm>
            <a:off x="3286850" y="1302288"/>
            <a:ext cx="2374576" cy="465132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u="sng">
              <a:solidFill>
                <a:srgbClr val="434343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50165" y="277666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Evolution du projet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3534000" y="14989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MODELISATION DE L’UML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>
            <a:cxnSpLocks/>
          </p:cNvCxnSpPr>
          <p:nvPr/>
        </p:nvCxnSpPr>
        <p:spPr>
          <a:xfrm>
            <a:off x="-48160" y="830691"/>
            <a:ext cx="433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6"/>
          <p:cNvSpPr/>
          <p:nvPr/>
        </p:nvSpPr>
        <p:spPr>
          <a:xfrm>
            <a:off x="7544854" y="1270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7663046" y="2706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8200615" y="18465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8264158" y="4905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793943" y="5922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912134" y="10001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300;p42">
            <a:extLst>
              <a:ext uri="{FF2B5EF4-FFF2-40B4-BE49-F238E27FC236}">
                <a16:creationId xmlns:a16="http://schemas.microsoft.com/office/drawing/2014/main" id="{D3EE638E-3C78-4C31-BC95-68B28FB5E559}"/>
              </a:ext>
            </a:extLst>
          </p:cNvPr>
          <p:cNvSpPr/>
          <p:nvPr/>
        </p:nvSpPr>
        <p:spPr>
          <a:xfrm>
            <a:off x="411858" y="2648679"/>
            <a:ext cx="2374576" cy="465132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u="sng">
              <a:solidFill>
                <a:srgbClr val="434343"/>
              </a:solidFill>
            </a:endParaRPr>
          </a:p>
        </p:txBody>
      </p:sp>
      <p:sp>
        <p:nvSpPr>
          <p:cNvPr id="58" name="Google Shape;400;p26">
            <a:extLst>
              <a:ext uri="{FF2B5EF4-FFF2-40B4-BE49-F238E27FC236}">
                <a16:creationId xmlns:a16="http://schemas.microsoft.com/office/drawing/2014/main" id="{497E1333-3254-4903-B487-64A79E49D439}"/>
              </a:ext>
            </a:extLst>
          </p:cNvPr>
          <p:cNvSpPr txBox="1">
            <a:spLocks/>
          </p:cNvSpPr>
          <p:nvPr/>
        </p:nvSpPr>
        <p:spPr>
          <a:xfrm>
            <a:off x="527740" y="2728244"/>
            <a:ext cx="2258694" cy="41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DETECTION ET CORRECTION DES ERREURS</a:t>
            </a:r>
          </a:p>
        </p:txBody>
      </p:sp>
      <p:sp>
        <p:nvSpPr>
          <p:cNvPr id="59" name="Google Shape;1300;p42">
            <a:extLst>
              <a:ext uri="{FF2B5EF4-FFF2-40B4-BE49-F238E27FC236}">
                <a16:creationId xmlns:a16="http://schemas.microsoft.com/office/drawing/2014/main" id="{E18FB46C-D819-4BAB-BAAA-054A78F7D8FB}"/>
              </a:ext>
            </a:extLst>
          </p:cNvPr>
          <p:cNvSpPr/>
          <p:nvPr/>
        </p:nvSpPr>
        <p:spPr>
          <a:xfrm>
            <a:off x="3286850" y="4033818"/>
            <a:ext cx="2374576" cy="465132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u="sng">
              <a:solidFill>
                <a:srgbClr val="434343"/>
              </a:solidFill>
            </a:endParaRPr>
          </a:p>
        </p:txBody>
      </p:sp>
      <p:sp>
        <p:nvSpPr>
          <p:cNvPr id="60" name="Google Shape;400;p26">
            <a:extLst>
              <a:ext uri="{FF2B5EF4-FFF2-40B4-BE49-F238E27FC236}">
                <a16:creationId xmlns:a16="http://schemas.microsoft.com/office/drawing/2014/main" id="{43DC3EBF-35DB-4DAE-98EB-D7E495F5CD6C}"/>
              </a:ext>
            </a:extLst>
          </p:cNvPr>
          <p:cNvSpPr txBox="1">
            <a:spLocks/>
          </p:cNvSpPr>
          <p:nvPr/>
        </p:nvSpPr>
        <p:spPr>
          <a:xfrm>
            <a:off x="3809341" y="4249698"/>
            <a:ext cx="2608107" cy="30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REALISATION DES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TESTS UNITAIRES </a:t>
            </a:r>
          </a:p>
        </p:txBody>
      </p:sp>
      <p:sp>
        <p:nvSpPr>
          <p:cNvPr id="61" name="Google Shape;1300;p42">
            <a:extLst>
              <a:ext uri="{FF2B5EF4-FFF2-40B4-BE49-F238E27FC236}">
                <a16:creationId xmlns:a16="http://schemas.microsoft.com/office/drawing/2014/main" id="{DFBB7108-F11A-41ED-A35A-CE0C2ABB7CD1}"/>
              </a:ext>
            </a:extLst>
          </p:cNvPr>
          <p:cNvSpPr/>
          <p:nvPr/>
        </p:nvSpPr>
        <p:spPr>
          <a:xfrm>
            <a:off x="6357566" y="2648679"/>
            <a:ext cx="2374576" cy="465132"/>
          </a:xfrm>
          <a:prstGeom prst="roundRect">
            <a:avLst>
              <a:gd name="adj" fmla="val 16667"/>
            </a:avLst>
          </a:prstGeom>
          <a:solidFill>
            <a:srgbClr val="48FFD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u="sng">
              <a:solidFill>
                <a:srgbClr val="434343"/>
              </a:solidFill>
            </a:endParaRPr>
          </a:p>
        </p:txBody>
      </p:sp>
      <p:sp>
        <p:nvSpPr>
          <p:cNvPr id="62" name="Google Shape;400;p26">
            <a:extLst>
              <a:ext uri="{FF2B5EF4-FFF2-40B4-BE49-F238E27FC236}">
                <a16:creationId xmlns:a16="http://schemas.microsoft.com/office/drawing/2014/main" id="{B9A4CDE2-A2E1-4781-AD08-EA3FBC6A2672}"/>
              </a:ext>
            </a:extLst>
          </p:cNvPr>
          <p:cNvSpPr txBox="1">
            <a:spLocks/>
          </p:cNvSpPr>
          <p:nvPr/>
        </p:nvSpPr>
        <p:spPr>
          <a:xfrm>
            <a:off x="6481309" y="2760535"/>
            <a:ext cx="2250833" cy="28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IMPLEMENTATION DU CODE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1DC27C1-674F-4A08-8DCE-ED5EC8649E9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661426" y="1459575"/>
            <a:ext cx="1883428" cy="1189104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25388B09-C25B-45F0-B622-53D254D1030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6024081" y="2683738"/>
            <a:ext cx="1219992" cy="194529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4B42BFE-F877-4462-B51C-FBC278B2F83B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657087" y="3147873"/>
            <a:ext cx="1625130" cy="111850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7578C67E-FAB1-4375-9953-D809707A4FF6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rot="5400000" flipH="1" flipV="1">
            <a:off x="1886086" y="1247915"/>
            <a:ext cx="1113825" cy="1687704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831BB1D-9618-4378-8AA6-814B4A528B73}"/>
              </a:ext>
            </a:extLst>
          </p:cNvPr>
          <p:cNvSpPr/>
          <p:nvPr/>
        </p:nvSpPr>
        <p:spPr>
          <a:xfrm rot="10800000">
            <a:off x="7354029" y="2527968"/>
            <a:ext cx="381649" cy="2325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E7423248-6984-44E4-87CF-3AFCBB8BCF29}"/>
              </a:ext>
            </a:extLst>
          </p:cNvPr>
          <p:cNvSpPr/>
          <p:nvPr/>
        </p:nvSpPr>
        <p:spPr>
          <a:xfrm rot="5400000">
            <a:off x="3073814" y="1432577"/>
            <a:ext cx="381649" cy="2325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E6F0BE25-6178-4BE2-985C-B80DFFF103A8}"/>
              </a:ext>
            </a:extLst>
          </p:cNvPr>
          <p:cNvSpPr/>
          <p:nvPr/>
        </p:nvSpPr>
        <p:spPr>
          <a:xfrm>
            <a:off x="1466261" y="3065650"/>
            <a:ext cx="381649" cy="2325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126B5BB-ABF2-42A4-BF58-3FB33C9A4C1A}"/>
              </a:ext>
            </a:extLst>
          </p:cNvPr>
          <p:cNvSpPr/>
          <p:nvPr/>
        </p:nvSpPr>
        <p:spPr>
          <a:xfrm rot="16200000">
            <a:off x="5496653" y="4168158"/>
            <a:ext cx="381649" cy="23256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/>
          <p:nvPr/>
        </p:nvSpPr>
        <p:spPr>
          <a:xfrm>
            <a:off x="771410" y="1529779"/>
            <a:ext cx="680026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-277200" y="325533"/>
            <a:ext cx="620556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Buts et </a:t>
            </a:r>
            <a:r>
              <a:rPr lang="en-US" dirty="0" err="1">
                <a:solidFill>
                  <a:srgbClr val="FFFFFF"/>
                </a:solidFill>
              </a:rPr>
              <a:t>Compétences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acquises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4" name="Google Shape;454;p27"/>
          <p:cNvCxnSpPr>
            <a:cxnSpLocks/>
          </p:cNvCxnSpPr>
          <p:nvPr/>
        </p:nvCxnSpPr>
        <p:spPr>
          <a:xfrm>
            <a:off x="-594275" y="821956"/>
            <a:ext cx="652263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442;p27">
            <a:extLst>
              <a:ext uri="{FF2B5EF4-FFF2-40B4-BE49-F238E27FC236}">
                <a16:creationId xmlns:a16="http://schemas.microsoft.com/office/drawing/2014/main" id="{8EF38EA2-6A38-4555-A103-42EF00F9579A}"/>
              </a:ext>
            </a:extLst>
          </p:cNvPr>
          <p:cNvSpPr/>
          <p:nvPr/>
        </p:nvSpPr>
        <p:spPr>
          <a:xfrm>
            <a:off x="727749" y="2193549"/>
            <a:ext cx="684392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52;p27">
            <a:extLst>
              <a:ext uri="{FF2B5EF4-FFF2-40B4-BE49-F238E27FC236}">
                <a16:creationId xmlns:a16="http://schemas.microsoft.com/office/drawing/2014/main" id="{FDB8104E-296B-4D96-A24C-FAAC18462E17}"/>
              </a:ext>
            </a:extLst>
          </p:cNvPr>
          <p:cNvSpPr txBox="1">
            <a:spLocks/>
          </p:cNvSpPr>
          <p:nvPr/>
        </p:nvSpPr>
        <p:spPr>
          <a:xfrm>
            <a:off x="749579" y="2385060"/>
            <a:ext cx="6573241" cy="18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600" dirty="0">
                <a:solidFill>
                  <a:srgbClr val="0E2A47"/>
                </a:solidFill>
              </a:rPr>
              <a:t>Savoir </a:t>
            </a:r>
            <a:r>
              <a:rPr lang="en-US" sz="1600" dirty="0" err="1">
                <a:solidFill>
                  <a:srgbClr val="0E2A47"/>
                </a:solidFill>
              </a:rPr>
              <a:t>rédiger</a:t>
            </a:r>
            <a:r>
              <a:rPr lang="en-US" sz="1600" dirty="0">
                <a:solidFill>
                  <a:srgbClr val="0E2A47"/>
                </a:solidFill>
              </a:rPr>
              <a:t> </a:t>
            </a:r>
            <a:r>
              <a:rPr lang="en-US" sz="1600" dirty="0" err="1">
                <a:solidFill>
                  <a:srgbClr val="0E2A47"/>
                </a:solidFill>
              </a:rPr>
              <a:t>une</a:t>
            </a:r>
            <a:r>
              <a:rPr lang="en-US" sz="1600" dirty="0">
                <a:solidFill>
                  <a:srgbClr val="0E2A47"/>
                </a:solidFill>
              </a:rPr>
              <a:t> documentation</a:t>
            </a:r>
          </a:p>
        </p:txBody>
      </p:sp>
      <p:sp>
        <p:nvSpPr>
          <p:cNvPr id="122" name="Google Shape;442;p27">
            <a:extLst>
              <a:ext uri="{FF2B5EF4-FFF2-40B4-BE49-F238E27FC236}">
                <a16:creationId xmlns:a16="http://schemas.microsoft.com/office/drawing/2014/main" id="{CBD4B86C-627D-4315-BA29-B21B73DE4636}"/>
              </a:ext>
            </a:extLst>
          </p:cNvPr>
          <p:cNvSpPr/>
          <p:nvPr/>
        </p:nvSpPr>
        <p:spPr>
          <a:xfrm>
            <a:off x="727749" y="4174340"/>
            <a:ext cx="691717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552;p27">
            <a:extLst>
              <a:ext uri="{FF2B5EF4-FFF2-40B4-BE49-F238E27FC236}">
                <a16:creationId xmlns:a16="http://schemas.microsoft.com/office/drawing/2014/main" id="{FACC4572-425C-41F4-9E5A-EBFFCB02FB2D}"/>
              </a:ext>
            </a:extLst>
          </p:cNvPr>
          <p:cNvSpPr txBox="1">
            <a:spLocks/>
          </p:cNvSpPr>
          <p:nvPr/>
        </p:nvSpPr>
        <p:spPr>
          <a:xfrm>
            <a:off x="618113" y="1474132"/>
            <a:ext cx="6098331" cy="46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1600" dirty="0">
                <a:solidFill>
                  <a:srgbClr val="0E2A47"/>
                </a:solidFill>
              </a:rPr>
              <a:t>Développer une application à partir d’un énoncé court et simple</a:t>
            </a:r>
            <a:endParaRPr lang="en-US" sz="1600" dirty="0">
              <a:solidFill>
                <a:srgbClr val="0E2A47"/>
              </a:solidFill>
            </a:endParaRPr>
          </a:p>
        </p:txBody>
      </p:sp>
      <p:sp>
        <p:nvSpPr>
          <p:cNvPr id="126" name="Google Shape;442;p27">
            <a:extLst>
              <a:ext uri="{FF2B5EF4-FFF2-40B4-BE49-F238E27FC236}">
                <a16:creationId xmlns:a16="http://schemas.microsoft.com/office/drawing/2014/main" id="{2A0EDA40-1510-4F5C-83C0-CAD7B0DD1EE4}"/>
              </a:ext>
            </a:extLst>
          </p:cNvPr>
          <p:cNvSpPr/>
          <p:nvPr/>
        </p:nvSpPr>
        <p:spPr>
          <a:xfrm>
            <a:off x="701039" y="2806680"/>
            <a:ext cx="694387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552;p27">
            <a:extLst>
              <a:ext uri="{FF2B5EF4-FFF2-40B4-BE49-F238E27FC236}">
                <a16:creationId xmlns:a16="http://schemas.microsoft.com/office/drawing/2014/main" id="{68938507-CBC2-403C-B905-4BF78169BD4C}"/>
              </a:ext>
            </a:extLst>
          </p:cNvPr>
          <p:cNvSpPr txBox="1">
            <a:spLocks/>
          </p:cNvSpPr>
          <p:nvPr/>
        </p:nvSpPr>
        <p:spPr>
          <a:xfrm>
            <a:off x="771409" y="2775755"/>
            <a:ext cx="6563012" cy="43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fr-FR" sz="1600" dirty="0">
                <a:solidFill>
                  <a:srgbClr val="0E2A47"/>
                </a:solidFill>
              </a:rPr>
              <a:t>Contrôle du code source et débogage</a:t>
            </a:r>
            <a:endParaRPr lang="en-US" sz="1600" dirty="0">
              <a:solidFill>
                <a:srgbClr val="0E2A47"/>
              </a:solidFill>
            </a:endParaRPr>
          </a:p>
        </p:txBody>
      </p:sp>
      <p:sp>
        <p:nvSpPr>
          <p:cNvPr id="128" name="Google Shape;442;p27">
            <a:extLst>
              <a:ext uri="{FF2B5EF4-FFF2-40B4-BE49-F238E27FC236}">
                <a16:creationId xmlns:a16="http://schemas.microsoft.com/office/drawing/2014/main" id="{C1DCD69C-AFF8-43FA-93A8-DB7F8357859E}"/>
              </a:ext>
            </a:extLst>
          </p:cNvPr>
          <p:cNvSpPr/>
          <p:nvPr/>
        </p:nvSpPr>
        <p:spPr>
          <a:xfrm>
            <a:off x="698167" y="3451974"/>
            <a:ext cx="691717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552;p27">
            <a:extLst>
              <a:ext uri="{FF2B5EF4-FFF2-40B4-BE49-F238E27FC236}">
                <a16:creationId xmlns:a16="http://schemas.microsoft.com/office/drawing/2014/main" id="{20BF7C42-6F18-4032-AD4F-ECA476CAF0AD}"/>
              </a:ext>
            </a:extLst>
          </p:cNvPr>
          <p:cNvSpPr txBox="1">
            <a:spLocks/>
          </p:cNvSpPr>
          <p:nvPr/>
        </p:nvSpPr>
        <p:spPr>
          <a:xfrm>
            <a:off x="771410" y="3410986"/>
            <a:ext cx="6604750" cy="42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fr-FR" sz="1600" dirty="0">
                <a:solidFill>
                  <a:srgbClr val="0E2A47"/>
                </a:solidFill>
              </a:rPr>
              <a:t>Utiliser à bon escient les éléments de base de la programmation objet</a:t>
            </a:r>
            <a:endParaRPr lang="en-US" sz="1600" dirty="0">
              <a:solidFill>
                <a:srgbClr val="0E2A47"/>
              </a:solidFill>
            </a:endParaRPr>
          </a:p>
        </p:txBody>
      </p:sp>
      <p:sp>
        <p:nvSpPr>
          <p:cNvPr id="552" name="Google Shape;552;p27"/>
          <p:cNvSpPr txBox="1">
            <a:spLocks noGrp="1"/>
          </p:cNvSpPr>
          <p:nvPr>
            <p:ph type="ctrTitle"/>
          </p:nvPr>
        </p:nvSpPr>
        <p:spPr>
          <a:xfrm>
            <a:off x="698167" y="43866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E2A47"/>
                </a:solidFill>
              </a:rPr>
              <a:t>Travailler</a:t>
            </a:r>
            <a:r>
              <a:rPr lang="en-US" sz="1600" dirty="0">
                <a:solidFill>
                  <a:srgbClr val="0E2A47"/>
                </a:solidFill>
              </a:rPr>
              <a:t> </a:t>
            </a:r>
            <a:r>
              <a:rPr lang="en-US" sz="1600" dirty="0" err="1">
                <a:solidFill>
                  <a:srgbClr val="0E2A47"/>
                </a:solidFill>
              </a:rPr>
              <a:t>en</a:t>
            </a:r>
            <a:r>
              <a:rPr lang="en-US" sz="1600" dirty="0">
                <a:solidFill>
                  <a:srgbClr val="0E2A47"/>
                </a:solidFill>
              </a:rPr>
              <a:t> </a:t>
            </a:r>
            <a:r>
              <a:rPr lang="en-US" sz="1600" dirty="0" err="1">
                <a:solidFill>
                  <a:srgbClr val="0E2A47"/>
                </a:solidFill>
              </a:rPr>
              <a:t>équipe</a:t>
            </a:r>
            <a:endParaRPr lang="en-US" sz="1600" dirty="0"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Les </a:t>
            </a:r>
            <a:r>
              <a:rPr lang="en-US" sz="3200" dirty="0" err="1"/>
              <a:t>difficultés</a:t>
            </a:r>
            <a:r>
              <a:rPr lang="en-US" sz="3200" dirty="0"/>
              <a:t> </a:t>
            </a:r>
            <a:r>
              <a:rPr lang="en-US" sz="3200" dirty="0" err="1"/>
              <a:t>rencontr</a:t>
            </a:r>
            <a:r>
              <a:rPr lang="fr-FR" sz="3200" dirty="0" err="1"/>
              <a:t>és</a:t>
            </a:r>
            <a:endParaRPr lang="en-US" sz="3200" dirty="0"/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3874950" y="3349042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E2A47"/>
                </a:solidFill>
              </a:rPr>
              <a:t>APPLICATION DES CONCEPTS DE POO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42125" y="37734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E2A47"/>
                </a:solidFill>
              </a:rPr>
              <a:t>STRUCTURE DES DONNÉES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707775" y="37734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INTERFACE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E2A47"/>
                </a:solidFill>
              </a:rPr>
              <a:t>GRAPHIQUE</a:t>
            </a:r>
            <a:endParaRPr sz="1200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1562" y="311911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E2A47"/>
                </a:solidFill>
              </a:rPr>
              <a:t>RÉUTILISABILITÉ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943624" y="2555400"/>
            <a:ext cx="1586176" cy="1044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E2A47"/>
                </a:solidFill>
              </a:rPr>
              <a:t>PRODUIRE UN CODE EFFICACE ET FACILEMENT MODIFIABLE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381099" y="3422225"/>
            <a:ext cx="2076000" cy="260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E2A47"/>
                </a:solidFill>
              </a:rPr>
              <a:t>AFFICHAGE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12898" y="2042160"/>
            <a:ext cx="3535501" cy="1441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 - Bilan du projet </a:t>
            </a:r>
            <a:br>
              <a:rPr lang="fr-FR" sz="1800" dirty="0"/>
            </a:br>
            <a:r>
              <a:rPr lang="fr-FR" sz="1800" dirty="0"/>
              <a:t>- Bilan des difficultés </a:t>
            </a:r>
            <a:br>
              <a:rPr lang="fr-FR" sz="1800" dirty="0"/>
            </a:br>
            <a:r>
              <a:rPr lang="fr-FR" sz="1800" dirty="0"/>
              <a:t>- Bilan général</a:t>
            </a:r>
            <a:endParaRPr sz="1800"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49349" y="123652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conclusion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!!!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N'hésitez pas à nous poser vos questions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addyourem@freepik.com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167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Roboto Thin</vt:lpstr>
      <vt:lpstr>Roboto Light</vt:lpstr>
      <vt:lpstr>Roboto Black</vt:lpstr>
      <vt:lpstr>Didact Gothic</vt:lpstr>
      <vt:lpstr>Bree Serif</vt:lpstr>
      <vt:lpstr>Impact</vt:lpstr>
      <vt:lpstr>Arial</vt:lpstr>
      <vt:lpstr>Roboto Mono Regular</vt:lpstr>
      <vt:lpstr>WEB PROPOSAL</vt:lpstr>
      <vt:lpstr>PROJET</vt:lpstr>
      <vt:lpstr>Table des matières</vt:lpstr>
      <vt:lpstr>NOTRE EQUIPE</vt:lpstr>
      <vt:lpstr>PRESENTATION DU PROJET</vt:lpstr>
      <vt:lpstr>MODELISATION DE L’UML</vt:lpstr>
      <vt:lpstr>Buts et Compétences acquises </vt:lpstr>
      <vt:lpstr>Les difficultés rencontrés</vt:lpstr>
      <vt:lpstr> - Bilan du projet  - Bilan des difficultés  - Bilan général</vt:lpstr>
      <vt:lpstr>MERCI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fayssal el ansari</dc:creator>
  <cp:lastModifiedBy>fayssal el ansari</cp:lastModifiedBy>
  <cp:revision>62</cp:revision>
  <dcterms:modified xsi:type="dcterms:W3CDTF">2021-05-26T21:53:00Z</dcterms:modified>
</cp:coreProperties>
</file>