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D054B-08C8-44A0-AA87-B4D9F36BD18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252130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54506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3992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3129896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8431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128731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D054B-08C8-44A0-AA87-B4D9F36BD18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4183900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D054B-08C8-44A0-AA87-B4D9F36BD18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410765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D054B-08C8-44A0-AA87-B4D9F36BD18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113100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FD054B-08C8-44A0-AA87-B4D9F36BD18C}"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36460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FD054B-08C8-44A0-AA87-B4D9F36BD18C}"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225211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D054B-08C8-44A0-AA87-B4D9F36BD18C}"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75366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FD054B-08C8-44A0-AA87-B4D9F36BD18C}"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166734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D054B-08C8-44A0-AA87-B4D9F36BD18C}" type="datetimeFigureOut">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142152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FD054B-08C8-44A0-AA87-B4D9F36BD18C}"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301239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FD054B-08C8-44A0-AA87-B4D9F36BD18C}"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5B79E-29E7-4D58-B13C-BB4ACA84625B}" type="slidenum">
              <a:rPr lang="en-US" smtClean="0"/>
              <a:t>‹#›</a:t>
            </a:fld>
            <a:endParaRPr lang="en-US"/>
          </a:p>
        </p:txBody>
      </p:sp>
    </p:spTree>
    <p:extLst>
      <p:ext uri="{BB962C8B-B14F-4D97-AF65-F5344CB8AC3E}">
        <p14:creationId xmlns:p14="http://schemas.microsoft.com/office/powerpoint/2010/main" val="335208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FD054B-08C8-44A0-AA87-B4D9F36BD18C}" type="datetimeFigureOut">
              <a:rPr lang="en-US" smtClean="0"/>
              <a:t>9/27/2021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65B79E-29E7-4D58-B13C-BB4ACA84625B}" type="slidenum">
              <a:rPr lang="en-US" smtClean="0"/>
              <a:t>‹#›</a:t>
            </a:fld>
            <a:endParaRPr lang="en-US"/>
          </a:p>
        </p:txBody>
      </p:sp>
    </p:spTree>
    <p:extLst>
      <p:ext uri="{BB962C8B-B14F-4D97-AF65-F5344CB8AC3E}">
        <p14:creationId xmlns:p14="http://schemas.microsoft.com/office/powerpoint/2010/main" val="2078603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C36E-076D-485E-990E-1CABE443CB02}"/>
              </a:ext>
            </a:extLst>
          </p:cNvPr>
          <p:cNvSpPr>
            <a:spLocks noGrp="1"/>
          </p:cNvSpPr>
          <p:nvPr>
            <p:ph type="ctrTitle"/>
          </p:nvPr>
        </p:nvSpPr>
        <p:spPr>
          <a:xfrm>
            <a:off x="3713016" y="159466"/>
            <a:ext cx="7467597" cy="1104900"/>
          </a:xfrm>
        </p:spPr>
        <p:txBody>
          <a:bodyPr>
            <a:normAutofit fontScale="90000"/>
          </a:bodyPr>
          <a:lstStyle/>
          <a:p>
            <a:pPr algn="l"/>
            <a:r>
              <a:rPr lang="en-US" b="1" dirty="0">
                <a:latin typeface="Britannic Bold" panose="020B0903060703020204" pitchFamily="34" charset="0"/>
              </a:rPr>
              <a:t>Covid-Predictor (CP) </a:t>
            </a:r>
            <a:br>
              <a:rPr lang="en-US" b="1" dirty="0"/>
            </a:br>
            <a:r>
              <a:rPr lang="en-US" sz="3100" dirty="0">
                <a:solidFill>
                  <a:schemeClr val="accent1">
                    <a:lumMod val="50000"/>
                  </a:schemeClr>
                </a:solidFill>
                <a:latin typeface="Bradley Hand ITC" panose="03070402050302030203" pitchFamily="66" charset="0"/>
              </a:rPr>
              <a:t>Healthy</a:t>
            </a:r>
            <a:r>
              <a:rPr lang="en-US" sz="3100" dirty="0">
                <a:latin typeface="Bradley Hand ITC" panose="03070402050302030203" pitchFamily="66" charset="0"/>
              </a:rPr>
              <a:t>, </a:t>
            </a:r>
            <a:r>
              <a:rPr lang="en-US" sz="3100" dirty="0">
                <a:solidFill>
                  <a:schemeClr val="accent1">
                    <a:lumMod val="50000"/>
                  </a:schemeClr>
                </a:solidFill>
                <a:latin typeface="Bradley Hand ITC" panose="03070402050302030203" pitchFamily="66" charset="0"/>
              </a:rPr>
              <a:t>Wealthy</a:t>
            </a:r>
          </a:p>
        </p:txBody>
      </p:sp>
      <p:sp>
        <p:nvSpPr>
          <p:cNvPr id="3" name="Subtitle 2">
            <a:extLst>
              <a:ext uri="{FF2B5EF4-FFF2-40B4-BE49-F238E27FC236}">
                <a16:creationId xmlns:a16="http://schemas.microsoft.com/office/drawing/2014/main" id="{BED38BFB-13C2-4812-8DA1-22A299141B1C}"/>
              </a:ext>
            </a:extLst>
          </p:cNvPr>
          <p:cNvSpPr>
            <a:spLocks noGrp="1"/>
          </p:cNvSpPr>
          <p:nvPr>
            <p:ph type="subTitle" idx="1"/>
          </p:nvPr>
        </p:nvSpPr>
        <p:spPr>
          <a:xfrm>
            <a:off x="1524000" y="1496130"/>
            <a:ext cx="9144000" cy="2618673"/>
          </a:xfrm>
        </p:spPr>
        <p:txBody>
          <a:bodyPr>
            <a:normAutofit/>
          </a:bodyPr>
          <a:lstStyle/>
          <a:p>
            <a:pPr algn="l"/>
            <a:r>
              <a:rPr lang="en-US" b="1" dirty="0">
                <a:solidFill>
                  <a:schemeClr val="tx1"/>
                </a:solidFill>
              </a:rPr>
              <a:t>Team Members :</a:t>
            </a:r>
          </a:p>
          <a:p>
            <a:pPr marL="457200" indent="-457200" algn="l">
              <a:buAutoNum type="arabicPeriod"/>
            </a:pPr>
            <a:r>
              <a:rPr lang="en-US" dirty="0" err="1">
                <a:solidFill>
                  <a:schemeClr val="tx1"/>
                </a:solidFill>
                <a:latin typeface="Bahnschrift SemiBold" panose="020B0502040204020203" pitchFamily="34" charset="0"/>
              </a:rPr>
              <a:t>Fayazuddin</a:t>
            </a:r>
            <a:r>
              <a:rPr lang="en-US" dirty="0">
                <a:solidFill>
                  <a:schemeClr val="tx1"/>
                </a:solidFill>
                <a:latin typeface="Bahnschrift SemiBold" panose="020B0502040204020203" pitchFamily="34" charset="0"/>
              </a:rPr>
              <a:t>, Md – </a:t>
            </a:r>
            <a:r>
              <a:rPr lang="en-US" dirty="0">
                <a:solidFill>
                  <a:schemeClr val="tx1"/>
                </a:solidFill>
                <a:highlight>
                  <a:srgbClr val="FFFF00"/>
                </a:highlight>
                <a:latin typeface="Bahnschrift SemiBold" panose="020B0502040204020203" pitchFamily="34" charset="0"/>
              </a:rPr>
              <a:t>U01031155</a:t>
            </a:r>
          </a:p>
          <a:p>
            <a:pPr marL="457200" indent="-457200" algn="l">
              <a:buAutoNum type="arabicPeriod"/>
            </a:pPr>
            <a:r>
              <a:rPr lang="en-US" dirty="0">
                <a:solidFill>
                  <a:schemeClr val="tx1"/>
                </a:solidFill>
                <a:latin typeface="Bahnschrift SemiBold" panose="020B0502040204020203" pitchFamily="34" charset="0"/>
              </a:rPr>
              <a:t>Lalith, </a:t>
            </a:r>
            <a:r>
              <a:rPr lang="en-US" dirty="0" err="1">
                <a:solidFill>
                  <a:schemeClr val="tx1"/>
                </a:solidFill>
                <a:latin typeface="Bahnschrift SemiBold" panose="020B0502040204020203" pitchFamily="34" charset="0"/>
              </a:rPr>
              <a:t>Banala</a:t>
            </a:r>
            <a:r>
              <a:rPr lang="en-US" dirty="0">
                <a:solidFill>
                  <a:schemeClr val="tx1"/>
                </a:solidFill>
                <a:latin typeface="Bahnschrift SemiBold" panose="020B0502040204020203" pitchFamily="34" charset="0"/>
              </a:rPr>
              <a:t> – </a:t>
            </a:r>
            <a:r>
              <a:rPr lang="en-US" dirty="0">
                <a:solidFill>
                  <a:schemeClr val="tx1"/>
                </a:solidFill>
                <a:highlight>
                  <a:srgbClr val="FFFF00"/>
                </a:highlight>
                <a:latin typeface="Bahnschrift SemiBold" panose="020B0502040204020203" pitchFamily="34" charset="0"/>
              </a:rPr>
              <a:t>U01035260</a:t>
            </a:r>
          </a:p>
          <a:p>
            <a:pPr marL="457200" indent="-457200" algn="l">
              <a:buAutoNum type="arabicPeriod"/>
            </a:pPr>
            <a:r>
              <a:rPr lang="en-US" dirty="0" err="1">
                <a:solidFill>
                  <a:schemeClr val="tx1"/>
                </a:solidFill>
                <a:latin typeface="Bahnschrift SemiBold" panose="020B0502040204020203" pitchFamily="34" charset="0"/>
              </a:rPr>
              <a:t>Rushitha</a:t>
            </a:r>
            <a:r>
              <a:rPr lang="en-US" dirty="0">
                <a:solidFill>
                  <a:schemeClr val="tx1"/>
                </a:solidFill>
                <a:latin typeface="Bahnschrift SemiBold" panose="020B0502040204020203" pitchFamily="34" charset="0"/>
              </a:rPr>
              <a:t> </a:t>
            </a:r>
            <a:r>
              <a:rPr lang="en-US" dirty="0" err="1">
                <a:solidFill>
                  <a:schemeClr val="tx1"/>
                </a:solidFill>
                <a:latin typeface="Bahnschrift SemiBold" panose="020B0502040204020203" pitchFamily="34" charset="0"/>
              </a:rPr>
              <a:t>reddy</a:t>
            </a:r>
            <a:r>
              <a:rPr lang="en-US" dirty="0">
                <a:solidFill>
                  <a:schemeClr val="tx1"/>
                </a:solidFill>
                <a:latin typeface="Bahnschrift SemiBold" panose="020B0502040204020203" pitchFamily="34" charset="0"/>
              </a:rPr>
              <a:t>, Sana – </a:t>
            </a:r>
            <a:r>
              <a:rPr lang="en-US" dirty="0">
                <a:solidFill>
                  <a:schemeClr val="tx1"/>
                </a:solidFill>
                <a:highlight>
                  <a:srgbClr val="FFFF00"/>
                </a:highlight>
                <a:latin typeface="Bahnschrift SemiBold" panose="020B0502040204020203" pitchFamily="34" charset="0"/>
              </a:rPr>
              <a:t>U01032105</a:t>
            </a:r>
          </a:p>
          <a:p>
            <a:pPr marL="457200" indent="-457200" algn="l">
              <a:buAutoNum type="arabicPeriod"/>
            </a:pPr>
            <a:r>
              <a:rPr lang="en-US" dirty="0" err="1">
                <a:solidFill>
                  <a:schemeClr val="tx1"/>
                </a:solidFill>
                <a:latin typeface="Bahnschrift SemiBold" panose="020B0502040204020203" pitchFamily="34" charset="0"/>
              </a:rPr>
              <a:t>Krithi</a:t>
            </a:r>
            <a:r>
              <a:rPr lang="en-US" dirty="0">
                <a:solidFill>
                  <a:schemeClr val="tx1"/>
                </a:solidFill>
                <a:latin typeface="Bahnschrift SemiBold" panose="020B0502040204020203" pitchFamily="34" charset="0"/>
              </a:rPr>
              <a:t> </a:t>
            </a:r>
            <a:r>
              <a:rPr lang="en-US" dirty="0" err="1">
                <a:solidFill>
                  <a:schemeClr val="tx1"/>
                </a:solidFill>
                <a:latin typeface="Bahnschrift SemiBold" panose="020B0502040204020203" pitchFamily="34" charset="0"/>
              </a:rPr>
              <a:t>reddy</a:t>
            </a:r>
            <a:r>
              <a:rPr lang="en-US" dirty="0">
                <a:solidFill>
                  <a:schemeClr val="tx1"/>
                </a:solidFill>
                <a:latin typeface="Bahnschrift SemiBold" panose="020B0502040204020203" pitchFamily="34" charset="0"/>
              </a:rPr>
              <a:t>, </a:t>
            </a:r>
            <a:r>
              <a:rPr lang="en-US" dirty="0" err="1">
                <a:solidFill>
                  <a:schemeClr val="tx1"/>
                </a:solidFill>
                <a:latin typeface="Bahnschrift SemiBold" panose="020B0502040204020203" pitchFamily="34" charset="0"/>
              </a:rPr>
              <a:t>Nareddy</a:t>
            </a:r>
            <a:r>
              <a:rPr lang="en-US" dirty="0">
                <a:solidFill>
                  <a:schemeClr val="tx1"/>
                </a:solidFill>
                <a:latin typeface="Bahnschrift SemiBold" panose="020B0502040204020203" pitchFamily="34" charset="0"/>
              </a:rPr>
              <a:t>  – </a:t>
            </a:r>
            <a:r>
              <a:rPr lang="en-US" dirty="0">
                <a:solidFill>
                  <a:schemeClr val="tx1"/>
                </a:solidFill>
                <a:highlight>
                  <a:srgbClr val="FFFF00"/>
                </a:highlight>
                <a:latin typeface="Bahnschrift SemiBold" panose="020B0502040204020203" pitchFamily="34" charset="0"/>
              </a:rPr>
              <a:t>U01034369</a:t>
            </a:r>
          </a:p>
          <a:p>
            <a:pPr marL="457200" indent="-457200" algn="l">
              <a:buAutoNum type="arabicPeriod"/>
            </a:pPr>
            <a:r>
              <a:rPr lang="en-US" dirty="0" err="1">
                <a:solidFill>
                  <a:schemeClr val="tx1"/>
                </a:solidFill>
                <a:latin typeface="Bahnschrift SemiBold" panose="020B0502040204020203" pitchFamily="34" charset="0"/>
              </a:rPr>
              <a:t>Manikanta</a:t>
            </a:r>
            <a:r>
              <a:rPr lang="en-US" dirty="0">
                <a:solidFill>
                  <a:schemeClr val="tx1"/>
                </a:solidFill>
                <a:latin typeface="Bahnschrift SemiBold" panose="020B0502040204020203" pitchFamily="34" charset="0"/>
              </a:rPr>
              <a:t>, </a:t>
            </a:r>
            <a:r>
              <a:rPr lang="en-US" dirty="0" err="1">
                <a:solidFill>
                  <a:schemeClr val="tx1"/>
                </a:solidFill>
                <a:latin typeface="Bahnschrift SemiBold" panose="020B0502040204020203" pitchFamily="34" charset="0"/>
              </a:rPr>
              <a:t>Rokkam</a:t>
            </a:r>
            <a:r>
              <a:rPr lang="en-US" dirty="0">
                <a:solidFill>
                  <a:schemeClr val="tx1"/>
                </a:solidFill>
                <a:latin typeface="Bahnschrift SemiBold" panose="020B0502040204020203" pitchFamily="34" charset="0"/>
              </a:rPr>
              <a:t> - </a:t>
            </a:r>
            <a:r>
              <a:rPr lang="en-US" dirty="0">
                <a:solidFill>
                  <a:schemeClr val="tx1"/>
                </a:solidFill>
                <a:highlight>
                  <a:srgbClr val="FFFF00"/>
                </a:highlight>
                <a:latin typeface="Bahnschrift SemiBold" panose="020B0502040204020203" pitchFamily="34" charset="0"/>
              </a:rPr>
              <a:t>U01038113</a:t>
            </a:r>
          </a:p>
        </p:txBody>
      </p:sp>
      <p:pic>
        <p:nvPicPr>
          <p:cNvPr id="4" name="Picture 3" descr="Use your knowledge to predict public health outcomes | Sign up today">
            <a:extLst>
              <a:ext uri="{FF2B5EF4-FFF2-40B4-BE49-F238E27FC236}">
                <a16:creationId xmlns:a16="http://schemas.microsoft.com/office/drawing/2014/main" id="{718E4A30-FF61-4CD5-974B-D2823B23B7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2409" y="5640"/>
            <a:ext cx="2870607" cy="1258726"/>
          </a:xfrm>
          <a:prstGeom prst="rect">
            <a:avLst/>
          </a:prstGeom>
          <a:blipFill dpi="0" rotWithShape="1">
            <a:blip r:embed="rId3"/>
            <a:srcRect/>
            <a:tile tx="0" ty="0" sx="100000" sy="100000" flip="none" algn="tl"/>
          </a:blipFill>
          <a:ln>
            <a:noFill/>
          </a:ln>
        </p:spPr>
      </p:pic>
      <p:sp>
        <p:nvSpPr>
          <p:cNvPr id="6" name="Subtitle 2">
            <a:extLst>
              <a:ext uri="{FF2B5EF4-FFF2-40B4-BE49-F238E27FC236}">
                <a16:creationId xmlns:a16="http://schemas.microsoft.com/office/drawing/2014/main" id="{D791053E-27F7-49F6-B677-C44D27EB3185}"/>
              </a:ext>
            </a:extLst>
          </p:cNvPr>
          <p:cNvSpPr txBox="1">
            <a:spLocks/>
          </p:cNvSpPr>
          <p:nvPr/>
        </p:nvSpPr>
        <p:spPr>
          <a:xfrm>
            <a:off x="1656516" y="453398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Target Markets: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World Health Organization (WHO)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USA government (Health Department)</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738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7283-C49C-45B2-9A96-35F27992AE2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Enabling Tools for Development &amp; Communication</a:t>
            </a:r>
          </a:p>
        </p:txBody>
      </p:sp>
      <p:sp>
        <p:nvSpPr>
          <p:cNvPr id="3" name="Content Placeholder 2">
            <a:extLst>
              <a:ext uri="{FF2B5EF4-FFF2-40B4-BE49-F238E27FC236}">
                <a16:creationId xmlns:a16="http://schemas.microsoft.com/office/drawing/2014/main" id="{E7C20FD0-5B03-4176-A61E-9877318A93EE}"/>
              </a:ext>
            </a:extLst>
          </p:cNvPr>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Python SDK</a:t>
            </a:r>
          </a:p>
          <a:p>
            <a:r>
              <a:rPr lang="en-US" sz="2400" dirty="0">
                <a:solidFill>
                  <a:schemeClr val="tx1"/>
                </a:solidFill>
                <a:latin typeface="Times New Roman" panose="02020603050405020304" pitchFamily="18" charset="0"/>
                <a:cs typeface="Times New Roman" panose="02020603050405020304" pitchFamily="18" charset="0"/>
              </a:rPr>
              <a:t>Facebook, Linked-in</a:t>
            </a:r>
          </a:p>
          <a:p>
            <a:r>
              <a:rPr lang="en-US" sz="2400" dirty="0">
                <a:solidFill>
                  <a:schemeClr val="tx1"/>
                </a:solidFill>
                <a:latin typeface="Times New Roman" panose="02020603050405020304" pitchFamily="18" charset="0"/>
                <a:cs typeface="Times New Roman" panose="02020603050405020304" pitchFamily="18" charset="0"/>
              </a:rPr>
              <a:t>GitHub</a:t>
            </a:r>
          </a:p>
          <a:p>
            <a:r>
              <a:rPr lang="en-US" sz="2400" dirty="0">
                <a:solidFill>
                  <a:schemeClr val="tx1"/>
                </a:solidFill>
                <a:latin typeface="Times New Roman" panose="02020603050405020304" pitchFamily="18" charset="0"/>
                <a:cs typeface="Times New Roman" panose="02020603050405020304" pitchFamily="18" charset="0"/>
              </a:rPr>
              <a:t>Google Doc</a:t>
            </a:r>
          </a:p>
        </p:txBody>
      </p:sp>
    </p:spTree>
    <p:extLst>
      <p:ext uri="{BB962C8B-B14F-4D97-AF65-F5344CB8AC3E}">
        <p14:creationId xmlns:p14="http://schemas.microsoft.com/office/powerpoint/2010/main" val="195165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6A39-65E6-43F0-947C-383EEE947430}"/>
              </a:ext>
            </a:extLst>
          </p:cNvPr>
          <p:cNvSpPr>
            <a:spLocks noGrp="1"/>
          </p:cNvSpPr>
          <p:nvPr>
            <p:ph type="title"/>
          </p:nvPr>
        </p:nvSpPr>
        <p:spPr>
          <a:xfrm>
            <a:off x="838200" y="129591"/>
            <a:ext cx="10515600" cy="84021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20AF75E-A3C0-498F-B329-DA93163C9613}"/>
              </a:ext>
            </a:extLst>
          </p:cNvPr>
          <p:cNvSpPr>
            <a:spLocks noGrp="1"/>
          </p:cNvSpPr>
          <p:nvPr>
            <p:ph idx="1"/>
          </p:nvPr>
        </p:nvSpPr>
        <p:spPr>
          <a:xfrm>
            <a:off x="838200" y="911225"/>
            <a:ext cx="10515600" cy="5503430"/>
          </a:xfrm>
        </p:spPr>
        <p:txBody>
          <a:bodyPr>
            <a:normAutofit fontScale="92500"/>
          </a:bodyPr>
          <a:lstStyle/>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Since being declared as a pandemic by the WHO in March 2020, Covid 19 virus has brought several tribulations to the world populace including deaths of loved ones, collapse of nation economies, collapse of businesses, loss of job opportunities, conflicts among family members, increased cost of livelihood among other effects.</a:t>
            </a:r>
          </a:p>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hospitality industry, international trade, educational and transport sector were among the most hit by the Covid outbreak.</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Covid 19 virus has affected how we socialize with each other including religious related activities.</a:t>
            </a:r>
          </a:p>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Physical and body contact interactions have significantly been reduced since the onset of coronavirus pandemic.</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has been harder to predict the prevalence occurrence of this virus at any particular time and place and the next location where its severity will be witnessed.</a:t>
            </a:r>
          </a:p>
          <a:p>
            <a:pPr algn="just"/>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Scientifically, it has proven futile to predict which next place and time this virus will be most witnessed especially after being detected in a given place.</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87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4461A-D91B-46DC-84D1-5D17EAAFF883}"/>
              </a:ext>
            </a:extLst>
          </p:cNvPr>
          <p:cNvSpPr>
            <a:spLocks noGrp="1"/>
          </p:cNvSpPr>
          <p:nvPr>
            <p:ph type="title"/>
          </p:nvPr>
        </p:nvSpPr>
        <p:spPr>
          <a:xfrm>
            <a:off x="677334" y="609600"/>
            <a:ext cx="8596668" cy="675861"/>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C7783C5-3F81-47EA-A190-57FDAB60C737}"/>
              </a:ext>
            </a:extLst>
          </p:cNvPr>
          <p:cNvSpPr>
            <a:spLocks noGrp="1"/>
          </p:cNvSpPr>
          <p:nvPr>
            <p:ph idx="1"/>
          </p:nvPr>
        </p:nvSpPr>
        <p:spPr>
          <a:xfrm>
            <a:off x="677334" y="1444487"/>
            <a:ext cx="8596668" cy="4596875"/>
          </a:xfrm>
        </p:spPr>
        <p:txBody>
          <a:bodyPr>
            <a:normAutofit fontScale="92500" lnSpcReduction="20000"/>
          </a:bodyPr>
          <a:lstStyle/>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plan to develop a model that would be able to predict location(s) where the virus will have more or next prevalence in comparison to the immediate predecessor location(s).</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Artificial Intelligence (AI) concept together with machine learning will aid in this.</a:t>
            </a:r>
          </a:p>
          <a:p>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Python SDK will be used in coding</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Drones will be used to collect relevant virus information from patients and medical practitioners.</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Drones are part of distributed computing technique and the information collected by them shall aid in the development of the AI.</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shall also rely on social media platforms to collect information from relevant individuals that would help populate further our predictability pattern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38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5C10-D830-497A-9797-BA9F04F85BC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Justification </a:t>
            </a:r>
          </a:p>
        </p:txBody>
      </p:sp>
      <p:sp>
        <p:nvSpPr>
          <p:cNvPr id="3" name="Content Placeholder 2">
            <a:extLst>
              <a:ext uri="{FF2B5EF4-FFF2-40B4-BE49-F238E27FC236}">
                <a16:creationId xmlns:a16="http://schemas.microsoft.com/office/drawing/2014/main" id="{A20E58C2-6089-43E9-917A-EEDF2E8FC77B}"/>
              </a:ext>
            </a:extLst>
          </p:cNvPr>
          <p:cNvSpPr>
            <a:spLocks noGrp="1"/>
          </p:cNvSpPr>
          <p:nvPr>
            <p:ph idx="1"/>
          </p:nvPr>
        </p:nvSpPr>
        <p:spPr>
          <a:xfrm>
            <a:off x="677334" y="1488613"/>
            <a:ext cx="8596668" cy="3880773"/>
          </a:xfrm>
        </p:spPr>
        <p:txBody>
          <a:bodyPr>
            <a:normAutofit/>
          </a:bodyPr>
          <a:lstStyle/>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solution will protect the data of individuals involved in its development and will be free of any ethical considerations by relevant governmental agencies.</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output will be based on the input that’s fed into the application e.g., if we feed in patterns of virus across different locations and hotspots then it should learn and predict the location that is most suspicious to the virus.</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0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B979-B4A2-483F-B6CB-D9E894F044B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Market Research</a:t>
            </a:r>
          </a:p>
        </p:txBody>
      </p:sp>
      <p:sp>
        <p:nvSpPr>
          <p:cNvPr id="3" name="Content Placeholder 2">
            <a:extLst>
              <a:ext uri="{FF2B5EF4-FFF2-40B4-BE49-F238E27FC236}">
                <a16:creationId xmlns:a16="http://schemas.microsoft.com/office/drawing/2014/main" id="{0CDB1BD6-B36B-4CB8-9762-4B7F6EFAF05D}"/>
              </a:ext>
            </a:extLst>
          </p:cNvPr>
          <p:cNvSpPr>
            <a:spLocks noGrp="1"/>
          </p:cNvSpPr>
          <p:nvPr>
            <p:ph idx="1"/>
          </p:nvPr>
        </p:nvSpPr>
        <p:spPr>
          <a:xfrm>
            <a:off x="677334" y="1488613"/>
            <a:ext cx="8596668" cy="3880773"/>
          </a:xfrm>
        </p:spPr>
        <p:txBody>
          <a:bodyPr>
            <a:normAutofit/>
          </a:bodyPr>
          <a:lstStyle/>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Currently, there are no available apps on covid 19 predictability pattern.</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available research findings and outputs have been based on contact tracing and the assumption that a place with so many contacts traced might witness higher prevalence than the rest.</a:t>
            </a:r>
            <a:endPar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However, there are other predict models in other sectors like weather, animal and crop production, etc.</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068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D9B3-C678-4851-9643-D63AB28943C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Suitability </a:t>
            </a:r>
          </a:p>
        </p:txBody>
      </p:sp>
      <p:sp>
        <p:nvSpPr>
          <p:cNvPr id="3" name="Content Placeholder 2">
            <a:extLst>
              <a:ext uri="{FF2B5EF4-FFF2-40B4-BE49-F238E27FC236}">
                <a16:creationId xmlns:a16="http://schemas.microsoft.com/office/drawing/2014/main" id="{39EA88D4-D4A8-4B62-A078-422071A4048C}"/>
              </a:ext>
            </a:extLst>
          </p:cNvPr>
          <p:cNvSpPr>
            <a:spLocks noGrp="1"/>
          </p:cNvSpPr>
          <p:nvPr>
            <p:ph idx="1"/>
          </p:nvPr>
        </p:nvSpPr>
        <p:spPr>
          <a:xfrm>
            <a:off x="677334" y="1488613"/>
            <a:ext cx="8596668" cy="3880773"/>
          </a:xfrm>
        </p:spPr>
        <p:txBody>
          <a:bodyPr>
            <a:normAutofit/>
          </a:bodyPr>
          <a:lstStyle/>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plan to pitch this model to the WHO team, the USA national government (Health Department) since corona virus is still a global pandemic that requires collaboration of governments and not business entities.</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model will assist governments to have prior plans on how, where and when to mitigate and respond to corona virus related emergencies.</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89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66CB-C91B-4505-89DE-15510AD46BA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The Business Model</a:t>
            </a:r>
          </a:p>
        </p:txBody>
      </p:sp>
      <p:sp>
        <p:nvSpPr>
          <p:cNvPr id="3" name="Content Placeholder 2">
            <a:extLst>
              <a:ext uri="{FF2B5EF4-FFF2-40B4-BE49-F238E27FC236}">
                <a16:creationId xmlns:a16="http://schemas.microsoft.com/office/drawing/2014/main" id="{6870B480-A53B-40EE-BAEB-A2FCF6F7B3C6}"/>
              </a:ext>
            </a:extLst>
          </p:cNvPr>
          <p:cNvSpPr>
            <a:spLocks noGrp="1"/>
          </p:cNvSpPr>
          <p:nvPr>
            <p:ph idx="1"/>
          </p:nvPr>
        </p:nvSpPr>
        <p:spPr>
          <a:xfrm>
            <a:off x="677334" y="1723267"/>
            <a:ext cx="8596668" cy="3880773"/>
          </a:xfrm>
        </p:spPr>
        <p:txBody>
          <a:bodyPr>
            <a:normAutofit/>
          </a:bodyPr>
          <a:lstStyle/>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Pitching to the government and WHO.</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shall set a purchase price tag for our model after reviewing all the costs involved in its development and testing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73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4608-6600-4C2E-815E-E1D9F7D98C4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Team’s Contributions</a:t>
            </a:r>
          </a:p>
        </p:txBody>
      </p:sp>
      <p:graphicFrame>
        <p:nvGraphicFramePr>
          <p:cNvPr id="4" name="Table 4">
            <a:extLst>
              <a:ext uri="{FF2B5EF4-FFF2-40B4-BE49-F238E27FC236}">
                <a16:creationId xmlns:a16="http://schemas.microsoft.com/office/drawing/2014/main" id="{ADCAB385-83A9-401B-A375-DD195FAB2E50}"/>
              </a:ext>
            </a:extLst>
          </p:cNvPr>
          <p:cNvGraphicFramePr>
            <a:graphicFrameLocks noGrp="1"/>
          </p:cNvGraphicFramePr>
          <p:nvPr>
            <p:ph idx="1"/>
            <p:extLst>
              <p:ext uri="{D42A27DB-BD31-4B8C-83A1-F6EECF244321}">
                <p14:modId xmlns:p14="http://schemas.microsoft.com/office/powerpoint/2010/main" val="1036923930"/>
              </p:ext>
            </p:extLst>
          </p:nvPr>
        </p:nvGraphicFramePr>
        <p:xfrm>
          <a:off x="677863" y="2160588"/>
          <a:ext cx="8596311" cy="4175760"/>
        </p:xfrm>
        <a:graphic>
          <a:graphicData uri="http://schemas.openxmlformats.org/drawingml/2006/table">
            <a:tbl>
              <a:tblPr firstRow="1" bandRow="1">
                <a:tableStyleId>{073A0DAA-6AF3-43AB-8588-CEC1D06C72B9}</a:tableStyleId>
              </a:tblPr>
              <a:tblGrid>
                <a:gridCol w="2865437">
                  <a:extLst>
                    <a:ext uri="{9D8B030D-6E8A-4147-A177-3AD203B41FA5}">
                      <a16:colId xmlns:a16="http://schemas.microsoft.com/office/drawing/2014/main" val="1671207640"/>
                    </a:ext>
                  </a:extLst>
                </a:gridCol>
                <a:gridCol w="2865437">
                  <a:extLst>
                    <a:ext uri="{9D8B030D-6E8A-4147-A177-3AD203B41FA5}">
                      <a16:colId xmlns:a16="http://schemas.microsoft.com/office/drawing/2014/main" val="451248057"/>
                    </a:ext>
                  </a:extLst>
                </a:gridCol>
                <a:gridCol w="2865437">
                  <a:extLst>
                    <a:ext uri="{9D8B030D-6E8A-4147-A177-3AD203B41FA5}">
                      <a16:colId xmlns:a16="http://schemas.microsoft.com/office/drawing/2014/main" val="2561660047"/>
                    </a:ext>
                  </a:extLst>
                </a:gridCol>
              </a:tblGrid>
              <a:tr h="370840">
                <a:tc>
                  <a:txBody>
                    <a:bodyPr/>
                    <a:lstStyle/>
                    <a:p>
                      <a:r>
                        <a:rPr lang="en-US" sz="2400" dirty="0">
                          <a:latin typeface="Times New Roman" panose="02020603050405020304" pitchFamily="18" charset="0"/>
                          <a:cs typeface="Times New Roman" panose="02020603050405020304" pitchFamily="18" charset="0"/>
                        </a:rPr>
                        <a:t>Team Member</a:t>
                      </a:r>
                    </a:p>
                  </a:txBody>
                  <a:tcPr marL="74751" marR="74751">
                    <a:solidFill>
                      <a:schemeClr val="accent1"/>
                    </a:solidFill>
                  </a:tcPr>
                </a:tc>
                <a:tc>
                  <a:txBody>
                    <a:bodyPr/>
                    <a:lstStyle/>
                    <a:p>
                      <a:r>
                        <a:rPr lang="en-US" sz="2400" dirty="0">
                          <a:latin typeface="Times New Roman" panose="02020603050405020304" pitchFamily="18" charset="0"/>
                          <a:cs typeface="Times New Roman" panose="02020603050405020304" pitchFamily="18" charset="0"/>
                        </a:rPr>
                        <a:t>Areas of Expertise</a:t>
                      </a:r>
                    </a:p>
                  </a:txBody>
                  <a:tcPr marL="74751" marR="74751">
                    <a:solidFill>
                      <a:schemeClr val="accent1"/>
                    </a:solidFill>
                  </a:tcPr>
                </a:tc>
                <a:tc>
                  <a:txBody>
                    <a:bodyPr/>
                    <a:lstStyle/>
                    <a:p>
                      <a:r>
                        <a:rPr lang="en-US" sz="2400" dirty="0">
                          <a:latin typeface="Times New Roman" panose="02020603050405020304" pitchFamily="18" charset="0"/>
                          <a:cs typeface="Times New Roman" panose="02020603050405020304" pitchFamily="18" charset="0"/>
                        </a:rPr>
                        <a:t>Contributions Made</a:t>
                      </a:r>
                    </a:p>
                  </a:txBody>
                  <a:tcPr marL="74751" marR="74751">
                    <a:solidFill>
                      <a:schemeClr val="accent1"/>
                    </a:solidFill>
                  </a:tcPr>
                </a:tc>
                <a:extLst>
                  <a:ext uri="{0D108BD9-81ED-4DB2-BD59-A6C34878D82A}">
                    <a16:rowId xmlns:a16="http://schemas.microsoft.com/office/drawing/2014/main" val="1973045203"/>
                  </a:ext>
                </a:extLst>
              </a:tr>
              <a:tr h="370840">
                <a:tc>
                  <a:txBody>
                    <a:bodyPr/>
                    <a:lstStyle/>
                    <a:p>
                      <a:r>
                        <a:rPr lang="en-US" sz="2200" dirty="0">
                          <a:latin typeface="Times New Roman" panose="02020603050405020304" pitchFamily="18" charset="0"/>
                          <a:cs typeface="Times New Roman" panose="02020603050405020304" pitchFamily="18" charset="0"/>
                        </a:rPr>
                        <a:t>Lalith &amp; </a:t>
                      </a:r>
                      <a:r>
                        <a:rPr lang="en-US" sz="2200" dirty="0" err="1">
                          <a:latin typeface="Times New Roman" panose="02020603050405020304" pitchFamily="18" charset="0"/>
                          <a:cs typeface="Times New Roman" panose="02020603050405020304" pitchFamily="18" charset="0"/>
                        </a:rPr>
                        <a:t>Manikanta</a:t>
                      </a:r>
                      <a:endParaRPr lang="en-US" sz="2200" dirty="0">
                        <a:latin typeface="Times New Roman" panose="02020603050405020304" pitchFamily="18" charset="0"/>
                        <a:cs typeface="Times New Roman" panose="02020603050405020304" pitchFamily="18" charset="0"/>
                      </a:endParaRPr>
                    </a:p>
                  </a:txBody>
                  <a:tcPr marL="74751" marR="74751"/>
                </a:tc>
                <a:tc>
                  <a:txBody>
                    <a:bodyPr/>
                    <a:lstStyle/>
                    <a:p>
                      <a:r>
                        <a:rPr lang="en-US" sz="2200" dirty="0">
                          <a:latin typeface="Times New Roman" panose="02020603050405020304" pitchFamily="18" charset="0"/>
                          <a:cs typeface="Times New Roman" panose="02020603050405020304" pitchFamily="18" charset="0"/>
                        </a:rPr>
                        <a:t>AI, Machine Learning</a:t>
                      </a:r>
                    </a:p>
                  </a:txBody>
                  <a:tcPr marL="74751" marR="74751"/>
                </a:tc>
                <a:tc>
                  <a:txBody>
                    <a:bodyPr/>
                    <a:lstStyle/>
                    <a:p>
                      <a:r>
                        <a:rPr lang="en-US" sz="2200" dirty="0">
                          <a:latin typeface="Times New Roman" panose="02020603050405020304" pitchFamily="18" charset="0"/>
                          <a:cs typeface="Times New Roman" panose="02020603050405020304" pitchFamily="18" charset="0"/>
                        </a:rPr>
                        <a:t>Coding, social media monitoring</a:t>
                      </a:r>
                    </a:p>
                  </a:txBody>
                  <a:tcPr marL="74751" marR="74751"/>
                </a:tc>
                <a:extLst>
                  <a:ext uri="{0D108BD9-81ED-4DB2-BD59-A6C34878D82A}">
                    <a16:rowId xmlns:a16="http://schemas.microsoft.com/office/drawing/2014/main" val="2689933161"/>
                  </a:ext>
                </a:extLst>
              </a:tr>
              <a:tr h="370840">
                <a:tc>
                  <a:txBody>
                    <a:bodyPr/>
                    <a:lstStyle/>
                    <a:p>
                      <a:r>
                        <a:rPr lang="en-US" sz="2200" dirty="0" err="1">
                          <a:latin typeface="Times New Roman" panose="02020603050405020304" pitchFamily="18" charset="0"/>
                          <a:cs typeface="Times New Roman" panose="02020603050405020304" pitchFamily="18" charset="0"/>
                        </a:rPr>
                        <a:t>Fayazuddin</a:t>
                      </a:r>
                      <a:endParaRPr lang="en-US" sz="2200" dirty="0">
                        <a:latin typeface="Times New Roman" panose="02020603050405020304" pitchFamily="18" charset="0"/>
                        <a:cs typeface="Times New Roman" panose="02020603050405020304" pitchFamily="18" charset="0"/>
                      </a:endParaRPr>
                    </a:p>
                  </a:txBody>
                  <a:tcPr marL="74751" marR="74751"/>
                </a:tc>
                <a:tc>
                  <a:txBody>
                    <a:bodyPr/>
                    <a:lstStyle/>
                    <a:p>
                      <a:r>
                        <a:rPr lang="en-US" sz="2200" dirty="0">
                          <a:latin typeface="Times New Roman" panose="02020603050405020304" pitchFamily="18" charset="0"/>
                          <a:cs typeface="Times New Roman" panose="02020603050405020304" pitchFamily="18" charset="0"/>
                        </a:rPr>
                        <a:t>Database, Programming</a:t>
                      </a:r>
                    </a:p>
                  </a:txBody>
                  <a:tcPr marL="74751" marR="74751"/>
                </a:tc>
                <a:tc>
                  <a:txBody>
                    <a:bodyPr/>
                    <a:lstStyle/>
                    <a:p>
                      <a:r>
                        <a:rPr lang="en-US" sz="2200" dirty="0">
                          <a:latin typeface="Times New Roman" panose="02020603050405020304" pitchFamily="18" charset="0"/>
                          <a:cs typeface="Times New Roman" panose="02020603050405020304" pitchFamily="18" charset="0"/>
                        </a:rPr>
                        <a:t>Analyzing &amp; classifying data collected, coding</a:t>
                      </a:r>
                    </a:p>
                  </a:txBody>
                  <a:tcPr marL="74751" marR="74751"/>
                </a:tc>
                <a:extLst>
                  <a:ext uri="{0D108BD9-81ED-4DB2-BD59-A6C34878D82A}">
                    <a16:rowId xmlns:a16="http://schemas.microsoft.com/office/drawing/2014/main" val="1143502992"/>
                  </a:ext>
                </a:extLst>
              </a:tr>
              <a:tr h="370840">
                <a:tc>
                  <a:txBody>
                    <a:bodyPr/>
                    <a:lstStyle/>
                    <a:p>
                      <a:r>
                        <a:rPr lang="en-US" sz="2200" dirty="0" err="1">
                          <a:latin typeface="Times New Roman" panose="02020603050405020304" pitchFamily="18" charset="0"/>
                          <a:cs typeface="Times New Roman" panose="02020603050405020304" pitchFamily="18" charset="0"/>
                        </a:rPr>
                        <a:t>Krithi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reddy</a:t>
                      </a:r>
                      <a:endParaRPr lang="en-US" sz="2200" dirty="0">
                        <a:latin typeface="Times New Roman" panose="02020603050405020304" pitchFamily="18" charset="0"/>
                        <a:cs typeface="Times New Roman" panose="02020603050405020304" pitchFamily="18" charset="0"/>
                      </a:endParaRPr>
                    </a:p>
                  </a:txBody>
                  <a:tcPr marL="74751" marR="74751"/>
                </a:tc>
                <a:tc>
                  <a:txBody>
                    <a:bodyPr/>
                    <a:lstStyle/>
                    <a:p>
                      <a:r>
                        <a:rPr lang="en-US" sz="2200" dirty="0">
                          <a:latin typeface="Times New Roman" panose="02020603050405020304" pitchFamily="18" charset="0"/>
                          <a:cs typeface="Times New Roman" panose="02020603050405020304" pitchFamily="18" charset="0"/>
                        </a:rPr>
                        <a:t>Networks </a:t>
                      </a:r>
                    </a:p>
                  </a:txBody>
                  <a:tcPr marL="74751" marR="74751"/>
                </a:tc>
                <a:tc>
                  <a:txBody>
                    <a:bodyPr/>
                    <a:lstStyle/>
                    <a:p>
                      <a:r>
                        <a:rPr lang="en-US" sz="2200" dirty="0">
                          <a:latin typeface="Times New Roman" panose="02020603050405020304" pitchFamily="18" charset="0"/>
                          <a:cs typeface="Times New Roman" panose="02020603050405020304" pitchFamily="18" charset="0"/>
                        </a:rPr>
                        <a:t>Configurations of networks and network devices used</a:t>
                      </a:r>
                    </a:p>
                  </a:txBody>
                  <a:tcPr marL="74751" marR="74751"/>
                </a:tc>
                <a:extLst>
                  <a:ext uri="{0D108BD9-81ED-4DB2-BD59-A6C34878D82A}">
                    <a16:rowId xmlns:a16="http://schemas.microsoft.com/office/drawing/2014/main" val="714338263"/>
                  </a:ext>
                </a:extLst>
              </a:tr>
              <a:tr h="370840">
                <a:tc>
                  <a:txBody>
                    <a:bodyPr/>
                    <a:lstStyle/>
                    <a:p>
                      <a:r>
                        <a:rPr lang="en-US" sz="2200" dirty="0" err="1">
                          <a:latin typeface="Times New Roman" panose="02020603050405020304" pitchFamily="18" charset="0"/>
                          <a:cs typeface="Times New Roman" panose="02020603050405020304" pitchFamily="18" charset="0"/>
                        </a:rPr>
                        <a:t>Rushitha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reddy</a:t>
                      </a:r>
                      <a:endParaRPr lang="en-US" sz="2200" dirty="0">
                        <a:latin typeface="Times New Roman" panose="02020603050405020304" pitchFamily="18" charset="0"/>
                        <a:cs typeface="Times New Roman" panose="02020603050405020304" pitchFamily="18" charset="0"/>
                      </a:endParaRPr>
                    </a:p>
                  </a:txBody>
                  <a:tcPr marL="74751" marR="74751"/>
                </a:tc>
                <a:tc>
                  <a:txBody>
                    <a:bodyPr/>
                    <a:lstStyle/>
                    <a:p>
                      <a:r>
                        <a:rPr lang="en-US" sz="2200" dirty="0">
                          <a:latin typeface="Times New Roman" panose="02020603050405020304" pitchFamily="18" charset="0"/>
                          <a:cs typeface="Times New Roman" panose="02020603050405020304" pitchFamily="18" charset="0"/>
                        </a:rPr>
                        <a:t>Biomed Computing</a:t>
                      </a:r>
                    </a:p>
                  </a:txBody>
                  <a:tcPr marL="74751" marR="74751"/>
                </a:tc>
                <a:tc>
                  <a:txBody>
                    <a:bodyPr/>
                    <a:lstStyle/>
                    <a:p>
                      <a:r>
                        <a:rPr lang="en-US" sz="2200" dirty="0">
                          <a:latin typeface="Times New Roman" panose="02020603050405020304" pitchFamily="18" charset="0"/>
                          <a:cs typeface="Times New Roman" panose="02020603050405020304" pitchFamily="18" charset="0"/>
                        </a:rPr>
                        <a:t>Research on corona virus</a:t>
                      </a:r>
                    </a:p>
                  </a:txBody>
                  <a:tcPr marL="74751" marR="74751"/>
                </a:tc>
                <a:extLst>
                  <a:ext uri="{0D108BD9-81ED-4DB2-BD59-A6C34878D82A}">
                    <a16:rowId xmlns:a16="http://schemas.microsoft.com/office/drawing/2014/main" val="657054643"/>
                  </a:ext>
                </a:extLst>
              </a:tr>
            </a:tbl>
          </a:graphicData>
        </a:graphic>
      </p:graphicFrame>
    </p:spTree>
    <p:extLst>
      <p:ext uri="{BB962C8B-B14F-4D97-AF65-F5344CB8AC3E}">
        <p14:creationId xmlns:p14="http://schemas.microsoft.com/office/powerpoint/2010/main" val="596163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DACF-9000-4D26-962B-52A77712E72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Getting Started</a:t>
            </a:r>
          </a:p>
        </p:txBody>
      </p:sp>
      <p:graphicFrame>
        <p:nvGraphicFramePr>
          <p:cNvPr id="4" name="Table 4">
            <a:extLst>
              <a:ext uri="{FF2B5EF4-FFF2-40B4-BE49-F238E27FC236}">
                <a16:creationId xmlns:a16="http://schemas.microsoft.com/office/drawing/2014/main" id="{D024CBDD-23F2-4DB6-8783-AF57FE60D99D}"/>
              </a:ext>
            </a:extLst>
          </p:cNvPr>
          <p:cNvGraphicFramePr>
            <a:graphicFrameLocks noGrp="1"/>
          </p:cNvGraphicFramePr>
          <p:nvPr>
            <p:ph idx="1"/>
            <p:extLst>
              <p:ext uri="{D42A27DB-BD31-4B8C-83A1-F6EECF244321}">
                <p14:modId xmlns:p14="http://schemas.microsoft.com/office/powerpoint/2010/main" val="863451140"/>
              </p:ext>
            </p:extLst>
          </p:nvPr>
        </p:nvGraphicFramePr>
        <p:xfrm>
          <a:off x="838200" y="2185834"/>
          <a:ext cx="10515600" cy="292608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488161827"/>
                    </a:ext>
                  </a:extLst>
                </a:gridCol>
                <a:gridCol w="5257800">
                  <a:extLst>
                    <a:ext uri="{9D8B030D-6E8A-4147-A177-3AD203B41FA5}">
                      <a16:colId xmlns:a16="http://schemas.microsoft.com/office/drawing/2014/main" val="2754305596"/>
                    </a:ext>
                  </a:extLst>
                </a:gridCol>
              </a:tblGrid>
              <a:tr h="370840">
                <a:tc>
                  <a:txBody>
                    <a:bodyPr/>
                    <a:lstStyle/>
                    <a:p>
                      <a:r>
                        <a:rPr lang="en-US" sz="2400" dirty="0">
                          <a:latin typeface="Times New Roman" panose="02020603050405020304" pitchFamily="18" charset="0"/>
                          <a:cs typeface="Times New Roman" panose="02020603050405020304" pitchFamily="18" charset="0"/>
                        </a:rPr>
                        <a:t>Activity</a:t>
                      </a:r>
                    </a:p>
                  </a:txBody>
                  <a:tcPr>
                    <a:solidFill>
                      <a:schemeClr val="accent1"/>
                    </a:solidFill>
                  </a:tcPr>
                </a:tc>
                <a:tc>
                  <a:txBody>
                    <a:bodyPr/>
                    <a:lstStyle/>
                    <a:p>
                      <a:r>
                        <a:rPr lang="en-US" sz="2400" dirty="0">
                          <a:latin typeface="Times New Roman" panose="02020603050405020304" pitchFamily="18" charset="0"/>
                          <a:cs typeface="Times New Roman" panose="02020603050405020304" pitchFamily="18" charset="0"/>
                        </a:rPr>
                        <a:t>Duration</a:t>
                      </a:r>
                    </a:p>
                  </a:txBody>
                  <a:tcPr>
                    <a:solidFill>
                      <a:schemeClr val="accent1"/>
                    </a:solidFill>
                  </a:tcPr>
                </a:tc>
                <a:extLst>
                  <a:ext uri="{0D108BD9-81ED-4DB2-BD59-A6C34878D82A}">
                    <a16:rowId xmlns:a16="http://schemas.microsoft.com/office/drawing/2014/main" val="589857380"/>
                  </a:ext>
                </a:extLst>
              </a:tr>
              <a:tr h="370840">
                <a:tc>
                  <a:txBody>
                    <a:bodyPr/>
                    <a:lstStyle/>
                    <a:p>
                      <a:r>
                        <a:rPr lang="en-US" sz="2100" dirty="0">
                          <a:latin typeface="Times New Roman" panose="02020603050405020304" pitchFamily="18" charset="0"/>
                          <a:cs typeface="Times New Roman" panose="02020603050405020304" pitchFamily="18" charset="0"/>
                        </a:rPr>
                        <a:t>Planning and system design</a:t>
                      </a:r>
                    </a:p>
                  </a:txBody>
                  <a:tcPr/>
                </a:tc>
                <a:tc>
                  <a:txBody>
                    <a:bodyPr/>
                    <a:lstStyle/>
                    <a:p>
                      <a:r>
                        <a:rPr lang="en-US" sz="2100" dirty="0">
                          <a:latin typeface="Times New Roman" panose="02020603050405020304" pitchFamily="18" charset="0"/>
                          <a:cs typeface="Times New Roman" panose="02020603050405020304" pitchFamily="18" charset="0"/>
                        </a:rPr>
                        <a:t>2 months</a:t>
                      </a:r>
                    </a:p>
                  </a:txBody>
                  <a:tcPr/>
                </a:tc>
                <a:extLst>
                  <a:ext uri="{0D108BD9-81ED-4DB2-BD59-A6C34878D82A}">
                    <a16:rowId xmlns:a16="http://schemas.microsoft.com/office/drawing/2014/main" val="3497533383"/>
                  </a:ext>
                </a:extLst>
              </a:tr>
              <a:tr h="370840">
                <a:tc>
                  <a:txBody>
                    <a:bodyPr/>
                    <a:lstStyle/>
                    <a:p>
                      <a:r>
                        <a:rPr lang="en-US" sz="2100" dirty="0">
                          <a:latin typeface="Times New Roman" panose="02020603050405020304" pitchFamily="18" charset="0"/>
                          <a:cs typeface="Times New Roman" panose="02020603050405020304" pitchFamily="18" charset="0"/>
                        </a:rPr>
                        <a:t>Model Development</a:t>
                      </a:r>
                    </a:p>
                  </a:txBody>
                  <a:tcPr/>
                </a:tc>
                <a:tc>
                  <a:txBody>
                    <a:bodyPr/>
                    <a:lstStyle/>
                    <a:p>
                      <a:r>
                        <a:rPr lang="en-US" sz="2100" dirty="0">
                          <a:latin typeface="Times New Roman" panose="02020603050405020304" pitchFamily="18" charset="0"/>
                          <a:cs typeface="Times New Roman" panose="02020603050405020304" pitchFamily="18" charset="0"/>
                        </a:rPr>
                        <a:t>2 months</a:t>
                      </a:r>
                    </a:p>
                  </a:txBody>
                  <a:tcPr/>
                </a:tc>
                <a:extLst>
                  <a:ext uri="{0D108BD9-81ED-4DB2-BD59-A6C34878D82A}">
                    <a16:rowId xmlns:a16="http://schemas.microsoft.com/office/drawing/2014/main" val="764964572"/>
                  </a:ext>
                </a:extLst>
              </a:tr>
              <a:tr h="370840">
                <a:tc>
                  <a:txBody>
                    <a:bodyPr/>
                    <a:lstStyle/>
                    <a:p>
                      <a:r>
                        <a:rPr lang="en-US" sz="2100" dirty="0">
                          <a:latin typeface="Times New Roman" panose="02020603050405020304" pitchFamily="18" charset="0"/>
                          <a:cs typeface="Times New Roman" panose="02020603050405020304" pitchFamily="18" charset="0"/>
                        </a:rPr>
                        <a:t>Model technical validation</a:t>
                      </a:r>
                    </a:p>
                  </a:txBody>
                  <a:tcPr/>
                </a:tc>
                <a:tc>
                  <a:txBody>
                    <a:bodyPr/>
                    <a:lstStyle/>
                    <a:p>
                      <a:r>
                        <a:rPr lang="en-US" sz="2100" dirty="0">
                          <a:latin typeface="Times New Roman" panose="02020603050405020304" pitchFamily="18" charset="0"/>
                          <a:cs typeface="Times New Roman" panose="02020603050405020304" pitchFamily="18" charset="0"/>
                        </a:rPr>
                        <a:t>1 month</a:t>
                      </a:r>
                    </a:p>
                  </a:txBody>
                  <a:tcPr/>
                </a:tc>
                <a:extLst>
                  <a:ext uri="{0D108BD9-81ED-4DB2-BD59-A6C34878D82A}">
                    <a16:rowId xmlns:a16="http://schemas.microsoft.com/office/drawing/2014/main" val="2826055347"/>
                  </a:ext>
                </a:extLst>
              </a:tr>
              <a:tr h="370840">
                <a:tc>
                  <a:txBody>
                    <a:bodyPr/>
                    <a:lstStyle/>
                    <a:p>
                      <a:r>
                        <a:rPr lang="en-US" sz="2100" dirty="0">
                          <a:latin typeface="Times New Roman" panose="02020603050405020304" pitchFamily="18" charset="0"/>
                          <a:cs typeface="Times New Roman" panose="02020603050405020304" pitchFamily="18" charset="0"/>
                        </a:rPr>
                        <a:t>User Testing</a:t>
                      </a:r>
                    </a:p>
                  </a:txBody>
                  <a:tcPr/>
                </a:tc>
                <a:tc>
                  <a:txBody>
                    <a:bodyPr/>
                    <a:lstStyle/>
                    <a:p>
                      <a:r>
                        <a:rPr lang="en-US" sz="2100" dirty="0">
                          <a:latin typeface="Times New Roman" panose="02020603050405020304" pitchFamily="18" charset="0"/>
                          <a:cs typeface="Times New Roman" panose="02020603050405020304" pitchFamily="18" charset="0"/>
                        </a:rPr>
                        <a:t>1 month</a:t>
                      </a:r>
                    </a:p>
                  </a:txBody>
                  <a:tcPr/>
                </a:tc>
                <a:extLst>
                  <a:ext uri="{0D108BD9-81ED-4DB2-BD59-A6C34878D82A}">
                    <a16:rowId xmlns:a16="http://schemas.microsoft.com/office/drawing/2014/main" val="3397955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latin typeface="Times New Roman" panose="02020603050405020304" pitchFamily="18" charset="0"/>
                          <a:cs typeface="Times New Roman" panose="02020603050405020304" pitchFamily="18" charset="0"/>
                        </a:rPr>
                        <a:t>Gaining Market Entry</a:t>
                      </a:r>
                    </a:p>
                  </a:txBody>
                  <a:tcPr/>
                </a:tc>
                <a:tc>
                  <a:txBody>
                    <a:bodyPr/>
                    <a:lstStyle/>
                    <a:p>
                      <a:r>
                        <a:rPr lang="en-US" sz="2100" dirty="0">
                          <a:latin typeface="Times New Roman" panose="02020603050405020304" pitchFamily="18" charset="0"/>
                          <a:cs typeface="Times New Roman" panose="02020603050405020304" pitchFamily="18" charset="0"/>
                        </a:rPr>
                        <a:t>1 month</a:t>
                      </a:r>
                    </a:p>
                  </a:txBody>
                  <a:tcPr/>
                </a:tc>
                <a:extLst>
                  <a:ext uri="{0D108BD9-81ED-4DB2-BD59-A6C34878D82A}">
                    <a16:rowId xmlns:a16="http://schemas.microsoft.com/office/drawing/2014/main" val="31293253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latin typeface="Times New Roman" panose="02020603050405020304" pitchFamily="18" charset="0"/>
                          <a:cs typeface="Times New Roman" panose="02020603050405020304" pitchFamily="18" charset="0"/>
                        </a:rPr>
                        <a:t>Scale up and recommendations</a:t>
                      </a:r>
                    </a:p>
                  </a:txBody>
                  <a:tcPr/>
                </a:tc>
                <a:tc>
                  <a:txBody>
                    <a:bodyPr/>
                    <a:lstStyle/>
                    <a:p>
                      <a:r>
                        <a:rPr lang="en-US" sz="2100" dirty="0">
                          <a:latin typeface="Times New Roman" panose="02020603050405020304" pitchFamily="18" charset="0"/>
                          <a:cs typeface="Times New Roman" panose="02020603050405020304" pitchFamily="18" charset="0"/>
                        </a:rPr>
                        <a:t>Infinite </a:t>
                      </a:r>
                    </a:p>
                  </a:txBody>
                  <a:tcPr/>
                </a:tc>
                <a:extLst>
                  <a:ext uri="{0D108BD9-81ED-4DB2-BD59-A6C34878D82A}">
                    <a16:rowId xmlns:a16="http://schemas.microsoft.com/office/drawing/2014/main" val="858072351"/>
                  </a:ext>
                </a:extLst>
              </a:tr>
            </a:tbl>
          </a:graphicData>
        </a:graphic>
      </p:graphicFrame>
    </p:spTree>
    <p:extLst>
      <p:ext uri="{BB962C8B-B14F-4D97-AF65-F5344CB8AC3E}">
        <p14:creationId xmlns:p14="http://schemas.microsoft.com/office/powerpoint/2010/main" val="97223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660</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Bahnschrift SemiBold</vt:lpstr>
      <vt:lpstr>Bradley Hand ITC</vt:lpstr>
      <vt:lpstr>Britannic Bold</vt:lpstr>
      <vt:lpstr>Calibri</vt:lpstr>
      <vt:lpstr>Times New Roman</vt:lpstr>
      <vt:lpstr>Trebuchet MS</vt:lpstr>
      <vt:lpstr>Wingdings 3</vt:lpstr>
      <vt:lpstr>Facet</vt:lpstr>
      <vt:lpstr>Covid-Predictor (CP)  Healthy, Wealthy</vt:lpstr>
      <vt:lpstr>Problem Statement</vt:lpstr>
      <vt:lpstr>Methodology</vt:lpstr>
      <vt:lpstr>Justification </vt:lpstr>
      <vt:lpstr>Market Research</vt:lpstr>
      <vt:lpstr>Suitability </vt:lpstr>
      <vt:lpstr>The Business Model</vt:lpstr>
      <vt:lpstr>Team’s Contributions</vt:lpstr>
      <vt:lpstr>Getting Started</vt:lpstr>
      <vt:lpstr>Enabling Tools for Development &amp; 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Covid-Predictor (CP)  Healthy, Wealthy</dc:title>
  <dc:creator>Lucas Ochieng</dc:creator>
  <cp:lastModifiedBy>Robinson, Tranise</cp:lastModifiedBy>
  <cp:revision>12</cp:revision>
  <dcterms:created xsi:type="dcterms:W3CDTF">2021-09-22T23:14:40Z</dcterms:created>
  <dcterms:modified xsi:type="dcterms:W3CDTF">2021-09-27T21:21:42Z</dcterms:modified>
</cp:coreProperties>
</file>