
<file path=[Content_Types].xml><?xml version="1.0" encoding="utf-8"?>
<Types xmlns="http://schemas.openxmlformats.org/package/2006/content-types">
  <Default Extension="bin"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52" r:id="rId2"/>
  </p:sldMasterIdLst>
  <p:notesMasterIdLst>
    <p:notesMasterId r:id="rId26"/>
  </p:notesMasterIdLst>
  <p:sldIdLst>
    <p:sldId id="256" r:id="rId3"/>
    <p:sldId id="258" r:id="rId4"/>
    <p:sldId id="259" r:id="rId5"/>
    <p:sldId id="260" r:id="rId6"/>
    <p:sldId id="284" r:id="rId7"/>
    <p:sldId id="285" r:id="rId8"/>
    <p:sldId id="266" r:id="rId9"/>
    <p:sldId id="261" r:id="rId10"/>
    <p:sldId id="274" r:id="rId11"/>
    <p:sldId id="262" r:id="rId12"/>
    <p:sldId id="273" r:id="rId13"/>
    <p:sldId id="264" r:id="rId14"/>
    <p:sldId id="275" r:id="rId15"/>
    <p:sldId id="276" r:id="rId16"/>
    <p:sldId id="281" r:id="rId17"/>
    <p:sldId id="279" r:id="rId18"/>
    <p:sldId id="283" r:id="rId19"/>
    <p:sldId id="277" r:id="rId20"/>
    <p:sldId id="282" r:id="rId21"/>
    <p:sldId id="280" r:id="rId22"/>
    <p:sldId id="278" r:id="rId23"/>
    <p:sldId id="269" r:id="rId24"/>
    <p:sldId id="26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89" autoAdjust="0"/>
    <p:restoredTop sz="85786" autoAdjust="0"/>
  </p:normalViewPr>
  <p:slideViewPr>
    <p:cSldViewPr snapToGrid="0">
      <p:cViewPr varScale="1">
        <p:scale>
          <a:sx n="59" d="100"/>
          <a:sy n="59" d="100"/>
        </p:scale>
        <p:origin x="10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962895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Colleges and universities: </a:t>
            </a:r>
            <a:r>
              <a:rPr lang="en-US" dirty="0"/>
              <a:t>University of Paris, Paris-Sorbonne University, Le Cordon Bleu, École normale supérieure, Sciences Po, American University of Paris, Pierre and Marie Curie University, Conservatoire de Paris, Paris Diderot University, Pantheon-Sorbonne University, Institut national des langues et civilisations orientales, Paris Dauphine University, University of Paris III: Sorbonne Nouvelle, Collège de France, Panthéon-Assas University, Conservatoire national des arts et métiers, Paris School of Economics, Institut Catholique de Paris, Paris 8 University, Mines ParisTech, School for Advanced Studies in the Social Sciences, Supélec, Paris Descartes University, École des ponts ParisTech, American Graduate School in Paris, Agro ParisTech, Arts et Métiers ParisTech, ENSTA ParisTech, École normale supérieure Paris-Saclay, University of France, Institut supérieur du commerce de Paris, Telecom Business School, École nationale supérieure des arts décoratifs, College of Sorbonne, École Spéciale des Travaux Publics, CNSAD, ISG Business School, Institut supérieur d'électronique de Paris, St. Sergius Orthodox Theological Institute, ESIEE Paris, European Business School Paris, IAE Paris, École Boulle, ESPCI ParisTech, École Spéciale d'Architecture, Chimie ParisTech, Institut national agronomique Paris Grignon, Ecole de Management Léonard De Vinci, Centre Sèvres</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962895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a:t>
            </a:r>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2239505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Supervised Learning: build model that able to learn by comparing its actual housing price sale with predicted housing prices – find the error and manipulate the dataset for better prediction </a:t>
            </a:r>
          </a:p>
        </p:txBody>
      </p:sp>
      <p:sp>
        <p:nvSpPr>
          <p:cNvPr id="4" name="Slide Number Placeholder 3"/>
          <p:cNvSpPr>
            <a:spLocks noGrp="1"/>
          </p:cNvSpPr>
          <p:nvPr>
            <p:ph type="sldNum" sz="quarter" idx="10"/>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2564376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Root Mean Square Error</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RMSE</a:t>
            </a:r>
            <a:r>
              <a:rPr lang="en-US" sz="1200" b="0" i="0" u="none" strike="noStrike" kern="1200" dirty="0">
                <a:solidFill>
                  <a:schemeClr val="tx1"/>
                </a:solidFill>
                <a:effectLst/>
                <a:latin typeface="+mn-lt"/>
                <a:ea typeface="+mn-ea"/>
                <a:cs typeface="+mn-cs"/>
              </a:rPr>
              <a:t>) measures how much error there is between two data sets. In other words, it compares a predicted value and an observed or known value. It's also known as </a:t>
            </a:r>
            <a:r>
              <a:rPr lang="en-US" sz="1200" b="1" i="0" u="none" strike="noStrike" kern="1200" dirty="0">
                <a:solidFill>
                  <a:schemeClr val="tx1"/>
                </a:solidFill>
                <a:effectLst/>
                <a:latin typeface="+mn-lt"/>
                <a:ea typeface="+mn-ea"/>
                <a:cs typeface="+mn-cs"/>
              </a:rPr>
              <a:t>Root Mean Square</a:t>
            </a:r>
            <a:r>
              <a:rPr lang="en-US" sz="1200" b="0" i="0" u="none" strike="noStrike" kern="1200" dirty="0">
                <a:solidFill>
                  <a:schemeClr val="tx1"/>
                </a:solidFill>
                <a:effectLst/>
                <a:latin typeface="+mn-lt"/>
                <a:ea typeface="+mn-ea"/>
                <a:cs typeface="+mn-cs"/>
              </a:rPr>
              <a:t> Deviation and is one of the most widely used </a:t>
            </a:r>
            <a:r>
              <a:rPr lang="en-US" sz="1200" b="1" i="0" u="none" strike="noStrike" kern="1200" dirty="0">
                <a:solidFill>
                  <a:schemeClr val="tx1"/>
                </a:solidFill>
                <a:effectLst/>
                <a:latin typeface="+mn-lt"/>
                <a:ea typeface="+mn-ea"/>
                <a:cs typeface="+mn-cs"/>
              </a:rPr>
              <a:t>statistics</a:t>
            </a:r>
            <a:r>
              <a:rPr lang="en-US" sz="1200" b="0" i="0" u="none" strike="noStrike" kern="1200" dirty="0">
                <a:solidFill>
                  <a:schemeClr val="tx1"/>
                </a:solidFill>
                <a:effectLst/>
                <a:latin typeface="+mn-lt"/>
                <a:ea typeface="+mn-ea"/>
                <a:cs typeface="+mn-cs"/>
              </a:rPr>
              <a:t> in GIS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994789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Knn</a:t>
            </a:r>
            <a:r>
              <a:rPr lang="en-US" dirty="0"/>
              <a:t> – pattern recognition model – classification or regression</a:t>
            </a:r>
          </a:p>
          <a:p>
            <a:r>
              <a:rPr lang="en-US" dirty="0"/>
              <a:t>Decision tree learning – visually represent decisions – predict model (features to choose , condition to use for splitting, understanding the ending of the tree decision) </a:t>
            </a:r>
            <a:br>
              <a:rPr lang="en-US" dirty="0"/>
            </a:b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3050813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Algorithms </a:t>
            </a:r>
          </a:p>
          <a:p>
            <a:pPr marL="171450" indent="-171450">
              <a:buFont typeface="Arial" panose="020B0604020202020204" pitchFamily="34" charset="0"/>
              <a:buChar char="•"/>
            </a:pPr>
            <a:r>
              <a:rPr lang="en-US" dirty="0"/>
              <a:t>Supervised </a:t>
            </a:r>
          </a:p>
        </p:txBody>
      </p:sp>
      <p:sp>
        <p:nvSpPr>
          <p:cNvPr id="4" name="Slide Number Placeholder 3"/>
          <p:cNvSpPr>
            <a:spLocks noGrp="1"/>
          </p:cNvSpPr>
          <p:nvPr>
            <p:ph type="sldNum" sz="quarter" idx="10"/>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384486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The main goal of the project is to built a algorithm (ML) to predict the value of the sales price for test set house.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87245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Supervised Learning: build model that able to learn by comparing its actual housing price sale with predicted housing prices – find the error and manipulate the dataset for better prediction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3739456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Libraries</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461773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Cleaning:</a:t>
            </a:r>
          </a:p>
          <a:p>
            <a:pPr marL="171450" indent="-171450">
              <a:buFont typeface="Arial" panose="020B0604020202020204" pitchFamily="34" charset="0"/>
              <a:buChar char="•"/>
            </a:pPr>
            <a:r>
              <a:rPr lang="en-US" dirty="0"/>
              <a:t>What method use to clean the data set </a:t>
            </a:r>
          </a:p>
          <a:p>
            <a:pPr marL="171450" indent="-171450">
              <a:buFont typeface="Arial" panose="020B0604020202020204" pitchFamily="34" charset="0"/>
              <a:buChar char="•"/>
            </a:pPr>
            <a:r>
              <a:rPr lang="en-US" dirty="0"/>
              <a:t>Talk about the missing values: converted to …</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698336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4099262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Numerical / Categorical values </a:t>
            </a:r>
          </a:p>
          <a:p>
            <a:pPr marL="171450" indent="-171450">
              <a:buFont typeface="Arial" panose="020B0604020202020204" pitchFamily="34" charset="0"/>
              <a:buChar char="•"/>
            </a:pPr>
            <a:r>
              <a:rPr lang="en-US" dirty="0"/>
              <a:t>How was made the specific selection of columns for categorical? </a:t>
            </a:r>
          </a:p>
          <a:p>
            <a:pPr marL="171450" indent="-171450">
              <a:buFont typeface="Arial" panose="020B0604020202020204" pitchFamily="34" charset="0"/>
              <a:buChar char="•"/>
            </a:pPr>
            <a:r>
              <a:rPr lang="en-US" dirty="0"/>
              <a:t>For loop all the categorical columns (specific columns) </a:t>
            </a:r>
          </a:p>
          <a:p>
            <a:pPr marL="171450" indent="-171450">
              <a:buFont typeface="Arial" panose="020B0604020202020204" pitchFamily="34" charset="0"/>
              <a:buChar char="•"/>
            </a:pPr>
            <a:r>
              <a:rPr lang="en-US" dirty="0"/>
              <a:t>Graph</a:t>
            </a:r>
          </a:p>
          <a:p>
            <a:pPr marL="171450" indent="-171450">
              <a:buFont typeface="Arial" panose="020B0604020202020204" pitchFamily="34" charset="0"/>
              <a:buChar char="•"/>
            </a:pPr>
            <a:r>
              <a:rPr lang="en-US" dirty="0"/>
              <a:t>What we found </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888020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X – independent</a:t>
            </a:r>
          </a:p>
          <a:p>
            <a:pPr marL="171450" indent="-171450">
              <a:buFont typeface="Arial" panose="020B0604020202020204" pitchFamily="34" charset="0"/>
              <a:buChar char="•"/>
            </a:pPr>
            <a:r>
              <a:rPr lang="en-US" dirty="0"/>
              <a:t>Which variable were more important ? </a:t>
            </a: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581261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820918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6/4/2018</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0513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140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62897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82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585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6/4/2018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6071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6/4/2018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2705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6/4/2018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867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6/4/2018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52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6/4/2018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353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6/4/2018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665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6/4/2018</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7185579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6/4/2018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8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Pari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commons.wikimedia.org/wiki/File:Conseil_d'Etat_Paris_WA.jp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bin"/><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creativecommons.org/licenses/by/2.0" TargetMode="External"/><Relationship Id="rId4" Type="http://schemas.openxmlformats.org/officeDocument/2006/relationships/hyperlink" Target="http://commons.wikimedia.org/wiki/File:Visiter_le_Louvre_en_&#233;t&#233;_!_(4787187477).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ommons.wikimedia.org/wiki/File:Seine_and_Eiffel_Tower_from_Tour_Saint_Jacques_2013-08.JPG" TargetMode="External"/><Relationship Id="rId2" Type="http://schemas.openxmlformats.org/officeDocument/2006/relationships/image" Target="../media/image1.bin"/><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bin"/><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creativecommons.org/licenses/by-sa/2.0" TargetMode="External"/><Relationship Id="rId4" Type="http://schemas.openxmlformats.org/officeDocument/2006/relationships/hyperlink" Target="http://commons.wikimedia.org/wiki/File:H&#244;tel-Dieu_de_Paris,_February_7,_2013.jp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commons.wikimedia.org/wiki/File:M4_Ch&#226;telet_rush_hour.jp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ommons.wikimedia.org/wiki/File:DSC_7111-lycee-louis-le-gra.jp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creativecommons.org/licenses/by/2.0" TargetMode="External"/><Relationship Id="rId4" Type="http://schemas.openxmlformats.org/officeDocument/2006/relationships/hyperlink" Target="http://commons.wikimedia.org/wiki/File:Paris_Opera_full_frontal_architecture,_May_2009_sky.JP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Real Estate prediction IOWA</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Helvetica Neue" panose="020B0702040204020203" pitchFamily="34" charset="0"/>
                <a:ea typeface="Helvetica Neue" panose="020B0702040204020203" pitchFamily="34" charset="0"/>
                <a:cs typeface="Helvetica Neue" panose="020B0502040204020203" pitchFamily="34" charset="0"/>
              </a:rPr>
              <a:t>Key facts about your topic</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fontAlgn="base"/>
            <a:r>
              <a:rPr lang="en-US" dirty="0"/>
              <a:t>“Ask a home buyer to describe their dream house, and they probably won't begin with the height of the basement ceiling or the proximity to an east-west railroad. But this playground competition's dataset proves that much more influences price negotiations than the number of bedrooms or a white-picket fence.”- Kaggle</a:t>
            </a:r>
          </a:p>
          <a:p>
            <a:pPr fontAlgn="base"/>
            <a:endParaRPr lang="en-US" dirty="0"/>
          </a:p>
          <a:p>
            <a:pPr fontAlgn="base"/>
            <a:r>
              <a:rPr lang="en-US" dirty="0"/>
              <a:t>“With 81  explanatory variables describing (almost) every aspect of residential homes in Ames, Iowa, this competition challenges you to predict the final price of each home.” - Kaggle</a:t>
            </a:r>
          </a:p>
        </p:txBody>
      </p:sp>
      <p:sp>
        <p:nvSpPr>
          <p:cNvPr id="22" name="Content Placeholder 3"/>
          <p:cNvSpPr/>
          <p:nvPr/>
        </p:nvSpPr>
        <p:spPr>
          <a:xfrm>
            <a:off x="6211660" y="1876798"/>
            <a:ext cx="5237389" cy="1989712"/>
          </a:xfrm>
          <a:prstGeom prst="rect">
            <a:avLst/>
          </a:prstGeom>
        </p:spPr>
        <p:txBody>
          <a:bodyPr wrap="square">
            <a:spAutoFit/>
          </a:bodyPr>
          <a:lstStyle/>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Death Line: </a:t>
            </a:r>
            <a:r>
              <a:rPr lang="en-US" sz="1400" b="1" dirty="0">
                <a:solidFill>
                  <a:schemeClr val="bg2">
                    <a:lumMod val="50000"/>
                  </a:schemeClr>
                </a:solidFill>
                <a:latin typeface="Helvetica Neue Light" panose="020B0402040204020203" pitchFamily="34" charset="0"/>
                <a:ea typeface="Helvetica Neue" panose="020B0702040204020203" pitchFamily="34" charset="0"/>
              </a:rPr>
              <a:t>Sunday June 3, 2018</a:t>
            </a:r>
            <a:endParaRPr lang="en-US" sz="1400" dirty="0">
              <a:solidFill>
                <a:schemeClr val="bg2">
                  <a:lumMod val="50000"/>
                </a:schemeClr>
              </a:solidFill>
              <a:latin typeface="Helvetica Neue Light" panose="020B0402040204020203" pitchFamily="34" charset="0"/>
              <a:cs typeface="Helvetica Neue Light" panose="020B0402040204020203" pitchFamily="34" charset="0"/>
            </a:endParaRPr>
          </a:p>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Project: </a:t>
            </a:r>
            <a:r>
              <a:rPr lang="en-US" sz="1400" b="1" dirty="0">
                <a:solidFill>
                  <a:schemeClr val="bg2">
                    <a:lumMod val="50000"/>
                  </a:schemeClr>
                </a:solidFill>
                <a:latin typeface="Helvetica Neue" panose="020B0702040204020203" pitchFamily="34" charset="0"/>
                <a:ea typeface="Helvetica Neue" panose="020B0702040204020203" pitchFamily="34" charset="0"/>
              </a:rPr>
              <a:t>House Pricing</a:t>
            </a:r>
            <a:endParaRPr lang="en-US" sz="1400" dirty="0">
              <a:solidFill>
                <a:schemeClr val="bg2">
                  <a:lumMod val="50000"/>
                </a:schemeClr>
              </a:solidFill>
              <a:latin typeface="Helvetica Neue Light" panose="020B0402040204020203" pitchFamily="34" charset="0"/>
              <a:cs typeface="Helvetica Neue Light" panose="020B0402040204020203" pitchFamily="34" charset="0"/>
            </a:endParaRPr>
          </a:p>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State: IOWA </a:t>
            </a: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Dataset: </a:t>
            </a:r>
            <a:r>
              <a:rPr lang="en-US" sz="1400" b="1" dirty="0">
                <a:solidFill>
                  <a:schemeClr val="bg2">
                    <a:lumMod val="50000"/>
                  </a:schemeClr>
                </a:solidFill>
                <a:latin typeface="Helvetica Neue" panose="020B0702040204020203" pitchFamily="34" charset="0"/>
                <a:ea typeface="Helvetica Neue" panose="020B0702040204020203" pitchFamily="34" charset="0"/>
              </a:rPr>
              <a:t>Kaggle </a:t>
            </a:r>
          </a:p>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Group:  </a:t>
            </a:r>
            <a:r>
              <a:rPr lang="en-US" sz="1400" b="1" dirty="0" err="1">
                <a:solidFill>
                  <a:schemeClr val="bg2">
                    <a:lumMod val="50000"/>
                  </a:schemeClr>
                </a:solidFill>
                <a:latin typeface="Helvetica Neue Light" panose="020B0402040204020203" pitchFamily="34" charset="0"/>
                <a:ea typeface="Helvetica Neue" panose="020B0702040204020203" pitchFamily="34" charset="0"/>
              </a:rPr>
              <a:t>W</a:t>
            </a:r>
            <a:r>
              <a:rPr lang="en-US" sz="1400" b="1" dirty="0" err="1">
                <a:solidFill>
                  <a:schemeClr val="bg2">
                    <a:lumMod val="50000"/>
                  </a:schemeClr>
                </a:solidFill>
                <a:latin typeface="Helvetica Neue Light" panose="020B0402040204020203" pitchFamily="34" charset="0"/>
                <a:cs typeface="Helvetica Neue Light" panose="020B0402040204020203" pitchFamily="34" charset="0"/>
              </a:rPr>
              <a:t>lliam</a:t>
            </a:r>
            <a:r>
              <a:rPr lang="en-US" sz="1400" b="1" dirty="0">
                <a:solidFill>
                  <a:schemeClr val="bg2">
                    <a:lumMod val="50000"/>
                  </a:schemeClr>
                </a:solidFill>
                <a:latin typeface="Helvetica Neue Light" panose="020B0402040204020203" pitchFamily="34" charset="0"/>
                <a:cs typeface="Helvetica Neue Light" panose="020B0402040204020203" pitchFamily="34" charset="0"/>
              </a:rPr>
              <a:t> Lee, Fan Zhang, Eddie Lee </a:t>
            </a:r>
          </a:p>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NY Data Science Academy</a:t>
            </a: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hlinkClick r:id="rId3"/>
              </a:rPr>
              <a:t>en.wikipedia.org</a:t>
            </a:r>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rPr>
              <a:t> - Text under </a:t>
            </a:r>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hlinkClick r:id="rId4"/>
              </a:rPr>
              <a:t>CC-BY-SA license</a:t>
            </a:r>
            <a:endParaRPr lang="en-US" dirty="0"/>
          </a:p>
        </p:txBody>
      </p:sp>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Tree>
    <p:extLst>
      <p:ext uri="{BB962C8B-B14F-4D97-AF65-F5344CB8AC3E}">
        <p14:creationId xmlns:p14="http://schemas.microsoft.com/office/powerpoint/2010/main" val="374866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0" name="Rectangle 19">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21">
            <a:extLst>
              <a:ext uri="{FF2B5EF4-FFF2-40B4-BE49-F238E27FC236}">
                <a16:creationId xmlns:a16="http://schemas.microsoft.com/office/drawing/2014/main" id="{06980910-96FA-4DA6-93F5-97873AF1B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2" name="Rectangle 23">
            <a:extLst>
              <a:ext uri="{FF2B5EF4-FFF2-40B4-BE49-F238E27FC236}">
                <a16:creationId xmlns:a16="http://schemas.microsoft.com/office/drawing/2014/main" id="{9F1CB7E2-0098-4A7C-B377-037DCA4C8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E1C38472-99D0-4449-8E3C-29AEC7518F65}"/>
              </a:ext>
            </a:extLst>
          </p:cNvPr>
          <p:cNvPicPr>
            <a:picLocks noChangeAspect="1"/>
          </p:cNvPicPr>
          <p:nvPr/>
        </p:nvPicPr>
        <p:blipFill rotWithShape="1">
          <a:blip r:embed="rId3"/>
          <a:srcRect t="13798" r="1" b="1"/>
          <a:stretch/>
        </p:blipFill>
        <p:spPr>
          <a:xfrm>
            <a:off x="1097280" y="640081"/>
            <a:ext cx="9594723" cy="3825240"/>
          </a:xfrm>
          <a:prstGeom prst="rect">
            <a:avLst/>
          </a:prstGeom>
        </p:spPr>
      </p:pic>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a:t>Numerical / Categorical values </a:t>
            </a:r>
          </a:p>
        </p:txBody>
      </p:sp>
      <p:sp>
        <p:nvSpPr>
          <p:cNvPr id="3" name="Content Placeholder 2"/>
          <p:cNvSpPr>
            <a:spLocks noGrp="1"/>
          </p:cNvSpPr>
          <p:nvPr>
            <p:ph idx="1"/>
          </p:nvPr>
        </p:nvSpPr>
        <p:spPr>
          <a:xfrm>
            <a:off x="944182" y="6229349"/>
            <a:ext cx="9747821" cy="536576"/>
          </a:xfrm>
        </p:spPr>
        <p:txBody>
          <a:bodyPr vert="horz" lIns="91440" tIns="45720" rIns="91440" bIns="45720" rtlCol="0">
            <a:normAutofit/>
          </a:bodyPr>
          <a:lstStyle/>
          <a:p>
            <a:pPr marL="0" indent="0">
              <a:buNone/>
            </a:pPr>
            <a:r>
              <a:rPr lang="en-US" sz="1600">
                <a:solidFill>
                  <a:schemeClr val="tx1">
                    <a:lumMod val="75000"/>
                  </a:schemeClr>
                </a:solidFill>
              </a:rPr>
              <a:t>Look in the slide notes below for topics to consider talking about</a:t>
            </a:r>
          </a:p>
        </p:txBody>
      </p:sp>
      <p:sp>
        <p:nvSpPr>
          <p:cNvPr id="5" name="Footer PlaceHolder 3"/>
          <p:cNvSpPr>
            <a:spLocks noGrp="1"/>
          </p:cNvSpPr>
          <p:nvPr>
            <p:ph type="ftr" sz="quarter" idx="11"/>
          </p:nvPr>
        </p:nvSpPr>
        <p:spPr>
          <a:xfrm rot="16200000">
            <a:off x="9959341" y="4046537"/>
            <a:ext cx="3581400" cy="365125"/>
          </a:xfrm>
        </p:spPr>
        <p:txBody>
          <a:bodyPr vert="horz" lIns="91440" tIns="45720" rIns="91440" bIns="45720" rtlCol="0" anchor="ctr">
            <a:normAutofit/>
          </a:bodyPr>
          <a:lstStyle/>
          <a:p>
            <a:pPr defTabSz="914400">
              <a:spcAft>
                <a:spcPts val="600"/>
              </a:spcAft>
            </a:pPr>
            <a:r>
              <a:rPr lang="en-US" kern="1200">
                <a:solidFill>
                  <a:schemeClr val="tx1">
                    <a:lumMod val="65000"/>
                  </a:schemeClr>
                </a:solidFill>
                <a:latin typeface="+mn-lt"/>
                <a:ea typeface="+mn-ea"/>
                <a:cs typeface="+mn-cs"/>
                <a:hlinkClick r:id="rId4"/>
              </a:rPr>
              <a:t>Photo</a:t>
            </a:r>
            <a:r>
              <a:rPr lang="en-US" kern="1200">
                <a:solidFill>
                  <a:schemeClr val="tx1">
                    <a:lumMod val="65000"/>
                  </a:schemeClr>
                </a:solidFill>
                <a:latin typeface="+mn-lt"/>
                <a:ea typeface="+mn-ea"/>
                <a:cs typeface="+mn-cs"/>
              </a:rPr>
              <a:t> by Marie-Lan Nguyen / Public domain</a:t>
            </a:r>
          </a:p>
        </p:txBody>
      </p:sp>
    </p:spTree>
    <p:extLst>
      <p:ext uri="{BB962C8B-B14F-4D97-AF65-F5344CB8AC3E}">
        <p14:creationId xmlns:p14="http://schemas.microsoft.com/office/powerpoint/2010/main" val="10303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9980-5B27-8C4D-A51B-BB848ED27B22}"/>
              </a:ext>
            </a:extLst>
          </p:cNvPr>
          <p:cNvSpPr>
            <a:spLocks noGrp="1"/>
          </p:cNvSpPr>
          <p:nvPr>
            <p:ph type="title"/>
          </p:nvPr>
        </p:nvSpPr>
        <p:spPr/>
        <p:txBody>
          <a:bodyPr/>
          <a:lstStyle/>
          <a:p>
            <a:r>
              <a:rPr lang="en-US" dirty="0"/>
              <a:t>Categorical – scales(Label)  </a:t>
            </a:r>
          </a:p>
        </p:txBody>
      </p:sp>
      <p:sp>
        <p:nvSpPr>
          <p:cNvPr id="3" name="Content Placeholder 2">
            <a:extLst>
              <a:ext uri="{FF2B5EF4-FFF2-40B4-BE49-F238E27FC236}">
                <a16:creationId xmlns:a16="http://schemas.microsoft.com/office/drawing/2014/main" id="{3239A531-6198-9144-93AF-559D9F27748F}"/>
              </a:ext>
            </a:extLst>
          </p:cNvPr>
          <p:cNvSpPr>
            <a:spLocks noGrp="1"/>
          </p:cNvSpPr>
          <p:nvPr>
            <p:ph idx="1"/>
          </p:nvPr>
        </p:nvSpPr>
        <p:spPr/>
        <p:txBody>
          <a:bodyPr/>
          <a:lstStyle/>
          <a:p>
            <a:endParaRPr lang="en-US" dirty="0"/>
          </a:p>
        </p:txBody>
      </p:sp>
      <p:sp>
        <p:nvSpPr>
          <p:cNvPr id="4" name="Cube 3">
            <a:extLst>
              <a:ext uri="{FF2B5EF4-FFF2-40B4-BE49-F238E27FC236}">
                <a16:creationId xmlns:a16="http://schemas.microsoft.com/office/drawing/2014/main" id="{F91A0EDD-BFD7-9E49-AE9B-18917FADA2A6}"/>
              </a:ext>
            </a:extLst>
          </p:cNvPr>
          <p:cNvSpPr/>
          <p:nvPr/>
        </p:nvSpPr>
        <p:spPr>
          <a:xfrm>
            <a:off x="1802674" y="2416629"/>
            <a:ext cx="1216152" cy="2795451"/>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set</a:t>
            </a:r>
          </a:p>
        </p:txBody>
      </p:sp>
      <p:sp>
        <p:nvSpPr>
          <p:cNvPr id="5" name="Cube 4">
            <a:extLst>
              <a:ext uri="{FF2B5EF4-FFF2-40B4-BE49-F238E27FC236}">
                <a16:creationId xmlns:a16="http://schemas.microsoft.com/office/drawing/2014/main" id="{F836BF3B-51C2-8F4A-86C1-6A68F6BBF6F2}"/>
              </a:ext>
            </a:extLst>
          </p:cNvPr>
          <p:cNvSpPr/>
          <p:nvPr/>
        </p:nvSpPr>
        <p:spPr>
          <a:xfrm>
            <a:off x="3762103" y="2162556"/>
            <a:ext cx="1802674" cy="1216152"/>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Numerical</a:t>
            </a:r>
          </a:p>
        </p:txBody>
      </p:sp>
      <p:sp>
        <p:nvSpPr>
          <p:cNvPr id="6" name="Cube 5">
            <a:extLst>
              <a:ext uri="{FF2B5EF4-FFF2-40B4-BE49-F238E27FC236}">
                <a16:creationId xmlns:a16="http://schemas.microsoft.com/office/drawing/2014/main" id="{844809B1-FBE5-934E-A799-E3AB1A83195F}"/>
              </a:ext>
            </a:extLst>
          </p:cNvPr>
          <p:cNvSpPr/>
          <p:nvPr/>
        </p:nvSpPr>
        <p:spPr>
          <a:xfrm>
            <a:off x="3762103" y="4445666"/>
            <a:ext cx="1802674" cy="1216152"/>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Categorical</a:t>
            </a:r>
          </a:p>
        </p:txBody>
      </p:sp>
      <p:sp>
        <p:nvSpPr>
          <p:cNvPr id="8" name="Left-Right-Up Arrow 7">
            <a:extLst>
              <a:ext uri="{FF2B5EF4-FFF2-40B4-BE49-F238E27FC236}">
                <a16:creationId xmlns:a16="http://schemas.microsoft.com/office/drawing/2014/main" id="{2D752EF1-AAE1-AE44-9305-DE30BA4BD537}"/>
              </a:ext>
            </a:extLst>
          </p:cNvPr>
          <p:cNvSpPr/>
          <p:nvPr/>
        </p:nvSpPr>
        <p:spPr>
          <a:xfrm rot="16200000">
            <a:off x="3328742" y="3502151"/>
            <a:ext cx="866722" cy="850392"/>
          </a:xfrm>
          <a:prstGeom prst="leftRigh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ube 15">
            <a:extLst>
              <a:ext uri="{FF2B5EF4-FFF2-40B4-BE49-F238E27FC236}">
                <a16:creationId xmlns:a16="http://schemas.microsoft.com/office/drawing/2014/main" id="{9EF8062C-27BB-684E-A697-E5C20476BF45}"/>
              </a:ext>
            </a:extLst>
          </p:cNvPr>
          <p:cNvSpPr/>
          <p:nvPr/>
        </p:nvSpPr>
        <p:spPr>
          <a:xfrm>
            <a:off x="7714271" y="4533522"/>
            <a:ext cx="515982" cy="413717"/>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Cube 16">
            <a:extLst>
              <a:ext uri="{FF2B5EF4-FFF2-40B4-BE49-F238E27FC236}">
                <a16:creationId xmlns:a16="http://schemas.microsoft.com/office/drawing/2014/main" id="{CBBA1082-34E5-F941-9472-A976827F4F66}"/>
              </a:ext>
            </a:extLst>
          </p:cNvPr>
          <p:cNvSpPr/>
          <p:nvPr/>
        </p:nvSpPr>
        <p:spPr>
          <a:xfrm>
            <a:off x="8471375" y="4533522"/>
            <a:ext cx="515982" cy="413717"/>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Cube 17">
            <a:extLst>
              <a:ext uri="{FF2B5EF4-FFF2-40B4-BE49-F238E27FC236}">
                <a16:creationId xmlns:a16="http://schemas.microsoft.com/office/drawing/2014/main" id="{26872797-87B5-DF4A-BAAA-DE1EC8CDDE1A}"/>
              </a:ext>
            </a:extLst>
          </p:cNvPr>
          <p:cNvSpPr/>
          <p:nvPr/>
        </p:nvSpPr>
        <p:spPr>
          <a:xfrm>
            <a:off x="7348846" y="5050435"/>
            <a:ext cx="515982" cy="413717"/>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Cube 19">
            <a:extLst>
              <a:ext uri="{FF2B5EF4-FFF2-40B4-BE49-F238E27FC236}">
                <a16:creationId xmlns:a16="http://schemas.microsoft.com/office/drawing/2014/main" id="{597B45EE-521F-7245-AE78-4CF192B0B22B}"/>
              </a:ext>
            </a:extLst>
          </p:cNvPr>
          <p:cNvSpPr/>
          <p:nvPr/>
        </p:nvSpPr>
        <p:spPr>
          <a:xfrm>
            <a:off x="8039106" y="5035095"/>
            <a:ext cx="515982" cy="413717"/>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1" name="Cube 20">
            <a:extLst>
              <a:ext uri="{FF2B5EF4-FFF2-40B4-BE49-F238E27FC236}">
                <a16:creationId xmlns:a16="http://schemas.microsoft.com/office/drawing/2014/main" id="{1B12AABE-03F2-554D-A763-8EF2FCB3EE1C}"/>
              </a:ext>
            </a:extLst>
          </p:cNvPr>
          <p:cNvSpPr/>
          <p:nvPr/>
        </p:nvSpPr>
        <p:spPr>
          <a:xfrm>
            <a:off x="8771280" y="5035095"/>
            <a:ext cx="515982" cy="413717"/>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2" name="Left-Right Arrow Callout 21">
            <a:extLst>
              <a:ext uri="{FF2B5EF4-FFF2-40B4-BE49-F238E27FC236}">
                <a16:creationId xmlns:a16="http://schemas.microsoft.com/office/drawing/2014/main" id="{509602E0-CBED-8843-BC86-D573BB3D2DBC}"/>
              </a:ext>
            </a:extLst>
          </p:cNvPr>
          <p:cNvSpPr/>
          <p:nvPr/>
        </p:nvSpPr>
        <p:spPr>
          <a:xfrm>
            <a:off x="5863600" y="4659203"/>
            <a:ext cx="1216152" cy="375892"/>
          </a:xfrm>
          <a:prstGeom prst="leftRight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be 22">
            <a:extLst>
              <a:ext uri="{FF2B5EF4-FFF2-40B4-BE49-F238E27FC236}">
                <a16:creationId xmlns:a16="http://schemas.microsoft.com/office/drawing/2014/main" id="{C839B2B0-282C-E748-A5D3-B615DCC29FA1}"/>
              </a:ext>
            </a:extLst>
          </p:cNvPr>
          <p:cNvSpPr/>
          <p:nvPr/>
        </p:nvSpPr>
        <p:spPr>
          <a:xfrm>
            <a:off x="8087925" y="4031949"/>
            <a:ext cx="515982" cy="413717"/>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Tree>
    <p:extLst>
      <p:ext uri="{BB962C8B-B14F-4D97-AF65-F5344CB8AC3E}">
        <p14:creationId xmlns:p14="http://schemas.microsoft.com/office/powerpoint/2010/main" val="33461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La Victoire de Samothrace est une des oeuvres phares du musée.&#10;Le Musée du Louvre a accueilli 8 422 000 visiteurs en 2008 et a maintenu sa fréquentation en 2009 malgré une grève des personnels d'accueil et de surveillance en décembre. Il est le musée le plus fréquenté au monde.&#10;La fréquentation quotidienne des collections permanentes et des expositions temporaires du musée s'est élevée à plus de 27.000 visiteurs.&#10;Le site internet du musée, www.louvre.fr, a attiré plus de 10,6 millions de visiteurs en 2009, soit une progression de 9,4%."/>
          <p:cNvPicPr>
            <a:picLocks noChangeAspect="1"/>
          </p:cNvPicPr>
          <p:nvPr/>
        </p:nvPicPr>
        <p:blipFill rotWithShape="1">
          <a:blip r:embed="rId3">
            <a:extLst>
              <a:ext uri="{28A0092B-C50C-407E-A947-70E740481C1C}">
                <a14:useLocalDpi xmlns:a14="http://schemas.microsoft.com/office/drawing/2010/main" val="0"/>
              </a:ext>
            </a:extLst>
          </a:blip>
          <a:srcRect t="18881" r="1" b="1"/>
          <a:stretch/>
        </p:blipFill>
        <p:spPr>
          <a:xfrm>
            <a:off x="452761" y="10"/>
            <a:ext cx="5643239" cy="6857990"/>
          </a:xfrm>
          <a:prstGeom prst="rect">
            <a:avLst/>
          </a:prstGeom>
        </p:spPr>
      </p:pic>
      <p:sp>
        <p:nvSpPr>
          <p:cNvPr id="2" name="Title 1"/>
          <p:cNvSpPr>
            <a:spLocks noGrp="1"/>
          </p:cNvSpPr>
          <p:nvPr>
            <p:ph type="title"/>
          </p:nvPr>
        </p:nvSpPr>
        <p:spPr>
          <a:xfrm>
            <a:off x="6744929" y="758952"/>
            <a:ext cx="3935262" cy="4041648"/>
          </a:xfrm>
        </p:spPr>
        <p:txBody>
          <a:bodyPr vert="horz" lIns="91440" tIns="45720" rIns="91440" bIns="45720" rtlCol="0" anchor="b">
            <a:normAutofit/>
          </a:bodyPr>
          <a:lstStyle/>
          <a:p>
            <a:pPr>
              <a:lnSpc>
                <a:spcPct val="85000"/>
              </a:lnSpc>
            </a:pPr>
            <a:r>
              <a:rPr lang="en-US" sz="4000" dirty="0"/>
              <a:t>Correlations</a:t>
            </a:r>
          </a:p>
        </p:txBody>
      </p:sp>
      <p:sp>
        <p:nvSpPr>
          <p:cNvPr id="3" name="Content Placeholder 2"/>
          <p:cNvSpPr>
            <a:spLocks noGrp="1"/>
          </p:cNvSpPr>
          <p:nvPr>
            <p:ph idx="1"/>
          </p:nvPr>
        </p:nvSpPr>
        <p:spPr>
          <a:xfrm>
            <a:off x="6729688" y="4800600"/>
            <a:ext cx="3950503" cy="1691640"/>
          </a:xfrm>
        </p:spPr>
        <p:txBody>
          <a:bodyPr vert="horz" lIns="91440" tIns="45720" rIns="91440" bIns="45720" rtlCol="0">
            <a:normAutofit lnSpcReduction="10000"/>
          </a:bodyPr>
          <a:lstStyle/>
          <a:p>
            <a:pPr marL="0" indent="0">
              <a:buNone/>
            </a:pPr>
            <a:r>
              <a:rPr lang="en-US" sz="2200" dirty="0">
                <a:solidFill>
                  <a:schemeClr val="tx1">
                    <a:lumMod val="85000"/>
                  </a:schemeClr>
                </a:solidFill>
              </a:rPr>
              <a:t>Selecting variable </a:t>
            </a:r>
          </a:p>
          <a:p>
            <a:pPr marL="0" indent="0">
              <a:buNone/>
            </a:pPr>
            <a:r>
              <a:rPr lang="en-US" sz="2200" dirty="0">
                <a:solidFill>
                  <a:schemeClr val="tx1">
                    <a:lumMod val="85000"/>
                  </a:schemeClr>
                </a:solidFill>
              </a:rPr>
              <a:t>Y – dependent (Sale Price)</a:t>
            </a:r>
          </a:p>
          <a:p>
            <a:pPr marL="0" indent="0">
              <a:buNone/>
            </a:pPr>
            <a:r>
              <a:rPr lang="en-US" sz="2200" dirty="0">
                <a:solidFill>
                  <a:schemeClr val="tx1">
                    <a:lumMod val="85000"/>
                  </a:schemeClr>
                </a:solidFill>
              </a:rPr>
              <a:t>X- independent (All variables)</a:t>
            </a:r>
          </a:p>
        </p:txBody>
      </p:sp>
      <p:sp>
        <p:nvSpPr>
          <p:cNvPr id="5" name="Footer PlaceHolder 3"/>
          <p:cNvSpPr>
            <a:spLocks noGrp="1"/>
          </p:cNvSpPr>
          <p:nvPr>
            <p:ph type="ftr" sz="quarter" idx="11"/>
          </p:nvPr>
        </p:nvSpPr>
        <p:spPr>
          <a:xfrm rot="16200000">
            <a:off x="9959341" y="4046537"/>
            <a:ext cx="3581400" cy="365125"/>
          </a:xfrm>
        </p:spPr>
        <p:txBody>
          <a:bodyPr vert="horz" lIns="91440" tIns="45720" rIns="91440" bIns="45720" rtlCol="0" anchor="ctr">
            <a:normAutofit/>
          </a:bodyPr>
          <a:lstStyle/>
          <a:p>
            <a:pPr defTabSz="914400">
              <a:spcAft>
                <a:spcPts val="600"/>
              </a:spcAft>
            </a:pPr>
            <a:r>
              <a:rPr lang="en-US" kern="1200">
                <a:solidFill>
                  <a:schemeClr val="tx1">
                    <a:lumMod val="65000"/>
                  </a:schemeClr>
                </a:solidFill>
                <a:latin typeface="+mn-lt"/>
                <a:ea typeface="+mn-ea"/>
                <a:cs typeface="+mn-cs"/>
                <a:hlinkClick r:id="rId4"/>
              </a:rPr>
              <a:t>Photo</a:t>
            </a:r>
            <a:r>
              <a:rPr lang="en-US" kern="1200">
                <a:solidFill>
                  <a:schemeClr val="tx1">
                    <a:lumMod val="65000"/>
                  </a:schemeClr>
                </a:solidFill>
                <a:latin typeface="+mn-lt"/>
                <a:ea typeface="+mn-ea"/>
                <a:cs typeface="+mn-cs"/>
              </a:rPr>
              <a:t> by dalbera from Paris, France / </a:t>
            </a:r>
            <a:r>
              <a:rPr lang="en-US" kern="1200">
                <a:solidFill>
                  <a:schemeClr val="tx1">
                    <a:lumMod val="65000"/>
                  </a:schemeClr>
                </a:solidFill>
                <a:latin typeface="+mn-lt"/>
                <a:ea typeface="+mn-ea"/>
                <a:cs typeface="+mn-cs"/>
                <a:hlinkClick r:id="rId5"/>
              </a:rPr>
              <a:t>CC BY 2.0</a:t>
            </a:r>
          </a:p>
        </p:txBody>
      </p:sp>
    </p:spTree>
    <p:extLst>
      <p:ext uri="{BB962C8B-B14F-4D97-AF65-F5344CB8AC3E}">
        <p14:creationId xmlns:p14="http://schemas.microsoft.com/office/powerpoint/2010/main" val="387676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54614144-A891-C14A-B61F-F5EA29186723}"/>
              </a:ext>
            </a:extLst>
          </p:cNvPr>
          <p:cNvPicPr>
            <a:picLocks noGrp="1" noChangeAspect="1"/>
          </p:cNvPicPr>
          <p:nvPr>
            <p:ph idx="1"/>
          </p:nvPr>
        </p:nvPicPr>
        <p:blipFill>
          <a:blip r:embed="rId2"/>
          <a:stretch>
            <a:fillRect/>
          </a:stretch>
        </p:blipFill>
        <p:spPr>
          <a:xfrm>
            <a:off x="2224674" y="640081"/>
            <a:ext cx="3000469" cy="3825240"/>
          </a:xfrm>
          <a:prstGeom prst="rect">
            <a:avLst/>
          </a:prstGeom>
        </p:spPr>
      </p:pic>
      <p:pic>
        <p:nvPicPr>
          <p:cNvPr id="7" name="Picture 6">
            <a:extLst>
              <a:ext uri="{FF2B5EF4-FFF2-40B4-BE49-F238E27FC236}">
                <a16:creationId xmlns:a16="http://schemas.microsoft.com/office/drawing/2014/main" id="{27324B83-A023-9D4D-9775-353308950C86}"/>
              </a:ext>
            </a:extLst>
          </p:cNvPr>
          <p:cNvPicPr>
            <a:picLocks noChangeAspect="1"/>
          </p:cNvPicPr>
          <p:nvPr/>
        </p:nvPicPr>
        <p:blipFill>
          <a:blip r:embed="rId3"/>
          <a:stretch>
            <a:fillRect/>
          </a:stretch>
        </p:blipFill>
        <p:spPr>
          <a:xfrm>
            <a:off x="6325727" y="640081"/>
            <a:ext cx="4037192" cy="3825240"/>
          </a:xfrm>
          <a:prstGeom prst="rect">
            <a:avLst/>
          </a:prstGeom>
        </p:spPr>
      </p:pic>
      <p:sp>
        <p:nvSpPr>
          <p:cNvPr id="2" name="Title 1">
            <a:extLst>
              <a:ext uri="{FF2B5EF4-FFF2-40B4-BE49-F238E27FC236}">
                <a16:creationId xmlns:a16="http://schemas.microsoft.com/office/drawing/2014/main" id="{6FFDAEAC-BDB7-8044-9B2B-9BA71E18F259}"/>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000"/>
              <a:t>Correlation Sale Price / Variables</a:t>
            </a:r>
          </a:p>
        </p:txBody>
      </p:sp>
    </p:spTree>
    <p:extLst>
      <p:ext uri="{BB962C8B-B14F-4D97-AF65-F5344CB8AC3E}">
        <p14:creationId xmlns:p14="http://schemas.microsoft.com/office/powerpoint/2010/main" val="1672282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4">
            <a:extLst>
              <a:ext uri="{FF2B5EF4-FFF2-40B4-BE49-F238E27FC236}">
                <a16:creationId xmlns:a16="http://schemas.microsoft.com/office/drawing/2014/main" id="{D131702E-D26E-674A-8C8F-DE0C3256B5DA}"/>
              </a:ext>
            </a:extLst>
          </p:cNvPr>
          <p:cNvPicPr>
            <a:picLocks noChangeAspect="1"/>
          </p:cNvPicPr>
          <p:nvPr/>
        </p:nvPicPr>
        <p:blipFill rotWithShape="1">
          <a:blip r:embed="rId2"/>
          <a:srcRect r="4461" b="2"/>
          <a:stretch/>
        </p:blipFill>
        <p:spPr>
          <a:xfrm>
            <a:off x="1299279" y="640081"/>
            <a:ext cx="4212875" cy="3825240"/>
          </a:xfrm>
          <a:prstGeom prst="rect">
            <a:avLst/>
          </a:prstGeom>
        </p:spPr>
      </p:pic>
      <p:pic>
        <p:nvPicPr>
          <p:cNvPr id="6" name="Content Placeholder 5">
            <a:extLst>
              <a:ext uri="{FF2B5EF4-FFF2-40B4-BE49-F238E27FC236}">
                <a16:creationId xmlns:a16="http://schemas.microsoft.com/office/drawing/2014/main" id="{6C65E6E0-C197-0740-BE71-9DFD389939AF}"/>
              </a:ext>
            </a:extLst>
          </p:cNvPr>
          <p:cNvPicPr>
            <a:picLocks noGrp="1" noChangeAspect="1"/>
          </p:cNvPicPr>
          <p:nvPr>
            <p:ph idx="1"/>
          </p:nvPr>
        </p:nvPicPr>
        <p:blipFill>
          <a:blip r:embed="rId3"/>
          <a:stretch>
            <a:fillRect/>
          </a:stretch>
        </p:blipFill>
        <p:spPr>
          <a:xfrm>
            <a:off x="6094182" y="640081"/>
            <a:ext cx="4500282" cy="3825240"/>
          </a:xfrm>
          <a:prstGeom prst="rect">
            <a:avLst/>
          </a:prstGeom>
        </p:spPr>
      </p:pic>
      <p:sp>
        <p:nvSpPr>
          <p:cNvPr id="2" name="Title 1">
            <a:extLst>
              <a:ext uri="{FF2B5EF4-FFF2-40B4-BE49-F238E27FC236}">
                <a16:creationId xmlns:a16="http://schemas.microsoft.com/office/drawing/2014/main" id="{18E18825-74AE-F94B-B531-AE1006C921EB}"/>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t>Scaling Categorical variable</a:t>
            </a:r>
          </a:p>
        </p:txBody>
      </p:sp>
    </p:spTree>
    <p:extLst>
      <p:ext uri="{BB962C8B-B14F-4D97-AF65-F5344CB8AC3E}">
        <p14:creationId xmlns:p14="http://schemas.microsoft.com/office/powerpoint/2010/main" val="1952818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1CD8-36EE-224D-A716-27F7B07C2617}"/>
              </a:ext>
            </a:extLst>
          </p:cNvPr>
          <p:cNvSpPr>
            <a:spLocks noGrp="1"/>
          </p:cNvSpPr>
          <p:nvPr>
            <p:ph type="title"/>
          </p:nvPr>
        </p:nvSpPr>
        <p:spPr/>
        <p:txBody>
          <a:bodyPr/>
          <a:lstStyle/>
          <a:p>
            <a:r>
              <a:rPr lang="en-US" dirty="0"/>
              <a:t>Feature Engineering / tuning </a:t>
            </a:r>
          </a:p>
        </p:txBody>
      </p:sp>
      <p:sp>
        <p:nvSpPr>
          <p:cNvPr id="4" name="TextBox 3">
            <a:extLst>
              <a:ext uri="{FF2B5EF4-FFF2-40B4-BE49-F238E27FC236}">
                <a16:creationId xmlns:a16="http://schemas.microsoft.com/office/drawing/2014/main" id="{90B667AC-7FF0-A94C-93F6-AC23D6BAD8FE}"/>
              </a:ext>
            </a:extLst>
          </p:cNvPr>
          <p:cNvSpPr txBox="1"/>
          <p:nvPr/>
        </p:nvSpPr>
        <p:spPr>
          <a:xfrm>
            <a:off x="781666" y="2684206"/>
            <a:ext cx="9483212" cy="1200329"/>
          </a:xfrm>
          <a:prstGeom prst="rect">
            <a:avLst/>
          </a:prstGeom>
          <a:noFill/>
        </p:spPr>
        <p:txBody>
          <a:bodyPr wrap="square" rtlCol="0">
            <a:spAutoFit/>
          </a:bodyPr>
          <a:lstStyle/>
          <a:p>
            <a:r>
              <a:rPr lang="en-US" dirty="0"/>
              <a:t>1. Scale Variable /</a:t>
            </a:r>
          </a:p>
          <a:p>
            <a:r>
              <a:rPr lang="en-US" dirty="0"/>
              <a:t>2. Clean outlier </a:t>
            </a:r>
          </a:p>
          <a:p>
            <a:r>
              <a:rPr lang="en-US" dirty="0"/>
              <a:t>3. log</a:t>
            </a:r>
          </a:p>
          <a:p>
            <a:r>
              <a:rPr lang="en-US" dirty="0"/>
              <a:t>4. Dummies </a:t>
            </a:r>
          </a:p>
        </p:txBody>
      </p:sp>
    </p:spTree>
    <p:extLst>
      <p:ext uri="{BB962C8B-B14F-4D97-AF65-F5344CB8AC3E}">
        <p14:creationId xmlns:p14="http://schemas.microsoft.com/office/powerpoint/2010/main" val="2357499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BC921DF-9345-4B9D-A324-FA2A21AFF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2B9642-D8DD-4D26-90E1-C521626BE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8533E12E-E818-4C8A-BFC1-C0D7CB782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968E7743-4C13-1343-9D62-9B58405BCF3D}"/>
              </a:ext>
            </a:extLst>
          </p:cNvPr>
          <p:cNvPicPr>
            <a:picLocks noGrp="1" noChangeAspect="1"/>
          </p:cNvPicPr>
          <p:nvPr>
            <p:ph idx="1"/>
          </p:nvPr>
        </p:nvPicPr>
        <p:blipFill>
          <a:blip r:embed="rId3"/>
          <a:stretch>
            <a:fillRect/>
          </a:stretch>
        </p:blipFill>
        <p:spPr>
          <a:xfrm>
            <a:off x="944181" y="993913"/>
            <a:ext cx="4940543" cy="3233530"/>
          </a:xfrm>
          <a:prstGeom prst="rect">
            <a:avLst/>
          </a:prstGeom>
        </p:spPr>
      </p:pic>
      <p:pic>
        <p:nvPicPr>
          <p:cNvPr id="9" name="Picture 8">
            <a:extLst>
              <a:ext uri="{FF2B5EF4-FFF2-40B4-BE49-F238E27FC236}">
                <a16:creationId xmlns:a16="http://schemas.microsoft.com/office/drawing/2014/main" id="{EB29BD24-A8ED-AE46-8753-CDB56FEAFF15}"/>
              </a:ext>
            </a:extLst>
          </p:cNvPr>
          <p:cNvPicPr>
            <a:picLocks noChangeAspect="1"/>
          </p:cNvPicPr>
          <p:nvPr/>
        </p:nvPicPr>
        <p:blipFill>
          <a:blip r:embed="rId4"/>
          <a:stretch>
            <a:fillRect/>
          </a:stretch>
        </p:blipFill>
        <p:spPr>
          <a:xfrm>
            <a:off x="5622433" y="1762601"/>
            <a:ext cx="4955371" cy="2464842"/>
          </a:xfrm>
          <a:prstGeom prst="rect">
            <a:avLst/>
          </a:prstGeom>
        </p:spPr>
      </p:pic>
      <p:pic>
        <p:nvPicPr>
          <p:cNvPr id="7" name="Picture 6">
            <a:extLst>
              <a:ext uri="{FF2B5EF4-FFF2-40B4-BE49-F238E27FC236}">
                <a16:creationId xmlns:a16="http://schemas.microsoft.com/office/drawing/2014/main" id="{E7FD705D-61FE-8F41-BC0B-EA00148F795B}"/>
              </a:ext>
            </a:extLst>
          </p:cNvPr>
          <p:cNvPicPr>
            <a:picLocks noChangeAspect="1"/>
          </p:cNvPicPr>
          <p:nvPr/>
        </p:nvPicPr>
        <p:blipFill>
          <a:blip r:embed="rId5"/>
          <a:stretch>
            <a:fillRect/>
          </a:stretch>
        </p:blipFill>
        <p:spPr>
          <a:xfrm>
            <a:off x="5622433" y="993912"/>
            <a:ext cx="4462472" cy="692488"/>
          </a:xfrm>
          <a:prstGeom prst="rect">
            <a:avLst/>
          </a:prstGeom>
        </p:spPr>
      </p:pic>
      <p:sp>
        <p:nvSpPr>
          <p:cNvPr id="2" name="Title 1">
            <a:extLst>
              <a:ext uri="{FF2B5EF4-FFF2-40B4-BE49-F238E27FC236}">
                <a16:creationId xmlns:a16="http://schemas.microsoft.com/office/drawing/2014/main" id="{9EE01B86-1129-8D4C-9BE9-44E478BD89E0}"/>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t>Outlier cleaning – [</a:t>
            </a:r>
            <a:r>
              <a:rPr lang="en-US" sz="1600" dirty="0" err="1"/>
              <a:t>TotalBsmtSF</a:t>
            </a:r>
            <a:r>
              <a:rPr lang="en-US" sz="1600" dirty="0"/>
              <a:t>, </a:t>
            </a:r>
            <a:r>
              <a:rPr lang="en-US" sz="1600" dirty="0" err="1"/>
              <a:t>GarageArea</a:t>
            </a:r>
            <a:endParaRPr lang="en-US" sz="1600" kern="1200" spc="-50" baseline="0" dirty="0">
              <a:solidFill>
                <a:schemeClr val="tx1"/>
              </a:solidFill>
              <a:latin typeface="+mj-lt"/>
              <a:ea typeface="+mj-ea"/>
              <a:cs typeface="+mj-cs"/>
            </a:endParaRPr>
          </a:p>
        </p:txBody>
      </p:sp>
      <p:sp>
        <p:nvSpPr>
          <p:cNvPr id="11" name="Donut 10">
            <a:extLst>
              <a:ext uri="{FF2B5EF4-FFF2-40B4-BE49-F238E27FC236}">
                <a16:creationId xmlns:a16="http://schemas.microsoft.com/office/drawing/2014/main" id="{090EFEB7-3D25-0941-832C-740DA7BBDBF0}"/>
              </a:ext>
            </a:extLst>
          </p:cNvPr>
          <p:cNvSpPr/>
          <p:nvPr/>
        </p:nvSpPr>
        <p:spPr>
          <a:xfrm>
            <a:off x="3538331" y="3190461"/>
            <a:ext cx="1060174" cy="477078"/>
          </a:xfrm>
          <a:prstGeom prst="donut">
            <a:avLst/>
          </a:prstGeom>
          <a:solidFill>
            <a:srgbClr val="FF0000"/>
          </a:soli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Donut 14">
            <a:extLst>
              <a:ext uri="{FF2B5EF4-FFF2-40B4-BE49-F238E27FC236}">
                <a16:creationId xmlns:a16="http://schemas.microsoft.com/office/drawing/2014/main" id="{B4EC4460-1A79-1A4C-A472-E981A926E975}"/>
              </a:ext>
            </a:extLst>
          </p:cNvPr>
          <p:cNvSpPr>
            <a:spLocks/>
          </p:cNvSpPr>
          <p:nvPr/>
        </p:nvSpPr>
        <p:spPr>
          <a:xfrm>
            <a:off x="3293166" y="1762604"/>
            <a:ext cx="914400" cy="457200"/>
          </a:xfrm>
          <a:prstGeom prst="donut">
            <a:avLst/>
          </a:prstGeom>
          <a:solidFill>
            <a:srgbClr val="FF0000"/>
          </a:soli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60991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6032336A-7734-B742-92E5-B0BF67BCBFAC}"/>
              </a:ext>
            </a:extLst>
          </p:cNvPr>
          <p:cNvPicPr>
            <a:picLocks noGrp="1" noChangeAspect="1"/>
          </p:cNvPicPr>
          <p:nvPr>
            <p:ph idx="1"/>
          </p:nvPr>
        </p:nvPicPr>
        <p:blipFill>
          <a:blip r:embed="rId2"/>
          <a:stretch>
            <a:fillRect/>
          </a:stretch>
        </p:blipFill>
        <p:spPr>
          <a:xfrm>
            <a:off x="1808679" y="640081"/>
            <a:ext cx="3194075" cy="3825240"/>
          </a:xfrm>
          <a:prstGeom prst="rect">
            <a:avLst/>
          </a:prstGeom>
        </p:spPr>
      </p:pic>
      <p:pic>
        <p:nvPicPr>
          <p:cNvPr id="7" name="Picture 6">
            <a:extLst>
              <a:ext uri="{FF2B5EF4-FFF2-40B4-BE49-F238E27FC236}">
                <a16:creationId xmlns:a16="http://schemas.microsoft.com/office/drawing/2014/main" id="{27B133A2-D123-C349-9716-F856F744A21F}"/>
              </a:ext>
            </a:extLst>
          </p:cNvPr>
          <p:cNvPicPr>
            <a:picLocks noChangeAspect="1"/>
          </p:cNvPicPr>
          <p:nvPr/>
        </p:nvPicPr>
        <p:blipFill>
          <a:blip r:embed="rId3"/>
          <a:stretch>
            <a:fillRect/>
          </a:stretch>
        </p:blipFill>
        <p:spPr>
          <a:xfrm>
            <a:off x="6608620" y="640081"/>
            <a:ext cx="3471405" cy="3825240"/>
          </a:xfrm>
          <a:prstGeom prst="rect">
            <a:avLst/>
          </a:prstGeom>
        </p:spPr>
      </p:pic>
      <p:sp>
        <p:nvSpPr>
          <p:cNvPr id="2" name="Title 1">
            <a:extLst>
              <a:ext uri="{FF2B5EF4-FFF2-40B4-BE49-F238E27FC236}">
                <a16:creationId xmlns:a16="http://schemas.microsoft.com/office/drawing/2014/main" id="{731A7C44-8DBC-4A43-8135-ED589E640F56}"/>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t> </a:t>
            </a:r>
          </a:p>
        </p:txBody>
      </p:sp>
    </p:spTree>
    <p:extLst>
      <p:ext uri="{BB962C8B-B14F-4D97-AF65-F5344CB8AC3E}">
        <p14:creationId xmlns:p14="http://schemas.microsoft.com/office/powerpoint/2010/main" val="1882619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2">
            <a:extLst>
              <a:ext uri="{FF2B5EF4-FFF2-40B4-BE49-F238E27FC236}">
                <a16:creationId xmlns:a16="http://schemas.microsoft.com/office/drawing/2014/main" id="{60694156-B30C-4AE1-9886-0D236EC01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ound Single Corner Rectangle 4">
            <a:extLst>
              <a:ext uri="{FF2B5EF4-FFF2-40B4-BE49-F238E27FC236}">
                <a16:creationId xmlns:a16="http://schemas.microsoft.com/office/drawing/2014/main" id="{1C5AA062-2D04-2844-8F48-19A30A2C4ADE}"/>
              </a:ext>
            </a:extLst>
          </p:cNvPr>
          <p:cNvSpPr/>
          <p:nvPr/>
        </p:nvSpPr>
        <p:spPr>
          <a:xfrm>
            <a:off x="7127747" y="191729"/>
            <a:ext cx="2829626" cy="6275241"/>
          </a:xfrm>
          <a:prstGeom prst="round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r>
              <a:rPr lang="en-US" dirty="0">
                <a:solidFill>
                  <a:schemeClr val="tx1"/>
                </a:solidFill>
              </a:rPr>
              <a:t>Sale Condition</a:t>
            </a:r>
          </a:p>
          <a:p>
            <a:endParaRPr lang="en-US" dirty="0">
              <a:solidFill>
                <a:schemeClr val="tx1"/>
              </a:solidFill>
            </a:endParaRPr>
          </a:p>
          <a:p>
            <a:r>
              <a:rPr lang="en-US" dirty="0" err="1">
                <a:solidFill>
                  <a:schemeClr val="tx1"/>
                </a:solidFill>
              </a:rPr>
              <a:t>PoolQC</a:t>
            </a:r>
            <a:endParaRPr lang="en-US" dirty="0">
              <a:solidFill>
                <a:schemeClr val="tx1"/>
              </a:solidFill>
            </a:endParaRPr>
          </a:p>
          <a:p>
            <a:endParaRPr lang="en-US" dirty="0">
              <a:solidFill>
                <a:schemeClr val="tx1"/>
              </a:solidFill>
            </a:endParaRPr>
          </a:p>
          <a:p>
            <a:r>
              <a:rPr lang="en-US" dirty="0">
                <a:solidFill>
                  <a:schemeClr val="tx1"/>
                </a:solidFill>
              </a:rPr>
              <a:t>Garage Condition</a:t>
            </a:r>
          </a:p>
          <a:p>
            <a:endParaRPr lang="en-US" dirty="0">
              <a:solidFill>
                <a:schemeClr val="tx1"/>
              </a:solidFill>
            </a:endParaRPr>
          </a:p>
          <a:p>
            <a:r>
              <a:rPr lang="en-US" dirty="0">
                <a:solidFill>
                  <a:schemeClr val="tx1"/>
                </a:solidFill>
              </a:rPr>
              <a:t>Garage Quality</a:t>
            </a:r>
          </a:p>
          <a:p>
            <a:endParaRPr lang="en-US" dirty="0">
              <a:solidFill>
                <a:schemeClr val="tx1"/>
              </a:solidFill>
            </a:endParaRPr>
          </a:p>
          <a:p>
            <a:r>
              <a:rPr lang="en-US" dirty="0">
                <a:solidFill>
                  <a:schemeClr val="tx1"/>
                </a:solidFill>
              </a:rPr>
              <a:t>Kitchen Quality</a:t>
            </a:r>
          </a:p>
          <a:p>
            <a:endParaRPr lang="en-US" dirty="0">
              <a:solidFill>
                <a:schemeClr val="tx1"/>
              </a:solidFill>
            </a:endParaRPr>
          </a:p>
          <a:p>
            <a:r>
              <a:rPr lang="en-US" dirty="0">
                <a:solidFill>
                  <a:schemeClr val="tx1"/>
                </a:solidFill>
              </a:rPr>
              <a:t>Fire Place Quality</a:t>
            </a:r>
          </a:p>
          <a:p>
            <a:endParaRPr lang="en-US" dirty="0">
              <a:solidFill>
                <a:schemeClr val="tx1"/>
              </a:solidFill>
            </a:endParaRPr>
          </a:p>
          <a:p>
            <a:r>
              <a:rPr lang="en-US" dirty="0">
                <a:solidFill>
                  <a:schemeClr val="tx1"/>
                </a:solidFill>
              </a:rPr>
              <a:t>Heating Quality</a:t>
            </a:r>
          </a:p>
          <a:p>
            <a:endParaRPr lang="en-US" dirty="0">
              <a:solidFill>
                <a:schemeClr val="tx1"/>
              </a:solidFill>
            </a:endParaRPr>
          </a:p>
          <a:p>
            <a:r>
              <a:rPr lang="en-US" dirty="0" err="1">
                <a:solidFill>
                  <a:schemeClr val="tx1"/>
                </a:solidFill>
              </a:rPr>
              <a:t>Bsmt</a:t>
            </a:r>
            <a:r>
              <a:rPr lang="en-US" dirty="0">
                <a:solidFill>
                  <a:schemeClr val="tx1"/>
                </a:solidFill>
              </a:rPr>
              <a:t> Condition</a:t>
            </a:r>
          </a:p>
          <a:p>
            <a:endParaRPr lang="en-US" dirty="0">
              <a:solidFill>
                <a:schemeClr val="tx1"/>
              </a:solidFill>
            </a:endParaRPr>
          </a:p>
          <a:p>
            <a:r>
              <a:rPr lang="en-US" dirty="0" err="1">
                <a:solidFill>
                  <a:schemeClr val="tx1"/>
                </a:solidFill>
              </a:rPr>
              <a:t>Bsmt</a:t>
            </a:r>
            <a:r>
              <a:rPr lang="en-US" dirty="0">
                <a:solidFill>
                  <a:schemeClr val="tx1"/>
                </a:solidFill>
              </a:rPr>
              <a:t> Quality</a:t>
            </a:r>
          </a:p>
          <a:p>
            <a:endParaRPr lang="en-US" dirty="0">
              <a:solidFill>
                <a:schemeClr val="tx1"/>
              </a:solidFill>
            </a:endParaRPr>
          </a:p>
          <a:p>
            <a:r>
              <a:rPr lang="en-US" dirty="0">
                <a:solidFill>
                  <a:schemeClr val="tx1"/>
                </a:solidFill>
              </a:rPr>
              <a:t>Exterior Condition</a:t>
            </a:r>
          </a:p>
          <a:p>
            <a:endParaRPr lang="en-US" dirty="0">
              <a:solidFill>
                <a:schemeClr val="tx1"/>
              </a:solidFill>
            </a:endParaRPr>
          </a:p>
          <a:p>
            <a:r>
              <a:rPr lang="en-US" dirty="0">
                <a:solidFill>
                  <a:schemeClr val="tx1"/>
                </a:solidFill>
              </a:rPr>
              <a:t>Exterior Quality</a:t>
            </a:r>
          </a:p>
          <a:p>
            <a:endParaRPr lang="en-US" dirty="0">
              <a:solidFill>
                <a:schemeClr val="tx1"/>
              </a:solidFill>
            </a:endParaRPr>
          </a:p>
          <a:p>
            <a:r>
              <a:rPr lang="en-US" dirty="0">
                <a:solidFill>
                  <a:schemeClr val="tx1"/>
                </a:solidFill>
              </a:rPr>
              <a:t> </a:t>
            </a:r>
          </a:p>
        </p:txBody>
      </p:sp>
      <p:sp>
        <p:nvSpPr>
          <p:cNvPr id="9" name="Round Single Corner Rectangle 8">
            <a:extLst>
              <a:ext uri="{FF2B5EF4-FFF2-40B4-BE49-F238E27FC236}">
                <a16:creationId xmlns:a16="http://schemas.microsoft.com/office/drawing/2014/main" id="{6EEBCB66-DE4A-E54B-859B-3137347967A7}"/>
              </a:ext>
            </a:extLst>
          </p:cNvPr>
          <p:cNvSpPr/>
          <p:nvPr/>
        </p:nvSpPr>
        <p:spPr>
          <a:xfrm>
            <a:off x="425489" y="191730"/>
            <a:ext cx="4028523" cy="627524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Sale Condition</a:t>
            </a:r>
          </a:p>
          <a:p>
            <a:pPr algn="ctr"/>
            <a:r>
              <a:rPr lang="en-US" dirty="0">
                <a:solidFill>
                  <a:schemeClr val="tx1"/>
                </a:solidFill>
              </a:rPr>
              <a:t> </a:t>
            </a:r>
            <a:r>
              <a:rPr lang="en-US" dirty="0" err="1">
                <a:solidFill>
                  <a:schemeClr val="tx1"/>
                </a:solidFill>
              </a:rPr>
              <a:t>SaleType</a:t>
            </a:r>
            <a:endParaRPr lang="en-US" dirty="0">
              <a:solidFill>
                <a:schemeClr val="tx1"/>
              </a:solidFill>
            </a:endParaRPr>
          </a:p>
          <a:p>
            <a:pPr algn="ctr"/>
            <a:r>
              <a:rPr lang="en-US" dirty="0">
                <a:solidFill>
                  <a:schemeClr val="tx1"/>
                </a:solidFill>
              </a:rPr>
              <a:t> Fence</a:t>
            </a:r>
          </a:p>
          <a:p>
            <a:pPr algn="ctr"/>
            <a:r>
              <a:rPr lang="en-US" dirty="0" err="1">
                <a:solidFill>
                  <a:schemeClr val="tx1"/>
                </a:solidFill>
              </a:rPr>
              <a:t>PoolQC</a:t>
            </a:r>
            <a:r>
              <a:rPr lang="en-US" dirty="0">
                <a:solidFill>
                  <a:schemeClr val="tx1"/>
                </a:solidFill>
              </a:rPr>
              <a:t> </a:t>
            </a:r>
            <a:r>
              <a:rPr lang="en-US" dirty="0" err="1">
                <a:solidFill>
                  <a:schemeClr val="tx1"/>
                </a:solidFill>
              </a:rPr>
              <a:t>GarageCond</a:t>
            </a:r>
            <a:endParaRPr lang="en-US" dirty="0">
              <a:solidFill>
                <a:schemeClr val="tx1"/>
              </a:solidFill>
            </a:endParaRPr>
          </a:p>
          <a:p>
            <a:pPr algn="ctr"/>
            <a:r>
              <a:rPr lang="en-US" dirty="0" err="1">
                <a:solidFill>
                  <a:schemeClr val="tx1"/>
                </a:solidFill>
              </a:rPr>
              <a:t>GarageQual</a:t>
            </a:r>
            <a:endParaRPr lang="en-US" dirty="0">
              <a:solidFill>
                <a:schemeClr val="tx1"/>
              </a:solidFill>
            </a:endParaRPr>
          </a:p>
          <a:p>
            <a:pPr algn="ctr"/>
            <a:r>
              <a:rPr lang="en-US" dirty="0" err="1">
                <a:solidFill>
                  <a:schemeClr val="tx1"/>
                </a:solidFill>
              </a:rPr>
              <a:t>GarageFinish</a:t>
            </a:r>
            <a:endParaRPr lang="en-US" dirty="0">
              <a:solidFill>
                <a:schemeClr val="tx1"/>
              </a:solidFill>
            </a:endParaRPr>
          </a:p>
          <a:p>
            <a:pPr algn="ctr"/>
            <a:r>
              <a:rPr lang="en-US" dirty="0" err="1">
                <a:solidFill>
                  <a:schemeClr val="tx1"/>
                </a:solidFill>
              </a:rPr>
              <a:t>KitchenQual</a:t>
            </a:r>
            <a:endParaRPr lang="en-US" dirty="0">
              <a:solidFill>
                <a:schemeClr val="tx1"/>
              </a:solidFill>
            </a:endParaRPr>
          </a:p>
          <a:p>
            <a:pPr algn="ctr"/>
            <a:r>
              <a:rPr lang="en-US" dirty="0" err="1">
                <a:solidFill>
                  <a:schemeClr val="tx1"/>
                </a:solidFill>
              </a:rPr>
              <a:t>GarageType</a:t>
            </a:r>
            <a:endParaRPr lang="en-US" dirty="0">
              <a:solidFill>
                <a:schemeClr val="tx1"/>
              </a:solidFill>
            </a:endParaRPr>
          </a:p>
          <a:p>
            <a:pPr algn="ctr"/>
            <a:r>
              <a:rPr lang="en-US" dirty="0" err="1">
                <a:solidFill>
                  <a:schemeClr val="tx1"/>
                </a:solidFill>
              </a:rPr>
              <a:t>FireplaceQu</a:t>
            </a:r>
            <a:endParaRPr lang="en-US" dirty="0">
              <a:solidFill>
                <a:schemeClr val="tx1"/>
              </a:solidFill>
            </a:endParaRPr>
          </a:p>
          <a:p>
            <a:pPr algn="ctr"/>
            <a:r>
              <a:rPr lang="en-US" dirty="0" err="1">
                <a:solidFill>
                  <a:schemeClr val="tx1"/>
                </a:solidFill>
              </a:rPr>
              <a:t>HeatingQC</a:t>
            </a:r>
            <a:endParaRPr lang="en-US" dirty="0">
              <a:solidFill>
                <a:schemeClr val="tx1"/>
              </a:solidFill>
            </a:endParaRPr>
          </a:p>
          <a:p>
            <a:pPr algn="ctr"/>
            <a:r>
              <a:rPr lang="en-US" dirty="0" err="1">
                <a:solidFill>
                  <a:schemeClr val="tx1"/>
                </a:solidFill>
              </a:rPr>
              <a:t>BsmtExposure</a:t>
            </a:r>
            <a:endParaRPr lang="en-US" dirty="0">
              <a:solidFill>
                <a:schemeClr val="tx1"/>
              </a:solidFill>
            </a:endParaRPr>
          </a:p>
          <a:p>
            <a:pPr algn="ctr"/>
            <a:r>
              <a:rPr lang="en-US" dirty="0" err="1">
                <a:solidFill>
                  <a:schemeClr val="tx1"/>
                </a:solidFill>
              </a:rPr>
              <a:t>BsmtCond</a:t>
            </a:r>
            <a:endParaRPr lang="en-US" dirty="0">
              <a:solidFill>
                <a:schemeClr val="tx1"/>
              </a:solidFill>
            </a:endParaRPr>
          </a:p>
          <a:p>
            <a:pPr algn="ctr"/>
            <a:r>
              <a:rPr lang="en-US" dirty="0" err="1">
                <a:solidFill>
                  <a:schemeClr val="tx1"/>
                </a:solidFill>
              </a:rPr>
              <a:t>BsmtQual</a:t>
            </a:r>
            <a:endParaRPr lang="en-US" dirty="0">
              <a:solidFill>
                <a:schemeClr val="tx1"/>
              </a:solidFill>
            </a:endParaRPr>
          </a:p>
          <a:p>
            <a:pPr algn="ctr"/>
            <a:r>
              <a:rPr lang="en-US" dirty="0" err="1">
                <a:solidFill>
                  <a:schemeClr val="tx1"/>
                </a:solidFill>
              </a:rPr>
              <a:t>ExterCond</a:t>
            </a:r>
            <a:endParaRPr lang="en-US" dirty="0">
              <a:solidFill>
                <a:schemeClr val="tx1"/>
              </a:solidFill>
            </a:endParaRPr>
          </a:p>
          <a:p>
            <a:pPr algn="ctr"/>
            <a:r>
              <a:rPr lang="en-US" dirty="0" err="1">
                <a:solidFill>
                  <a:schemeClr val="tx1"/>
                </a:solidFill>
              </a:rPr>
              <a:t>ExterQual</a:t>
            </a:r>
            <a:endParaRPr lang="en-US" dirty="0">
              <a:solidFill>
                <a:schemeClr val="tx1"/>
              </a:solidFill>
            </a:endParaRPr>
          </a:p>
          <a:p>
            <a:pPr algn="ctr"/>
            <a:r>
              <a:rPr lang="en-US" dirty="0" err="1">
                <a:solidFill>
                  <a:schemeClr val="tx1"/>
                </a:solidFill>
              </a:rPr>
              <a:t>OverallCond</a:t>
            </a:r>
            <a:r>
              <a:rPr lang="en-US" dirty="0">
                <a:solidFill>
                  <a:schemeClr val="tx1"/>
                </a:solidFill>
              </a:rPr>
              <a:t> </a:t>
            </a:r>
          </a:p>
          <a:p>
            <a:pPr algn="ctr"/>
            <a:r>
              <a:rPr lang="en-US" dirty="0" err="1">
                <a:solidFill>
                  <a:schemeClr val="tx1"/>
                </a:solidFill>
              </a:rPr>
              <a:t>OverallQual</a:t>
            </a:r>
            <a:endParaRPr lang="en-US" dirty="0">
              <a:solidFill>
                <a:schemeClr val="tx1"/>
              </a:solidFill>
            </a:endParaRPr>
          </a:p>
          <a:p>
            <a:pPr algn="ctr"/>
            <a:r>
              <a:rPr lang="en-US" dirty="0" err="1">
                <a:solidFill>
                  <a:schemeClr val="tx1"/>
                </a:solidFill>
              </a:rPr>
              <a:t>LandSlope</a:t>
            </a:r>
            <a:endParaRPr lang="en-US" dirty="0">
              <a:solidFill>
                <a:schemeClr val="tx1"/>
              </a:solidFill>
            </a:endParaRPr>
          </a:p>
          <a:p>
            <a:pPr algn="ctr"/>
            <a:r>
              <a:rPr lang="en-US" dirty="0" err="1">
                <a:solidFill>
                  <a:schemeClr val="tx1"/>
                </a:solidFill>
              </a:rPr>
              <a:t>LotShape</a:t>
            </a:r>
            <a:endParaRPr lang="en-US" dirty="0">
              <a:solidFill>
                <a:schemeClr val="tx1"/>
              </a:solidFill>
            </a:endParaRPr>
          </a:p>
        </p:txBody>
      </p:sp>
      <p:sp>
        <p:nvSpPr>
          <p:cNvPr id="6" name="Notched Right Arrow 5">
            <a:extLst>
              <a:ext uri="{FF2B5EF4-FFF2-40B4-BE49-F238E27FC236}">
                <a16:creationId xmlns:a16="http://schemas.microsoft.com/office/drawing/2014/main" id="{C4290054-F5C9-8C4E-B202-51545D949ED8}"/>
              </a:ext>
            </a:extLst>
          </p:cNvPr>
          <p:cNvSpPr/>
          <p:nvPr/>
        </p:nvSpPr>
        <p:spPr>
          <a:xfrm>
            <a:off x="5427406" y="3672348"/>
            <a:ext cx="978408" cy="484632"/>
          </a:xfrm>
          <a:prstGeom prst="notched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601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1F56-C324-2441-824C-B5B47C2AEBC9}"/>
              </a:ext>
            </a:extLst>
          </p:cNvPr>
          <p:cNvSpPr>
            <a:spLocks noGrp="1"/>
          </p:cNvSpPr>
          <p:nvPr>
            <p:ph type="title"/>
          </p:nvPr>
        </p:nvSpPr>
        <p:spPr/>
        <p:txBody>
          <a:bodyPr/>
          <a:lstStyle/>
          <a:p>
            <a:r>
              <a:rPr lang="en-US" dirty="0"/>
              <a:t>Techniques  </a:t>
            </a:r>
          </a:p>
        </p:txBody>
      </p:sp>
      <p:sp>
        <p:nvSpPr>
          <p:cNvPr id="3" name="Content Placeholder 2">
            <a:extLst>
              <a:ext uri="{FF2B5EF4-FFF2-40B4-BE49-F238E27FC236}">
                <a16:creationId xmlns:a16="http://schemas.microsoft.com/office/drawing/2014/main" id="{2ECD162F-5FC2-434E-AC8B-7D8397318434}"/>
              </a:ext>
            </a:extLst>
          </p:cNvPr>
          <p:cNvSpPr>
            <a:spLocks noGrp="1"/>
          </p:cNvSpPr>
          <p:nvPr>
            <p:ph idx="1"/>
          </p:nvPr>
        </p:nvSpPr>
        <p:spPr/>
        <p:txBody>
          <a:bodyPr/>
          <a:lstStyle/>
          <a:p>
            <a:r>
              <a:rPr lang="en-US" dirty="0"/>
              <a:t>Regression analysis : measure the relation between the mean value of one value of one variable and corresponding values of other variables</a:t>
            </a:r>
          </a:p>
          <a:p>
            <a:r>
              <a:rPr lang="en-US" dirty="0"/>
              <a:t>(Sale Prices and N-x variable) </a:t>
            </a:r>
          </a:p>
          <a:p>
            <a:endParaRPr lang="en-US" dirty="0"/>
          </a:p>
          <a:p>
            <a:pPr marL="0" indent="0">
              <a:buNone/>
            </a:pPr>
            <a:r>
              <a:rPr lang="en-US" dirty="0"/>
              <a:t>* Regression: predict the housing sale price using training data</a:t>
            </a:r>
          </a:p>
          <a:p>
            <a:endParaRPr lang="en-US" dirty="0"/>
          </a:p>
        </p:txBody>
      </p:sp>
    </p:spTree>
    <p:extLst>
      <p:ext uri="{BB962C8B-B14F-4D97-AF65-F5344CB8AC3E}">
        <p14:creationId xmlns:p14="http://schemas.microsoft.com/office/powerpoint/2010/main" val="186507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eine river and Eiffel Tower, seen from Tour Saint Jacques."/>
          <p:cNvPicPr>
            <a:picLocks noChangeAspect="1"/>
          </p:cNvPicPr>
          <p:nvPr/>
        </p:nvPicPr>
        <p:blipFill rotWithShape="1">
          <a:blip r:embed="rId2">
            <a:alphaModFix amt="35000"/>
            <a:extLst>
              <a:ext uri="{28A0092B-C50C-407E-A947-70E740481C1C}">
                <a14:useLocalDpi xmlns:a14="http://schemas.microsoft.com/office/drawing/2010/main" val="0"/>
              </a:ext>
            </a:extLst>
          </a:blip>
          <a:srcRect t="15307"/>
          <a:stretch/>
        </p:blipFill>
        <p:spPr>
          <a:xfrm>
            <a:off x="20" y="-2"/>
            <a:ext cx="12191980" cy="6858000"/>
          </a:xfrm>
          <a:prstGeom prst="rect">
            <a:avLst/>
          </a:prstGeom>
        </p:spPr>
      </p:pic>
      <p:sp>
        <p:nvSpPr>
          <p:cNvPr id="13" name="Rectangle 12">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F8C1B9D8-212A-444E-B28D-25DA59618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ormAutofit/>
          </a:bodyPr>
          <a:lstStyle/>
          <a:p>
            <a:r>
              <a:rPr lang="en-US" dirty="0"/>
              <a:t>Housing Pricing</a:t>
            </a:r>
          </a:p>
        </p:txBody>
      </p:sp>
      <p:sp>
        <p:nvSpPr>
          <p:cNvPr id="3" name="Content Placeholder 2"/>
          <p:cNvSpPr>
            <a:spLocks noGrp="1"/>
          </p:cNvSpPr>
          <p:nvPr>
            <p:ph type="subTitle" idx="1"/>
          </p:nvPr>
        </p:nvSpPr>
        <p:spPr>
          <a:xfrm>
            <a:off x="1261872" y="4800600"/>
            <a:ext cx="9418320" cy="1691640"/>
          </a:xfrm>
        </p:spPr>
        <p:txBody>
          <a:bodyPr>
            <a:normAutofit/>
          </a:bodyPr>
          <a:lstStyle/>
          <a:p>
            <a:r>
              <a:rPr lang="en-US" dirty="0">
                <a:solidFill>
                  <a:schemeClr val="tx1">
                    <a:lumMod val="85000"/>
                  </a:schemeClr>
                </a:solidFill>
              </a:rPr>
              <a:t>Predict Sale Price </a:t>
            </a:r>
          </a:p>
          <a:p>
            <a:endParaRPr lang="en-US" dirty="0">
              <a:solidFill>
                <a:schemeClr val="tx1">
                  <a:lumMod val="85000"/>
                </a:schemeClr>
              </a:solidFill>
            </a:endParaRPr>
          </a:p>
          <a:p>
            <a:r>
              <a:rPr lang="en-US" dirty="0">
                <a:solidFill>
                  <a:schemeClr val="tx1">
                    <a:lumMod val="85000"/>
                  </a:schemeClr>
                </a:solidFill>
              </a:rPr>
              <a:t>Group: William Lee, Fan Zhang, Eddie Lee</a:t>
            </a:r>
          </a:p>
          <a:p>
            <a:endParaRPr dirty="0">
              <a:solidFill>
                <a:schemeClr val="tx1">
                  <a:lumMod val="85000"/>
                </a:schemeClr>
              </a:solidFill>
            </a:endParaRPr>
          </a:p>
        </p:txBody>
      </p:sp>
      <p:sp>
        <p:nvSpPr>
          <p:cNvPr id="5" name="Footer PlaceHolder 3"/>
          <p:cNvSpPr>
            <a:spLocks noGrp="1"/>
          </p:cNvSpPr>
          <p:nvPr>
            <p:ph type="ftr" sz="quarter" idx="11"/>
          </p:nvPr>
        </p:nvSpPr>
        <p:spPr>
          <a:xfrm rot="16200000">
            <a:off x="9959341" y="4046537"/>
            <a:ext cx="3581400" cy="365125"/>
          </a:xfrm>
        </p:spPr>
        <p:txBody>
          <a:bodyPr>
            <a:normAutofit/>
          </a:bodyPr>
          <a:lstStyle/>
          <a:p>
            <a:pPr>
              <a:spcAft>
                <a:spcPts val="600"/>
              </a:spcAft>
            </a:pPr>
            <a:r>
              <a:rPr lang="en-US" dirty="0">
                <a:hlinkClick r:id="rId3"/>
              </a:rPr>
              <a:t>Photo</a:t>
            </a:r>
            <a:r>
              <a:rPr lang="en-US" dirty="0"/>
              <a:t> by Zinneke / </a:t>
            </a:r>
            <a:r>
              <a:rPr lang="en-US" dirty="0">
                <a:hlinkClick r:id="rId4"/>
              </a:rPr>
              <a:t>CC BY-SA 3.0</a:t>
            </a:r>
          </a:p>
        </p:txBody>
      </p:sp>
    </p:spTree>
    <p:extLst>
      <p:ext uri="{BB962C8B-B14F-4D97-AF65-F5344CB8AC3E}">
        <p14:creationId xmlns:p14="http://schemas.microsoft.com/office/powerpoint/2010/main" val="1881455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E0BB9-BD49-D243-90FF-199BBAE2F14E}"/>
              </a:ext>
            </a:extLst>
          </p:cNvPr>
          <p:cNvSpPr>
            <a:spLocks noGrp="1"/>
          </p:cNvSpPr>
          <p:nvPr>
            <p:ph idx="1"/>
          </p:nvPr>
        </p:nvSpPr>
        <p:spPr>
          <a:xfrm>
            <a:off x="8307977" y="731520"/>
            <a:ext cx="2542032" cy="5553120"/>
          </a:xfrm>
        </p:spPr>
        <p:txBody>
          <a:bodyPr/>
          <a:lstStyle/>
          <a:p>
            <a:endParaRPr lang="en-US" dirty="0"/>
          </a:p>
        </p:txBody>
      </p:sp>
      <p:sp>
        <p:nvSpPr>
          <p:cNvPr id="4" name="Folded Corner 3">
            <a:extLst>
              <a:ext uri="{FF2B5EF4-FFF2-40B4-BE49-F238E27FC236}">
                <a16:creationId xmlns:a16="http://schemas.microsoft.com/office/drawing/2014/main" id="{257C6B36-3310-F94D-8B4B-5B5047968168}"/>
              </a:ext>
            </a:extLst>
          </p:cNvPr>
          <p:cNvSpPr/>
          <p:nvPr/>
        </p:nvSpPr>
        <p:spPr>
          <a:xfrm>
            <a:off x="3144884" y="731520"/>
            <a:ext cx="2148839" cy="914400"/>
          </a:xfrm>
          <a:prstGeom prst="foldedCorne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p>
        </p:txBody>
      </p:sp>
      <p:sp>
        <p:nvSpPr>
          <p:cNvPr id="5" name="Folded Corner 4">
            <a:extLst>
              <a:ext uri="{FF2B5EF4-FFF2-40B4-BE49-F238E27FC236}">
                <a16:creationId xmlns:a16="http://schemas.microsoft.com/office/drawing/2014/main" id="{9AC83B11-62E1-784B-87CC-899CBCBBC93A}"/>
              </a:ext>
            </a:extLst>
          </p:cNvPr>
          <p:cNvSpPr/>
          <p:nvPr/>
        </p:nvSpPr>
        <p:spPr>
          <a:xfrm>
            <a:off x="4963885" y="1983269"/>
            <a:ext cx="2325189" cy="914400"/>
          </a:xfrm>
          <a:prstGeom prst="foldedCorne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Unsupervised</a:t>
            </a:r>
          </a:p>
        </p:txBody>
      </p:sp>
      <p:sp>
        <p:nvSpPr>
          <p:cNvPr id="9" name="Folded Corner 8">
            <a:extLst>
              <a:ext uri="{FF2B5EF4-FFF2-40B4-BE49-F238E27FC236}">
                <a16:creationId xmlns:a16="http://schemas.microsoft.com/office/drawing/2014/main" id="{E07B2D31-8CBD-AB4D-A6E8-AA336EA2B026}"/>
              </a:ext>
            </a:extLst>
          </p:cNvPr>
          <p:cNvSpPr/>
          <p:nvPr/>
        </p:nvSpPr>
        <p:spPr>
          <a:xfrm>
            <a:off x="4931227" y="3291840"/>
            <a:ext cx="2370909" cy="914400"/>
          </a:xfrm>
          <a:prstGeom prst="foldedCorne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entagon 9">
            <a:extLst>
              <a:ext uri="{FF2B5EF4-FFF2-40B4-BE49-F238E27FC236}">
                <a16:creationId xmlns:a16="http://schemas.microsoft.com/office/drawing/2014/main" id="{36915322-B8D0-6045-BEEB-6685BF917C78}"/>
              </a:ext>
            </a:extLst>
          </p:cNvPr>
          <p:cNvSpPr/>
          <p:nvPr/>
        </p:nvSpPr>
        <p:spPr>
          <a:xfrm>
            <a:off x="150219" y="4606834"/>
            <a:ext cx="1717769" cy="673388"/>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Cross Validation</a:t>
            </a:r>
          </a:p>
        </p:txBody>
      </p:sp>
      <p:sp>
        <p:nvSpPr>
          <p:cNvPr id="11" name="Pentagon 10">
            <a:extLst>
              <a:ext uri="{FF2B5EF4-FFF2-40B4-BE49-F238E27FC236}">
                <a16:creationId xmlns:a16="http://schemas.microsoft.com/office/drawing/2014/main" id="{232B0A3F-1F42-104D-936A-F5C86F6E1989}"/>
              </a:ext>
            </a:extLst>
          </p:cNvPr>
          <p:cNvSpPr/>
          <p:nvPr/>
        </p:nvSpPr>
        <p:spPr>
          <a:xfrm>
            <a:off x="150220" y="5280222"/>
            <a:ext cx="1717768" cy="645957"/>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a:extLst>
              <a:ext uri="{FF2B5EF4-FFF2-40B4-BE49-F238E27FC236}">
                <a16:creationId xmlns:a16="http://schemas.microsoft.com/office/drawing/2014/main" id="{D4FA9701-B139-FB44-9545-A79A79B020EE}"/>
              </a:ext>
            </a:extLst>
          </p:cNvPr>
          <p:cNvSpPr/>
          <p:nvPr/>
        </p:nvSpPr>
        <p:spPr>
          <a:xfrm>
            <a:off x="2669176" y="4606833"/>
            <a:ext cx="1759132" cy="673389"/>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a:t>
            </a:r>
          </a:p>
        </p:txBody>
      </p:sp>
      <p:sp>
        <p:nvSpPr>
          <p:cNvPr id="13" name="Pentagon 12">
            <a:extLst>
              <a:ext uri="{FF2B5EF4-FFF2-40B4-BE49-F238E27FC236}">
                <a16:creationId xmlns:a16="http://schemas.microsoft.com/office/drawing/2014/main" id="{587EEE58-ADAF-DF49-8EB6-D90459205A1A}"/>
              </a:ext>
            </a:extLst>
          </p:cNvPr>
          <p:cNvSpPr/>
          <p:nvPr/>
        </p:nvSpPr>
        <p:spPr>
          <a:xfrm>
            <a:off x="2669176" y="5280221"/>
            <a:ext cx="1744980" cy="673389"/>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Lasso/ Ridge</a:t>
            </a:r>
          </a:p>
        </p:txBody>
      </p:sp>
      <p:sp>
        <p:nvSpPr>
          <p:cNvPr id="14" name="Folded Corner 13">
            <a:extLst>
              <a:ext uri="{FF2B5EF4-FFF2-40B4-BE49-F238E27FC236}">
                <a16:creationId xmlns:a16="http://schemas.microsoft.com/office/drawing/2014/main" id="{94856FC4-2B5C-1744-9DFC-16D1E6470C0D}"/>
              </a:ext>
            </a:extLst>
          </p:cNvPr>
          <p:cNvSpPr/>
          <p:nvPr/>
        </p:nvSpPr>
        <p:spPr>
          <a:xfrm>
            <a:off x="1080951" y="1988386"/>
            <a:ext cx="2272937" cy="914400"/>
          </a:xfrm>
          <a:prstGeom prst="foldedCorne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Supervised</a:t>
            </a:r>
          </a:p>
        </p:txBody>
      </p:sp>
      <p:sp>
        <p:nvSpPr>
          <p:cNvPr id="15" name="Pentagon 14">
            <a:extLst>
              <a:ext uri="{FF2B5EF4-FFF2-40B4-BE49-F238E27FC236}">
                <a16:creationId xmlns:a16="http://schemas.microsoft.com/office/drawing/2014/main" id="{CAA0FDA3-711E-DB4C-857E-AD7C48A835CA}"/>
              </a:ext>
            </a:extLst>
          </p:cNvPr>
          <p:cNvSpPr/>
          <p:nvPr/>
        </p:nvSpPr>
        <p:spPr>
          <a:xfrm>
            <a:off x="150220" y="5953611"/>
            <a:ext cx="1717768" cy="645955"/>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15">
            <a:extLst>
              <a:ext uri="{FF2B5EF4-FFF2-40B4-BE49-F238E27FC236}">
                <a16:creationId xmlns:a16="http://schemas.microsoft.com/office/drawing/2014/main" id="{D9CE2FD7-5A37-8444-8B12-0C5D87D1D2DA}"/>
              </a:ext>
            </a:extLst>
          </p:cNvPr>
          <p:cNvSpPr/>
          <p:nvPr/>
        </p:nvSpPr>
        <p:spPr>
          <a:xfrm>
            <a:off x="2669174" y="5955983"/>
            <a:ext cx="1744981" cy="673387"/>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XGboosting</a:t>
            </a:r>
            <a:endParaRPr lang="en-US" dirty="0">
              <a:solidFill>
                <a:schemeClr val="tx1"/>
              </a:solidFill>
            </a:endParaRPr>
          </a:p>
        </p:txBody>
      </p:sp>
      <p:sp>
        <p:nvSpPr>
          <p:cNvPr id="17" name="Down Arrow Callout 16">
            <a:extLst>
              <a:ext uri="{FF2B5EF4-FFF2-40B4-BE49-F238E27FC236}">
                <a16:creationId xmlns:a16="http://schemas.microsoft.com/office/drawing/2014/main" id="{9527E57F-F848-4640-BAC3-78D436275D1E}"/>
              </a:ext>
            </a:extLst>
          </p:cNvPr>
          <p:cNvSpPr/>
          <p:nvPr/>
        </p:nvSpPr>
        <p:spPr>
          <a:xfrm>
            <a:off x="2669174" y="3307732"/>
            <a:ext cx="1726471" cy="914400"/>
          </a:xfrm>
          <a:prstGeom prst="downArrowCallo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Regression</a:t>
            </a:r>
          </a:p>
          <a:p>
            <a:pPr algn="ctr"/>
            <a:endParaRPr lang="en-US" dirty="0">
              <a:solidFill>
                <a:schemeClr val="tx1"/>
              </a:solidFill>
            </a:endParaRPr>
          </a:p>
        </p:txBody>
      </p:sp>
      <p:sp>
        <p:nvSpPr>
          <p:cNvPr id="18" name="Down Arrow Callout 17">
            <a:extLst>
              <a:ext uri="{FF2B5EF4-FFF2-40B4-BE49-F238E27FC236}">
                <a16:creationId xmlns:a16="http://schemas.microsoft.com/office/drawing/2014/main" id="{8704EE44-EF5D-8A42-A667-7ABC12E90D79}"/>
              </a:ext>
            </a:extLst>
          </p:cNvPr>
          <p:cNvSpPr/>
          <p:nvPr/>
        </p:nvSpPr>
        <p:spPr>
          <a:xfrm>
            <a:off x="125177" y="3307732"/>
            <a:ext cx="1726471" cy="914400"/>
          </a:xfrm>
          <a:prstGeom prst="downArrow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a:t>
            </a:r>
          </a:p>
          <a:p>
            <a:pPr algn="ctr"/>
            <a:endParaRPr lang="en-US" dirty="0">
              <a:solidFill>
                <a:schemeClr val="tx1"/>
              </a:solidFill>
            </a:endParaRPr>
          </a:p>
        </p:txBody>
      </p:sp>
      <p:sp>
        <p:nvSpPr>
          <p:cNvPr id="19" name="Pentagon 18">
            <a:extLst>
              <a:ext uri="{FF2B5EF4-FFF2-40B4-BE49-F238E27FC236}">
                <a16:creationId xmlns:a16="http://schemas.microsoft.com/office/drawing/2014/main" id="{0A7D1100-612B-C844-B5BA-6799ED133C12}"/>
              </a:ext>
            </a:extLst>
          </p:cNvPr>
          <p:cNvSpPr/>
          <p:nvPr/>
        </p:nvSpPr>
        <p:spPr>
          <a:xfrm>
            <a:off x="4931227" y="4606834"/>
            <a:ext cx="1744981" cy="673387"/>
          </a:xfrm>
          <a:prstGeom prst="homePlat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entagon 19">
            <a:extLst>
              <a:ext uri="{FF2B5EF4-FFF2-40B4-BE49-F238E27FC236}">
                <a16:creationId xmlns:a16="http://schemas.microsoft.com/office/drawing/2014/main" id="{5FB96DEF-AB5C-934F-BBF3-1B4C54D828DB}"/>
              </a:ext>
            </a:extLst>
          </p:cNvPr>
          <p:cNvSpPr/>
          <p:nvPr/>
        </p:nvSpPr>
        <p:spPr>
          <a:xfrm>
            <a:off x="4902921" y="5972545"/>
            <a:ext cx="1744981" cy="673387"/>
          </a:xfrm>
          <a:prstGeom prst="homePlat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entagon 20">
            <a:extLst>
              <a:ext uri="{FF2B5EF4-FFF2-40B4-BE49-F238E27FC236}">
                <a16:creationId xmlns:a16="http://schemas.microsoft.com/office/drawing/2014/main" id="{21281D07-043C-324A-8F0D-B71D6B8DD601}"/>
              </a:ext>
            </a:extLst>
          </p:cNvPr>
          <p:cNvSpPr/>
          <p:nvPr/>
        </p:nvSpPr>
        <p:spPr>
          <a:xfrm>
            <a:off x="4917074" y="5280221"/>
            <a:ext cx="1744981" cy="673387"/>
          </a:xfrm>
          <a:prstGeom prst="homePlat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Right-Up Arrow 25">
            <a:extLst>
              <a:ext uri="{FF2B5EF4-FFF2-40B4-BE49-F238E27FC236}">
                <a16:creationId xmlns:a16="http://schemas.microsoft.com/office/drawing/2014/main" id="{BAE7775E-A6C3-1348-B627-30A2857B3F5A}"/>
              </a:ext>
            </a:extLst>
          </p:cNvPr>
          <p:cNvSpPr/>
          <p:nvPr/>
        </p:nvSpPr>
        <p:spPr>
          <a:xfrm>
            <a:off x="1949627" y="3121750"/>
            <a:ext cx="535583" cy="392669"/>
          </a:xfrm>
          <a:prstGeom prst="leftRigh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8D3D5B4C-5175-BD49-838B-8F641AA0876D}"/>
              </a:ext>
            </a:extLst>
          </p:cNvPr>
          <p:cNvSpPr/>
          <p:nvPr/>
        </p:nvSpPr>
        <p:spPr>
          <a:xfrm rot="2929613">
            <a:off x="2551110" y="1130030"/>
            <a:ext cx="181710" cy="90682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1522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BC921DF-9345-4B9D-A324-FA2A21AFF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3" name="Rectangle 22">
            <a:extLst>
              <a:ext uri="{FF2B5EF4-FFF2-40B4-BE49-F238E27FC236}">
                <a16:creationId xmlns:a16="http://schemas.microsoft.com/office/drawing/2014/main" id="{A1EE3CC7-2194-4DE5-B62A-44A7077D0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1292840" cy="2606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5C86F7B6-C089-4557-B97A-3E9D42392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47130899-E4D0-4FB2-BA18-591F0CA89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12092" cy="425148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A8B7852-61FF-2E47-BE31-87EBFCBFDEDD}"/>
              </a:ext>
            </a:extLst>
          </p:cNvPr>
          <p:cNvPicPr>
            <a:picLocks noGrp="1" noChangeAspect="1"/>
          </p:cNvPicPr>
          <p:nvPr>
            <p:ph idx="1"/>
          </p:nvPr>
        </p:nvPicPr>
        <p:blipFill>
          <a:blip r:embed="rId3"/>
          <a:stretch>
            <a:fillRect/>
          </a:stretch>
        </p:blipFill>
        <p:spPr>
          <a:xfrm>
            <a:off x="618066" y="1224476"/>
            <a:ext cx="4639734" cy="2447458"/>
          </a:xfrm>
          <a:prstGeom prst="rect">
            <a:avLst/>
          </a:prstGeom>
        </p:spPr>
      </p:pic>
      <p:pic>
        <p:nvPicPr>
          <p:cNvPr id="7" name="Picture 6">
            <a:extLst>
              <a:ext uri="{FF2B5EF4-FFF2-40B4-BE49-F238E27FC236}">
                <a16:creationId xmlns:a16="http://schemas.microsoft.com/office/drawing/2014/main" id="{BB1E2A96-B948-A542-83A1-FCA9429CCB27}"/>
              </a:ext>
            </a:extLst>
          </p:cNvPr>
          <p:cNvPicPr>
            <a:picLocks noChangeAspect="1"/>
          </p:cNvPicPr>
          <p:nvPr/>
        </p:nvPicPr>
        <p:blipFill>
          <a:blip r:embed="rId4"/>
          <a:stretch>
            <a:fillRect/>
          </a:stretch>
        </p:blipFill>
        <p:spPr>
          <a:xfrm>
            <a:off x="679246" y="573473"/>
            <a:ext cx="4297199" cy="670292"/>
          </a:xfrm>
          <a:prstGeom prst="rect">
            <a:avLst/>
          </a:prstGeom>
        </p:spPr>
      </p:pic>
      <p:pic>
        <p:nvPicPr>
          <p:cNvPr id="9" name="Picture 8">
            <a:extLst>
              <a:ext uri="{FF2B5EF4-FFF2-40B4-BE49-F238E27FC236}">
                <a16:creationId xmlns:a16="http://schemas.microsoft.com/office/drawing/2014/main" id="{FDBE981C-7369-AD45-8699-8BEEAFD028C2}"/>
              </a:ext>
            </a:extLst>
          </p:cNvPr>
          <p:cNvPicPr>
            <a:picLocks noChangeAspect="1"/>
          </p:cNvPicPr>
          <p:nvPr/>
        </p:nvPicPr>
        <p:blipFill>
          <a:blip r:embed="rId5"/>
          <a:stretch>
            <a:fillRect/>
          </a:stretch>
        </p:blipFill>
        <p:spPr>
          <a:xfrm>
            <a:off x="5257800" y="1117900"/>
            <a:ext cx="5812993" cy="2424626"/>
          </a:xfrm>
          <a:prstGeom prst="rect">
            <a:avLst/>
          </a:prstGeom>
        </p:spPr>
      </p:pic>
      <p:sp>
        <p:nvSpPr>
          <p:cNvPr id="2" name="Title 1">
            <a:extLst>
              <a:ext uri="{FF2B5EF4-FFF2-40B4-BE49-F238E27FC236}">
                <a16:creationId xmlns:a16="http://schemas.microsoft.com/office/drawing/2014/main" id="{9B025A1D-9743-EB42-A282-CF646554A872}"/>
              </a:ext>
            </a:extLst>
          </p:cNvPr>
          <p:cNvSpPr>
            <a:spLocks noGrp="1"/>
          </p:cNvSpPr>
          <p:nvPr>
            <p:ph type="title"/>
          </p:nvPr>
        </p:nvSpPr>
        <p:spPr>
          <a:xfrm>
            <a:off x="914400" y="4624001"/>
            <a:ext cx="9777603" cy="1152524"/>
          </a:xfrm>
        </p:spPr>
        <p:txBody>
          <a:bodyPr vert="horz" lIns="91440" tIns="45720" rIns="91440" bIns="45720" rtlCol="0" anchor="b">
            <a:normAutofit/>
          </a:bodyPr>
          <a:lstStyle/>
          <a:p>
            <a:pPr>
              <a:lnSpc>
                <a:spcPct val="85000"/>
              </a:lnSpc>
            </a:pPr>
            <a:r>
              <a:rPr lang="en-US" sz="4800" dirty="0"/>
              <a:t>Lasso/ Ridge – finally </a:t>
            </a:r>
            <a:r>
              <a:rPr lang="en-US" sz="4800" dirty="0" err="1"/>
              <a:t>XGboost</a:t>
            </a:r>
            <a:endParaRPr lang="en-US" sz="4800" kern="1200" spc="-50" baseline="0" dirty="0">
              <a:solidFill>
                <a:schemeClr val="tx1"/>
              </a:solidFill>
              <a:latin typeface="+mj-lt"/>
              <a:ea typeface="+mj-ea"/>
              <a:cs typeface="+mj-cs"/>
            </a:endParaRPr>
          </a:p>
        </p:txBody>
      </p:sp>
    </p:spTree>
    <p:extLst>
      <p:ext uri="{BB962C8B-B14F-4D97-AF65-F5344CB8AC3E}">
        <p14:creationId xmlns:p14="http://schemas.microsoft.com/office/powerpoint/2010/main" val="760667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Hôtel-Dieu de Paris."/>
          <p:cNvPicPr>
            <a:picLocks noChangeAspect="1"/>
          </p:cNvPicPr>
          <p:nvPr/>
        </p:nvPicPr>
        <p:blipFill rotWithShape="1">
          <a:blip r:embed="rId3">
            <a:extLst>
              <a:ext uri="{28A0092B-C50C-407E-A947-70E740481C1C}">
                <a14:useLocalDpi xmlns:a14="http://schemas.microsoft.com/office/drawing/2010/main" val="0"/>
              </a:ext>
            </a:extLst>
          </a:blip>
          <a:srcRect t="9201" r="-2" b="-2"/>
          <a:stretch/>
        </p:blipFill>
        <p:spPr>
          <a:xfrm>
            <a:off x="1299289" y="640081"/>
            <a:ext cx="4212856" cy="3825240"/>
          </a:xfrm>
          <a:prstGeom prst="rect">
            <a:avLst/>
          </a:prstGeom>
        </p:spPr>
      </p:pic>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t>Models </a:t>
            </a:r>
          </a:p>
        </p:txBody>
      </p:sp>
      <p:sp>
        <p:nvSpPr>
          <p:cNvPr id="5" name="Footer PlaceHolder 3"/>
          <p:cNvSpPr>
            <a:spLocks noGrp="1"/>
          </p:cNvSpPr>
          <p:nvPr>
            <p:ph type="ftr" sz="quarter" idx="11"/>
          </p:nvPr>
        </p:nvSpPr>
        <p:spPr>
          <a:xfrm rot="16200000">
            <a:off x="9959341" y="4046537"/>
            <a:ext cx="3581400" cy="365125"/>
          </a:xfrm>
        </p:spPr>
        <p:txBody>
          <a:bodyPr vert="horz" lIns="91440" tIns="45720" rIns="91440" bIns="45720" rtlCol="0" anchor="ctr">
            <a:normAutofit/>
          </a:bodyPr>
          <a:lstStyle/>
          <a:p>
            <a:pPr>
              <a:spcAft>
                <a:spcPts val="600"/>
              </a:spcAft>
            </a:pPr>
            <a:r>
              <a:rPr lang="en-US" kern="1200">
                <a:solidFill>
                  <a:schemeClr val="tx1">
                    <a:lumMod val="65000"/>
                  </a:schemeClr>
                </a:solidFill>
                <a:latin typeface="+mn-lt"/>
                <a:ea typeface="+mn-ea"/>
                <a:cs typeface="+mn-cs"/>
                <a:hlinkClick r:id="rId4"/>
              </a:rPr>
              <a:t>Photo</a:t>
            </a:r>
            <a:r>
              <a:rPr lang="en-US" kern="1200">
                <a:solidFill>
                  <a:schemeClr val="tx1">
                    <a:lumMod val="65000"/>
                  </a:schemeClr>
                </a:solidFill>
                <a:latin typeface="+mn-lt"/>
                <a:ea typeface="+mn-ea"/>
                <a:cs typeface="+mn-cs"/>
              </a:rPr>
              <a:t> by Groume / </a:t>
            </a:r>
            <a:r>
              <a:rPr lang="en-US" kern="1200">
                <a:solidFill>
                  <a:schemeClr val="tx1">
                    <a:lumMod val="65000"/>
                  </a:schemeClr>
                </a:solidFill>
                <a:latin typeface="+mn-lt"/>
                <a:ea typeface="+mn-ea"/>
                <a:cs typeface="+mn-cs"/>
                <a:hlinkClick r:id="rId5"/>
              </a:rPr>
              <a:t>CC BY-SA 2.0</a:t>
            </a:r>
          </a:p>
        </p:txBody>
      </p:sp>
      <p:sp>
        <p:nvSpPr>
          <p:cNvPr id="8" name="TextBox 7">
            <a:extLst>
              <a:ext uri="{FF2B5EF4-FFF2-40B4-BE49-F238E27FC236}">
                <a16:creationId xmlns:a16="http://schemas.microsoft.com/office/drawing/2014/main" id="{800607C0-F3F2-944D-A8D4-5DEB7775A944}"/>
              </a:ext>
            </a:extLst>
          </p:cNvPr>
          <p:cNvSpPr txBox="1"/>
          <p:nvPr/>
        </p:nvSpPr>
        <p:spPr>
          <a:xfrm>
            <a:off x="5919973" y="640081"/>
            <a:ext cx="5023330" cy="1200329"/>
          </a:xfrm>
          <a:prstGeom prst="rect">
            <a:avLst/>
          </a:prstGeom>
          <a:noFill/>
        </p:spPr>
        <p:txBody>
          <a:bodyPr wrap="square" rtlCol="0">
            <a:spAutoFit/>
          </a:bodyPr>
          <a:lstStyle/>
          <a:p>
            <a:r>
              <a:rPr lang="en-US" b="1" dirty="0"/>
              <a:t>Model</a:t>
            </a:r>
          </a:p>
          <a:p>
            <a:r>
              <a:rPr lang="en-US" dirty="0"/>
              <a:t>Lasso:  0.12125</a:t>
            </a:r>
          </a:p>
          <a:p>
            <a:r>
              <a:rPr lang="en-US" dirty="0"/>
              <a:t>Ridge:  0.12552</a:t>
            </a:r>
          </a:p>
          <a:p>
            <a:r>
              <a:rPr lang="en-US" dirty="0" err="1"/>
              <a:t>XGboot</a:t>
            </a:r>
            <a:r>
              <a:rPr lang="en-US" dirty="0"/>
              <a:t>:</a:t>
            </a:r>
          </a:p>
        </p:txBody>
      </p:sp>
    </p:spTree>
    <p:extLst>
      <p:ext uri="{BB962C8B-B14F-4D97-AF65-F5344CB8AC3E}">
        <p14:creationId xmlns:p14="http://schemas.microsoft.com/office/powerpoint/2010/main" val="1724194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06980910-96FA-4DA6-93F5-97873AF1B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0" name="Rectangle 29">
            <a:extLst>
              <a:ext uri="{FF2B5EF4-FFF2-40B4-BE49-F238E27FC236}">
                <a16:creationId xmlns:a16="http://schemas.microsoft.com/office/drawing/2014/main" id="{9F1CB7E2-0098-4A7C-B377-037DCA4C8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416424"/>
          </a:xfrm>
        </p:spPr>
        <p:txBody>
          <a:bodyPr vert="horz" lIns="91440" tIns="45720" rIns="91440" bIns="45720" rtlCol="0" anchor="b">
            <a:noAutofit/>
          </a:bodyPr>
          <a:lstStyle/>
          <a:p>
            <a:pPr>
              <a:lnSpc>
                <a:spcPct val="85000"/>
              </a:lnSpc>
            </a:pPr>
            <a:r>
              <a:rPr lang="en-US" dirty="0"/>
              <a:t>How was the ML project? </a:t>
            </a:r>
          </a:p>
        </p:txBody>
      </p:sp>
      <p:sp>
        <p:nvSpPr>
          <p:cNvPr id="5" name="Footer PlaceHolder 3"/>
          <p:cNvSpPr>
            <a:spLocks noGrp="1"/>
          </p:cNvSpPr>
          <p:nvPr>
            <p:ph type="ftr" sz="quarter" idx="11"/>
          </p:nvPr>
        </p:nvSpPr>
        <p:spPr>
          <a:xfrm rot="16200000">
            <a:off x="9959341" y="4046537"/>
            <a:ext cx="3581400" cy="365125"/>
          </a:xfrm>
        </p:spPr>
        <p:txBody>
          <a:bodyPr vert="horz" lIns="91440" tIns="45720" rIns="91440" bIns="45720" rtlCol="0" anchor="ctr">
            <a:normAutofit/>
          </a:bodyPr>
          <a:lstStyle/>
          <a:p>
            <a:pPr defTabSz="914400">
              <a:spcAft>
                <a:spcPts val="600"/>
              </a:spcAft>
            </a:pPr>
            <a:r>
              <a:rPr lang="en-US" kern="1200">
                <a:solidFill>
                  <a:schemeClr val="tx1">
                    <a:lumMod val="65000"/>
                  </a:schemeClr>
                </a:solidFill>
                <a:latin typeface="+mn-lt"/>
                <a:ea typeface="+mn-ea"/>
                <a:cs typeface="+mn-cs"/>
                <a:hlinkClick r:id="rId3"/>
              </a:rPr>
              <a:t>Photo</a:t>
            </a:r>
            <a:r>
              <a:rPr lang="en-US" kern="1200">
                <a:solidFill>
                  <a:schemeClr val="tx1">
                    <a:lumMod val="65000"/>
                  </a:schemeClr>
                </a:solidFill>
                <a:latin typeface="+mn-lt"/>
                <a:ea typeface="+mn-ea"/>
                <a:cs typeface="+mn-cs"/>
              </a:rPr>
              <a:t> by Minato ku / </a:t>
            </a:r>
            <a:r>
              <a:rPr lang="en-US" kern="1200">
                <a:solidFill>
                  <a:schemeClr val="tx1">
                    <a:lumMod val="65000"/>
                  </a:schemeClr>
                </a:solidFill>
                <a:latin typeface="+mn-lt"/>
                <a:ea typeface="+mn-ea"/>
                <a:cs typeface="+mn-cs"/>
                <a:hlinkClick r:id="rId4"/>
              </a:rPr>
              <a:t>CC BY-SA 4.0</a:t>
            </a:r>
          </a:p>
        </p:txBody>
      </p:sp>
      <p:sp>
        <p:nvSpPr>
          <p:cNvPr id="4" name="TextBox 3">
            <a:extLst>
              <a:ext uri="{FF2B5EF4-FFF2-40B4-BE49-F238E27FC236}">
                <a16:creationId xmlns:a16="http://schemas.microsoft.com/office/drawing/2014/main" id="{411C217A-1E18-9F4B-80B4-CBB73471C523}"/>
              </a:ext>
            </a:extLst>
          </p:cNvPr>
          <p:cNvSpPr txBox="1"/>
          <p:nvPr/>
        </p:nvSpPr>
        <p:spPr>
          <a:xfrm>
            <a:off x="944182" y="427703"/>
            <a:ext cx="9747821" cy="2308324"/>
          </a:xfrm>
          <a:prstGeom prst="rect">
            <a:avLst/>
          </a:prstGeom>
          <a:noFill/>
        </p:spPr>
        <p:txBody>
          <a:bodyPr wrap="square" rtlCol="0">
            <a:spAutoFit/>
          </a:bodyPr>
          <a:lstStyle/>
          <a:p>
            <a:r>
              <a:rPr lang="en-US" dirty="0"/>
              <a:t>We learned that </a:t>
            </a:r>
          </a:p>
          <a:p>
            <a:r>
              <a:rPr lang="en-US" dirty="0"/>
              <a:t>– Profound knowledge in Statistics – have great Advantage in building great model</a:t>
            </a:r>
          </a:p>
          <a:p>
            <a:r>
              <a:rPr lang="en-US" dirty="0"/>
              <a:t>- Good skill in python coding – less - consumption - time </a:t>
            </a:r>
          </a:p>
          <a:p>
            <a:endParaRPr lang="en-US" dirty="0"/>
          </a:p>
          <a:p>
            <a:endParaRPr lang="en-US" dirty="0"/>
          </a:p>
          <a:p>
            <a:r>
              <a:rPr lang="en-US" dirty="0"/>
              <a:t>We Lack</a:t>
            </a:r>
          </a:p>
          <a:p>
            <a:r>
              <a:rPr lang="en-US" dirty="0"/>
              <a:t>- All of the above. (just kidding) </a:t>
            </a:r>
          </a:p>
          <a:p>
            <a:r>
              <a:rPr lang="en-US" dirty="0"/>
              <a:t>- We need more time and practice.</a:t>
            </a:r>
          </a:p>
        </p:txBody>
      </p:sp>
    </p:spTree>
    <p:extLst>
      <p:ext uri="{BB962C8B-B14F-4D97-AF65-F5344CB8AC3E}">
        <p14:creationId xmlns:p14="http://schemas.microsoft.com/office/powerpoint/2010/main" val="7047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a:solidFill>
                  <a:srgbClr val="FFFFFF"/>
                </a:solidFill>
              </a:rPr>
              <a:t>Contents</a:t>
            </a:r>
          </a:p>
        </p:txBody>
      </p:sp>
      <p:sp>
        <p:nvSpPr>
          <p:cNvPr id="3" name="Content Placeholder 2"/>
          <p:cNvSpPr>
            <a:spLocks noGrp="1"/>
          </p:cNvSpPr>
          <p:nvPr>
            <p:ph type="body" idx="1"/>
          </p:nvPr>
        </p:nvSpPr>
        <p:spPr>
          <a:xfrm>
            <a:off x="4701385" y="643466"/>
            <a:ext cx="5947985" cy="5571067"/>
          </a:xfrm>
        </p:spPr>
        <p:txBody>
          <a:bodyPr>
            <a:normAutofit/>
          </a:bodyPr>
          <a:lstStyle/>
          <a:p>
            <a:r>
              <a:rPr lang="en-US" sz="1700" dirty="0"/>
              <a:t>Objective: Goal</a:t>
            </a:r>
          </a:p>
          <a:p>
            <a:r>
              <a:rPr lang="en-US" sz="1700" dirty="0"/>
              <a:t>Explore Dataset</a:t>
            </a:r>
          </a:p>
          <a:p>
            <a:r>
              <a:rPr lang="en-US" sz="1700" dirty="0"/>
              <a:t>Cleaning (Detected Missing Value, Outlier)</a:t>
            </a:r>
          </a:p>
          <a:p>
            <a:r>
              <a:rPr lang="en-US" sz="1700" dirty="0"/>
              <a:t>Classified Numerical / Categorical</a:t>
            </a:r>
          </a:p>
          <a:p>
            <a:r>
              <a:rPr lang="en-US" sz="1700" dirty="0"/>
              <a:t>Variable Correlated to Sale Price </a:t>
            </a:r>
          </a:p>
          <a:p>
            <a:r>
              <a:rPr lang="en-US" sz="1700" dirty="0"/>
              <a:t>Identified significant N-variables to predict Sale Price </a:t>
            </a:r>
          </a:p>
          <a:p>
            <a:r>
              <a:rPr lang="en-US" sz="1700" dirty="0"/>
              <a:t>Supervised Learning</a:t>
            </a:r>
          </a:p>
          <a:p>
            <a:r>
              <a:rPr lang="en-US" sz="1700" dirty="0"/>
              <a:t>Visualization </a:t>
            </a:r>
          </a:p>
          <a:p>
            <a:r>
              <a:rPr lang="en-US" sz="1700" dirty="0"/>
              <a:t>Lasso /Ridge </a:t>
            </a:r>
          </a:p>
          <a:p>
            <a:r>
              <a:rPr lang="en-US" sz="1700" dirty="0"/>
              <a:t>Modelling /cross validation / </a:t>
            </a:r>
            <a:r>
              <a:rPr lang="en-US" sz="1700" dirty="0" err="1"/>
              <a:t>Xgboost</a:t>
            </a:r>
            <a:endParaRPr lang="en-US" sz="1700" dirty="0"/>
          </a:p>
          <a:p>
            <a:r>
              <a:rPr lang="en-US" sz="1700" dirty="0"/>
              <a:t>Tuning the models</a:t>
            </a:r>
          </a:p>
          <a:p>
            <a:r>
              <a:rPr lang="en-US" sz="1700" dirty="0"/>
              <a:t>Test: predictable value </a:t>
            </a:r>
          </a:p>
        </p:txBody>
      </p:sp>
    </p:spTree>
    <p:extLst>
      <p:ext uri="{BB962C8B-B14F-4D97-AF65-F5344CB8AC3E}">
        <p14:creationId xmlns:p14="http://schemas.microsoft.com/office/powerpoint/2010/main" val="156631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12E318-8843-4FBA-9CB8-AC44622DE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5418D5-11A6-457F-8BCD-5160B33D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79"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1E5C3D-6980-43E1-B38A-365BF0E6E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1"/>
            <a:ext cx="89916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20892" y="321732"/>
            <a:ext cx="9733620" cy="878397"/>
          </a:xfrm>
          <a:noFill/>
        </p:spPr>
        <p:txBody>
          <a:bodyPr anchor="ctr">
            <a:normAutofit/>
          </a:bodyPr>
          <a:lstStyle/>
          <a:p>
            <a:r>
              <a:rPr lang="en-US" sz="4000" dirty="0">
                <a:solidFill>
                  <a:srgbClr val="FFFFFF"/>
                </a:solidFill>
              </a:rPr>
              <a:t>Objective:  </a:t>
            </a:r>
          </a:p>
        </p:txBody>
      </p:sp>
      <p:sp>
        <p:nvSpPr>
          <p:cNvPr id="3" name="Content Placeholder 2"/>
          <p:cNvSpPr>
            <a:spLocks noGrp="1"/>
          </p:cNvSpPr>
          <p:nvPr>
            <p:ph idx="1"/>
          </p:nvPr>
        </p:nvSpPr>
        <p:spPr>
          <a:xfrm>
            <a:off x="1220892" y="1828800"/>
            <a:ext cx="9733620" cy="4351337"/>
          </a:xfrm>
        </p:spPr>
        <p:txBody>
          <a:bodyPr>
            <a:normAutofit/>
          </a:bodyPr>
          <a:lstStyle/>
          <a:p>
            <a:r>
              <a:rPr lang="en-US" sz="2800" dirty="0">
                <a:solidFill>
                  <a:schemeClr val="bg1"/>
                </a:solidFill>
              </a:rPr>
              <a:t>The objective of the project is to built a model (ML) to predict accurate Housing price in Ames IOWA.  </a:t>
            </a:r>
          </a:p>
          <a:p>
            <a:endParaRPr lang="en-US" sz="2800" dirty="0">
              <a:solidFill>
                <a:schemeClr val="bg1"/>
              </a:solidFill>
            </a:endParaRPr>
          </a:p>
          <a:p>
            <a:r>
              <a:rPr lang="en-US" sz="2800" dirty="0">
                <a:solidFill>
                  <a:schemeClr val="bg1"/>
                </a:solidFill>
              </a:rPr>
              <a:t>Group objective:</a:t>
            </a:r>
          </a:p>
          <a:p>
            <a:r>
              <a:rPr lang="en-US" sz="2800" dirty="0">
                <a:solidFill>
                  <a:schemeClr val="bg1"/>
                </a:solidFill>
              </a:rPr>
              <a:t>Understand the concept of Machine Learning in Python</a:t>
            </a:r>
            <a:endParaRPr sz="2800" dirty="0">
              <a:solidFill>
                <a:schemeClr val="bg1"/>
              </a:solidFill>
            </a:endParaRPr>
          </a:p>
        </p:txBody>
      </p:sp>
    </p:spTree>
    <p:extLst>
      <p:ext uri="{BB962C8B-B14F-4D97-AF65-F5344CB8AC3E}">
        <p14:creationId xmlns:p14="http://schemas.microsoft.com/office/powerpoint/2010/main" val="170406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50015-96F3-C742-ACDB-31936907031C}"/>
              </a:ext>
            </a:extLst>
          </p:cNvPr>
          <p:cNvSpPr>
            <a:spLocks noGrp="1"/>
          </p:cNvSpPr>
          <p:nvPr>
            <p:ph type="title"/>
          </p:nvPr>
        </p:nvSpPr>
        <p:spPr/>
        <p:txBody>
          <a:bodyPr>
            <a:normAutofit/>
          </a:bodyPr>
          <a:lstStyle/>
          <a:p>
            <a:r>
              <a:rPr lang="en-US" sz="6000" dirty="0"/>
              <a:t>Strategy</a:t>
            </a:r>
          </a:p>
        </p:txBody>
      </p:sp>
      <p:sp>
        <p:nvSpPr>
          <p:cNvPr id="3" name="Content Placeholder 2">
            <a:extLst>
              <a:ext uri="{FF2B5EF4-FFF2-40B4-BE49-F238E27FC236}">
                <a16:creationId xmlns:a16="http://schemas.microsoft.com/office/drawing/2014/main" id="{1FD2DD64-ACFC-224E-9AEC-A3D006DBE6C6}"/>
              </a:ext>
            </a:extLst>
          </p:cNvPr>
          <p:cNvSpPr>
            <a:spLocks noGrp="1"/>
          </p:cNvSpPr>
          <p:nvPr>
            <p:ph idx="1"/>
          </p:nvPr>
        </p:nvSpPr>
        <p:spPr/>
        <p:txBody>
          <a:bodyPr>
            <a:normAutofit lnSpcReduction="10000"/>
          </a:bodyPr>
          <a:lstStyle/>
          <a:p>
            <a:r>
              <a:rPr lang="en-US" dirty="0"/>
              <a:t>Simple strategy - comparison</a:t>
            </a:r>
          </a:p>
          <a:p>
            <a:r>
              <a:rPr lang="en-US" dirty="0"/>
              <a:t>Determine top 10 N variables (strong correlation) </a:t>
            </a:r>
          </a:p>
          <a:p>
            <a:r>
              <a:rPr lang="en-US" dirty="0"/>
              <a:t>Find missing value /</a:t>
            </a:r>
            <a:r>
              <a:rPr lang="en-US" dirty="0" err="1"/>
              <a:t>repalce</a:t>
            </a:r>
            <a:r>
              <a:rPr lang="en-US" dirty="0"/>
              <a:t> to 0</a:t>
            </a:r>
          </a:p>
          <a:p>
            <a:r>
              <a:rPr lang="en-US" dirty="0">
                <a:solidFill>
                  <a:srgbClr val="FF0000"/>
                </a:solidFill>
              </a:rPr>
              <a:t>Test</a:t>
            </a:r>
            <a:r>
              <a:rPr lang="en-US" dirty="0"/>
              <a:t> with all numerical variable (Lasso/Ridge)</a:t>
            </a:r>
          </a:p>
          <a:p>
            <a:r>
              <a:rPr lang="en-US" dirty="0"/>
              <a:t>Clean outliers / Re define / select N variable </a:t>
            </a:r>
          </a:p>
          <a:p>
            <a:r>
              <a:rPr lang="en-US" dirty="0">
                <a:solidFill>
                  <a:srgbClr val="FF0000"/>
                </a:solidFill>
              </a:rPr>
              <a:t>Test</a:t>
            </a:r>
            <a:r>
              <a:rPr lang="en-US" dirty="0"/>
              <a:t> (Lasso/Ridge</a:t>
            </a:r>
            <a:r>
              <a:rPr lang="en-US"/>
              <a:t>) </a:t>
            </a:r>
            <a:endParaRPr lang="en-US" dirty="0"/>
          </a:p>
          <a:p>
            <a:r>
              <a:rPr lang="en-US" dirty="0"/>
              <a:t>Scale categorical variable / redefine / select N variable</a:t>
            </a:r>
          </a:p>
          <a:p>
            <a:r>
              <a:rPr lang="en-US" dirty="0">
                <a:solidFill>
                  <a:srgbClr val="FF0000"/>
                </a:solidFill>
              </a:rPr>
              <a:t>Test</a:t>
            </a:r>
            <a:r>
              <a:rPr lang="en-US" dirty="0"/>
              <a:t> (Lasso/Ridge) (0.1212 / 0.1255)</a:t>
            </a:r>
          </a:p>
          <a:p>
            <a:r>
              <a:rPr lang="en-US" dirty="0"/>
              <a:t>Change model – </a:t>
            </a:r>
            <a:r>
              <a:rPr lang="en-US" dirty="0" err="1"/>
              <a:t>Xgboots</a:t>
            </a:r>
            <a:r>
              <a:rPr lang="en-US" dirty="0"/>
              <a:t> (RSME -  ) </a:t>
            </a:r>
          </a:p>
          <a:p>
            <a:r>
              <a:rPr lang="en-US" dirty="0">
                <a:solidFill>
                  <a:srgbClr val="FF0000"/>
                </a:solidFill>
              </a:rPr>
              <a:t>Test</a:t>
            </a:r>
            <a:r>
              <a:rPr lang="en-US" dirty="0"/>
              <a:t> and finalize. </a:t>
            </a:r>
          </a:p>
          <a:p>
            <a:endParaRPr lang="en-US" dirty="0"/>
          </a:p>
        </p:txBody>
      </p:sp>
    </p:spTree>
    <p:extLst>
      <p:ext uri="{BB962C8B-B14F-4D97-AF65-F5344CB8AC3E}">
        <p14:creationId xmlns:p14="http://schemas.microsoft.com/office/powerpoint/2010/main" val="323697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E0BB9-BD49-D243-90FF-199BBAE2F14E}"/>
              </a:ext>
            </a:extLst>
          </p:cNvPr>
          <p:cNvSpPr>
            <a:spLocks noGrp="1"/>
          </p:cNvSpPr>
          <p:nvPr>
            <p:ph idx="1"/>
          </p:nvPr>
        </p:nvSpPr>
        <p:spPr>
          <a:xfrm>
            <a:off x="8307977" y="731520"/>
            <a:ext cx="2542032" cy="5553120"/>
          </a:xfrm>
        </p:spPr>
        <p:txBody>
          <a:bodyPr/>
          <a:lstStyle/>
          <a:p>
            <a:endParaRPr lang="en-US" dirty="0"/>
          </a:p>
        </p:txBody>
      </p:sp>
      <p:sp>
        <p:nvSpPr>
          <p:cNvPr id="4" name="Folded Corner 3">
            <a:extLst>
              <a:ext uri="{FF2B5EF4-FFF2-40B4-BE49-F238E27FC236}">
                <a16:creationId xmlns:a16="http://schemas.microsoft.com/office/drawing/2014/main" id="{257C6B36-3310-F94D-8B4B-5B5047968168}"/>
              </a:ext>
            </a:extLst>
          </p:cNvPr>
          <p:cNvSpPr/>
          <p:nvPr/>
        </p:nvSpPr>
        <p:spPr>
          <a:xfrm>
            <a:off x="3144884" y="731520"/>
            <a:ext cx="2148839" cy="914400"/>
          </a:xfrm>
          <a:prstGeom prst="foldedCorne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p>
        </p:txBody>
      </p:sp>
      <p:sp>
        <p:nvSpPr>
          <p:cNvPr id="5" name="Folded Corner 4">
            <a:extLst>
              <a:ext uri="{FF2B5EF4-FFF2-40B4-BE49-F238E27FC236}">
                <a16:creationId xmlns:a16="http://schemas.microsoft.com/office/drawing/2014/main" id="{9AC83B11-62E1-784B-87CC-899CBCBBC93A}"/>
              </a:ext>
            </a:extLst>
          </p:cNvPr>
          <p:cNvSpPr/>
          <p:nvPr/>
        </p:nvSpPr>
        <p:spPr>
          <a:xfrm>
            <a:off x="4963885" y="1983269"/>
            <a:ext cx="2325189" cy="914400"/>
          </a:xfrm>
          <a:prstGeom prst="foldedCorne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Unsupervised</a:t>
            </a:r>
          </a:p>
        </p:txBody>
      </p:sp>
      <p:sp>
        <p:nvSpPr>
          <p:cNvPr id="9" name="Folded Corner 8">
            <a:extLst>
              <a:ext uri="{FF2B5EF4-FFF2-40B4-BE49-F238E27FC236}">
                <a16:creationId xmlns:a16="http://schemas.microsoft.com/office/drawing/2014/main" id="{E07B2D31-8CBD-AB4D-A6E8-AA336EA2B026}"/>
              </a:ext>
            </a:extLst>
          </p:cNvPr>
          <p:cNvSpPr/>
          <p:nvPr/>
        </p:nvSpPr>
        <p:spPr>
          <a:xfrm>
            <a:off x="4931227" y="3291840"/>
            <a:ext cx="2370909" cy="914400"/>
          </a:xfrm>
          <a:prstGeom prst="foldedCorne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entagon 9">
            <a:extLst>
              <a:ext uri="{FF2B5EF4-FFF2-40B4-BE49-F238E27FC236}">
                <a16:creationId xmlns:a16="http://schemas.microsoft.com/office/drawing/2014/main" id="{36915322-B8D0-6045-BEEB-6685BF917C78}"/>
              </a:ext>
            </a:extLst>
          </p:cNvPr>
          <p:cNvSpPr/>
          <p:nvPr/>
        </p:nvSpPr>
        <p:spPr>
          <a:xfrm>
            <a:off x="150219" y="4606834"/>
            <a:ext cx="1717769" cy="673388"/>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Cross Validation</a:t>
            </a:r>
          </a:p>
        </p:txBody>
      </p:sp>
      <p:sp>
        <p:nvSpPr>
          <p:cNvPr id="11" name="Pentagon 10">
            <a:extLst>
              <a:ext uri="{FF2B5EF4-FFF2-40B4-BE49-F238E27FC236}">
                <a16:creationId xmlns:a16="http://schemas.microsoft.com/office/drawing/2014/main" id="{232B0A3F-1F42-104D-936A-F5C86F6E1989}"/>
              </a:ext>
            </a:extLst>
          </p:cNvPr>
          <p:cNvSpPr/>
          <p:nvPr/>
        </p:nvSpPr>
        <p:spPr>
          <a:xfrm>
            <a:off x="150220" y="5280222"/>
            <a:ext cx="1717768" cy="645957"/>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a:extLst>
              <a:ext uri="{FF2B5EF4-FFF2-40B4-BE49-F238E27FC236}">
                <a16:creationId xmlns:a16="http://schemas.microsoft.com/office/drawing/2014/main" id="{D4FA9701-B139-FB44-9545-A79A79B020EE}"/>
              </a:ext>
            </a:extLst>
          </p:cNvPr>
          <p:cNvSpPr/>
          <p:nvPr/>
        </p:nvSpPr>
        <p:spPr>
          <a:xfrm>
            <a:off x="2669176" y="4606833"/>
            <a:ext cx="1759132" cy="673389"/>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a:t>
            </a:r>
          </a:p>
        </p:txBody>
      </p:sp>
      <p:sp>
        <p:nvSpPr>
          <p:cNvPr id="13" name="Pentagon 12">
            <a:extLst>
              <a:ext uri="{FF2B5EF4-FFF2-40B4-BE49-F238E27FC236}">
                <a16:creationId xmlns:a16="http://schemas.microsoft.com/office/drawing/2014/main" id="{587EEE58-ADAF-DF49-8EB6-D90459205A1A}"/>
              </a:ext>
            </a:extLst>
          </p:cNvPr>
          <p:cNvSpPr/>
          <p:nvPr/>
        </p:nvSpPr>
        <p:spPr>
          <a:xfrm>
            <a:off x="2669176" y="5280221"/>
            <a:ext cx="1744980" cy="673389"/>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Lasso/ Ridge</a:t>
            </a:r>
          </a:p>
        </p:txBody>
      </p:sp>
      <p:sp>
        <p:nvSpPr>
          <p:cNvPr id="14" name="Folded Corner 13">
            <a:extLst>
              <a:ext uri="{FF2B5EF4-FFF2-40B4-BE49-F238E27FC236}">
                <a16:creationId xmlns:a16="http://schemas.microsoft.com/office/drawing/2014/main" id="{94856FC4-2B5C-1744-9DFC-16D1E6470C0D}"/>
              </a:ext>
            </a:extLst>
          </p:cNvPr>
          <p:cNvSpPr/>
          <p:nvPr/>
        </p:nvSpPr>
        <p:spPr>
          <a:xfrm>
            <a:off x="1080951" y="1988386"/>
            <a:ext cx="2272937" cy="914400"/>
          </a:xfrm>
          <a:prstGeom prst="foldedCorne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Supervised</a:t>
            </a:r>
          </a:p>
        </p:txBody>
      </p:sp>
      <p:sp>
        <p:nvSpPr>
          <p:cNvPr id="15" name="Pentagon 14">
            <a:extLst>
              <a:ext uri="{FF2B5EF4-FFF2-40B4-BE49-F238E27FC236}">
                <a16:creationId xmlns:a16="http://schemas.microsoft.com/office/drawing/2014/main" id="{CAA0FDA3-711E-DB4C-857E-AD7C48A835CA}"/>
              </a:ext>
            </a:extLst>
          </p:cNvPr>
          <p:cNvSpPr/>
          <p:nvPr/>
        </p:nvSpPr>
        <p:spPr>
          <a:xfrm>
            <a:off x="150220" y="5953611"/>
            <a:ext cx="1717768" cy="645955"/>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15">
            <a:extLst>
              <a:ext uri="{FF2B5EF4-FFF2-40B4-BE49-F238E27FC236}">
                <a16:creationId xmlns:a16="http://schemas.microsoft.com/office/drawing/2014/main" id="{D9CE2FD7-5A37-8444-8B12-0C5D87D1D2DA}"/>
              </a:ext>
            </a:extLst>
          </p:cNvPr>
          <p:cNvSpPr/>
          <p:nvPr/>
        </p:nvSpPr>
        <p:spPr>
          <a:xfrm>
            <a:off x="2669174" y="5955983"/>
            <a:ext cx="1744981" cy="673387"/>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Down Arrow Callout 16">
            <a:extLst>
              <a:ext uri="{FF2B5EF4-FFF2-40B4-BE49-F238E27FC236}">
                <a16:creationId xmlns:a16="http://schemas.microsoft.com/office/drawing/2014/main" id="{9527E57F-F848-4640-BAC3-78D436275D1E}"/>
              </a:ext>
            </a:extLst>
          </p:cNvPr>
          <p:cNvSpPr/>
          <p:nvPr/>
        </p:nvSpPr>
        <p:spPr>
          <a:xfrm>
            <a:off x="2669174" y="3307732"/>
            <a:ext cx="1726471" cy="914400"/>
          </a:xfrm>
          <a:prstGeom prst="downArrowCallo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Regression</a:t>
            </a:r>
          </a:p>
          <a:p>
            <a:pPr algn="ctr"/>
            <a:endParaRPr lang="en-US" dirty="0">
              <a:solidFill>
                <a:schemeClr val="tx1"/>
              </a:solidFill>
            </a:endParaRPr>
          </a:p>
        </p:txBody>
      </p:sp>
      <p:sp>
        <p:nvSpPr>
          <p:cNvPr id="18" name="Down Arrow Callout 17">
            <a:extLst>
              <a:ext uri="{FF2B5EF4-FFF2-40B4-BE49-F238E27FC236}">
                <a16:creationId xmlns:a16="http://schemas.microsoft.com/office/drawing/2014/main" id="{8704EE44-EF5D-8A42-A667-7ABC12E90D79}"/>
              </a:ext>
            </a:extLst>
          </p:cNvPr>
          <p:cNvSpPr/>
          <p:nvPr/>
        </p:nvSpPr>
        <p:spPr>
          <a:xfrm>
            <a:off x="125177" y="3307732"/>
            <a:ext cx="1726471" cy="914400"/>
          </a:xfrm>
          <a:prstGeom prst="downArrow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a:t>
            </a:r>
          </a:p>
          <a:p>
            <a:pPr algn="ctr"/>
            <a:endParaRPr lang="en-US" dirty="0">
              <a:solidFill>
                <a:schemeClr val="tx1"/>
              </a:solidFill>
            </a:endParaRPr>
          </a:p>
        </p:txBody>
      </p:sp>
      <p:sp>
        <p:nvSpPr>
          <p:cNvPr id="19" name="Pentagon 18">
            <a:extLst>
              <a:ext uri="{FF2B5EF4-FFF2-40B4-BE49-F238E27FC236}">
                <a16:creationId xmlns:a16="http://schemas.microsoft.com/office/drawing/2014/main" id="{0A7D1100-612B-C844-B5BA-6799ED133C12}"/>
              </a:ext>
            </a:extLst>
          </p:cNvPr>
          <p:cNvSpPr/>
          <p:nvPr/>
        </p:nvSpPr>
        <p:spPr>
          <a:xfrm>
            <a:off x="4931227" y="4606834"/>
            <a:ext cx="1744981" cy="673387"/>
          </a:xfrm>
          <a:prstGeom prst="homePlat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entagon 19">
            <a:extLst>
              <a:ext uri="{FF2B5EF4-FFF2-40B4-BE49-F238E27FC236}">
                <a16:creationId xmlns:a16="http://schemas.microsoft.com/office/drawing/2014/main" id="{5FB96DEF-AB5C-934F-BBF3-1B4C54D828DB}"/>
              </a:ext>
            </a:extLst>
          </p:cNvPr>
          <p:cNvSpPr/>
          <p:nvPr/>
        </p:nvSpPr>
        <p:spPr>
          <a:xfrm>
            <a:off x="4902921" y="5972545"/>
            <a:ext cx="1744981" cy="673387"/>
          </a:xfrm>
          <a:prstGeom prst="homePlat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entagon 20">
            <a:extLst>
              <a:ext uri="{FF2B5EF4-FFF2-40B4-BE49-F238E27FC236}">
                <a16:creationId xmlns:a16="http://schemas.microsoft.com/office/drawing/2014/main" id="{21281D07-043C-324A-8F0D-B71D6B8DD601}"/>
              </a:ext>
            </a:extLst>
          </p:cNvPr>
          <p:cNvSpPr/>
          <p:nvPr/>
        </p:nvSpPr>
        <p:spPr>
          <a:xfrm>
            <a:off x="4917074" y="5280221"/>
            <a:ext cx="1744981" cy="673387"/>
          </a:xfrm>
          <a:prstGeom prst="homePlat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Right-Up Arrow 25">
            <a:extLst>
              <a:ext uri="{FF2B5EF4-FFF2-40B4-BE49-F238E27FC236}">
                <a16:creationId xmlns:a16="http://schemas.microsoft.com/office/drawing/2014/main" id="{BAE7775E-A6C3-1348-B627-30A2857B3F5A}"/>
              </a:ext>
            </a:extLst>
          </p:cNvPr>
          <p:cNvSpPr/>
          <p:nvPr/>
        </p:nvSpPr>
        <p:spPr>
          <a:xfrm>
            <a:off x="1949627" y="3121750"/>
            <a:ext cx="535583" cy="392669"/>
          </a:xfrm>
          <a:prstGeom prst="leftRigh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8D3D5B4C-5175-BD49-838B-8F641AA0876D}"/>
              </a:ext>
            </a:extLst>
          </p:cNvPr>
          <p:cNvSpPr/>
          <p:nvPr/>
        </p:nvSpPr>
        <p:spPr>
          <a:xfrm rot="2929613">
            <a:off x="2551110" y="1130030"/>
            <a:ext cx="181710" cy="90682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20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D2781DDF-FAC9-41BA-A2E2-B4F31ED73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3" name="Rectangle 27">
            <a:extLst>
              <a:ext uri="{FF2B5EF4-FFF2-40B4-BE49-F238E27FC236}">
                <a16:creationId xmlns:a16="http://schemas.microsoft.com/office/drawing/2014/main" id="{AB68432F-C05C-4620-B6D8-9C6E9BD18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1292840" cy="2606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29">
            <a:extLst>
              <a:ext uri="{FF2B5EF4-FFF2-40B4-BE49-F238E27FC236}">
                <a16:creationId xmlns:a16="http://schemas.microsoft.com/office/drawing/2014/main" id="{54310E88-1508-4822-B179-4627703E2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399" y="4251489"/>
            <a:ext cx="9777603" cy="608259"/>
          </a:xfrm>
        </p:spPr>
        <p:txBody>
          <a:bodyPr vert="horz" lIns="91440" tIns="45720" rIns="91440" bIns="45720" rtlCol="0" anchor="b">
            <a:normAutofit fontScale="90000"/>
          </a:bodyPr>
          <a:lstStyle/>
          <a:p>
            <a:pPr>
              <a:lnSpc>
                <a:spcPct val="85000"/>
              </a:lnSpc>
            </a:pPr>
            <a:r>
              <a:rPr lang="en-US" sz="4800" dirty="0"/>
              <a:t>Steps </a:t>
            </a:r>
          </a:p>
        </p:txBody>
      </p:sp>
      <p:sp>
        <p:nvSpPr>
          <p:cNvPr id="3" name="Content Placeholder 2"/>
          <p:cNvSpPr>
            <a:spLocks noGrp="1"/>
          </p:cNvSpPr>
          <p:nvPr>
            <p:ph idx="1"/>
          </p:nvPr>
        </p:nvSpPr>
        <p:spPr>
          <a:xfrm>
            <a:off x="914400" y="4859749"/>
            <a:ext cx="9777603" cy="1802308"/>
          </a:xfrm>
        </p:spPr>
        <p:txBody>
          <a:bodyPr vert="horz" lIns="91440" tIns="45720" rIns="91440" bIns="45720" rtlCol="0">
            <a:normAutofit fontScale="25000" lnSpcReduction="20000"/>
          </a:bodyPr>
          <a:lstStyle/>
          <a:p>
            <a:pPr marL="342900" indent="-342900">
              <a:buAutoNum type="arabicPeriod"/>
            </a:pPr>
            <a:r>
              <a:rPr lang="en-US" sz="7200" dirty="0">
                <a:solidFill>
                  <a:schemeClr val="tx1">
                    <a:lumMod val="75000"/>
                  </a:schemeClr>
                </a:solidFill>
              </a:rPr>
              <a:t>Get data from Kaggle, explore dataset, find correlation between variable</a:t>
            </a:r>
          </a:p>
          <a:p>
            <a:pPr marL="342900" indent="-342900">
              <a:buAutoNum type="arabicPeriod"/>
            </a:pPr>
            <a:r>
              <a:rPr lang="en-US" sz="7200" dirty="0">
                <a:solidFill>
                  <a:schemeClr val="tx1">
                    <a:lumMod val="75000"/>
                  </a:schemeClr>
                </a:solidFill>
              </a:rPr>
              <a:t>Clean data (Missing value, Outlier)</a:t>
            </a:r>
          </a:p>
          <a:p>
            <a:pPr marL="342900" indent="-342900">
              <a:buAutoNum type="arabicPeriod"/>
            </a:pPr>
            <a:r>
              <a:rPr lang="en-US" sz="7200" dirty="0">
                <a:solidFill>
                  <a:schemeClr val="tx1">
                    <a:lumMod val="75000"/>
                  </a:schemeClr>
                </a:solidFill>
              </a:rPr>
              <a:t>Methods &amp; Model</a:t>
            </a:r>
          </a:p>
          <a:p>
            <a:pPr marL="342900" indent="-342900">
              <a:buAutoNum type="arabicPeriod"/>
            </a:pPr>
            <a:r>
              <a:rPr lang="en-US" sz="7200" dirty="0">
                <a:solidFill>
                  <a:schemeClr val="tx1">
                    <a:lumMod val="75000"/>
                  </a:schemeClr>
                </a:solidFill>
              </a:rPr>
              <a:t>Test </a:t>
            </a:r>
          </a:p>
          <a:p>
            <a:pPr marL="342900" indent="-342900">
              <a:buAutoNum type="arabicPeriod"/>
            </a:pPr>
            <a:r>
              <a:rPr lang="en-US" sz="7200" dirty="0">
                <a:solidFill>
                  <a:schemeClr val="tx1">
                    <a:lumMod val="75000"/>
                  </a:schemeClr>
                </a:solidFill>
              </a:rPr>
              <a:t>Tuning the data set and re test</a:t>
            </a:r>
          </a:p>
          <a:p>
            <a:pPr marL="0" indent="0">
              <a:buNone/>
            </a:pPr>
            <a:endParaRPr lang="en-US" sz="1400" dirty="0">
              <a:solidFill>
                <a:schemeClr val="tx1">
                  <a:lumMod val="75000"/>
                </a:schemeClr>
              </a:solidFill>
            </a:endParaRPr>
          </a:p>
          <a:p>
            <a:pPr marL="342900" indent="-342900">
              <a:buAutoNum type="arabicPeriod"/>
            </a:pPr>
            <a:r>
              <a:rPr lang="en-US" sz="1400" dirty="0">
                <a:solidFill>
                  <a:schemeClr val="tx1">
                    <a:lumMod val="75000"/>
                  </a:schemeClr>
                </a:solidFill>
              </a:rPr>
              <a:t> </a:t>
            </a:r>
          </a:p>
        </p:txBody>
      </p:sp>
      <p:sp>
        <p:nvSpPr>
          <p:cNvPr id="5" name="Footer PlaceHolder 3"/>
          <p:cNvSpPr>
            <a:spLocks noGrp="1"/>
          </p:cNvSpPr>
          <p:nvPr>
            <p:ph type="ftr" sz="quarter" idx="11"/>
          </p:nvPr>
        </p:nvSpPr>
        <p:spPr>
          <a:xfrm rot="16200000">
            <a:off x="9959341" y="4046537"/>
            <a:ext cx="3581400" cy="365125"/>
          </a:xfrm>
        </p:spPr>
        <p:txBody>
          <a:bodyPr vert="horz" lIns="91440" tIns="45720" rIns="91440" bIns="45720" rtlCol="0" anchor="ctr">
            <a:normAutofit/>
          </a:bodyPr>
          <a:lstStyle/>
          <a:p>
            <a:pPr>
              <a:spcAft>
                <a:spcPts val="600"/>
              </a:spcAft>
            </a:pPr>
            <a:r>
              <a:rPr lang="en-US" kern="1200">
                <a:solidFill>
                  <a:schemeClr val="tx1">
                    <a:lumMod val="65000"/>
                  </a:schemeClr>
                </a:solidFill>
                <a:latin typeface="+mn-lt"/>
                <a:ea typeface="+mn-ea"/>
                <a:cs typeface="+mn-cs"/>
                <a:hlinkClick r:id="rId3"/>
              </a:rPr>
              <a:t>Photo</a:t>
            </a:r>
            <a:r>
              <a:rPr lang="en-US" kern="1200">
                <a:solidFill>
                  <a:schemeClr val="tx1">
                    <a:lumMod val="65000"/>
                  </a:schemeClr>
                </a:solidFill>
                <a:latin typeface="+mn-lt"/>
                <a:ea typeface="+mn-ea"/>
                <a:cs typeface="+mn-cs"/>
              </a:rPr>
              <a:t> by Pline / </a:t>
            </a:r>
            <a:r>
              <a:rPr lang="en-US" kern="1200">
                <a:solidFill>
                  <a:schemeClr val="tx1">
                    <a:lumMod val="65000"/>
                  </a:schemeClr>
                </a:solidFill>
                <a:latin typeface="+mn-lt"/>
                <a:ea typeface="+mn-ea"/>
                <a:cs typeface="+mn-cs"/>
                <a:hlinkClick r:id="rId4"/>
              </a:rPr>
              <a:t>CC BY-SA 3.0</a:t>
            </a:r>
          </a:p>
        </p:txBody>
      </p:sp>
      <p:sp>
        <p:nvSpPr>
          <p:cNvPr id="8" name="Oval 7">
            <a:extLst>
              <a:ext uri="{FF2B5EF4-FFF2-40B4-BE49-F238E27FC236}">
                <a16:creationId xmlns:a16="http://schemas.microsoft.com/office/drawing/2014/main" id="{7FC7AB94-D485-BE4C-9327-5EF63565285F}"/>
              </a:ext>
            </a:extLst>
          </p:cNvPr>
          <p:cNvSpPr/>
          <p:nvPr/>
        </p:nvSpPr>
        <p:spPr>
          <a:xfrm>
            <a:off x="1025897" y="227242"/>
            <a:ext cx="1343480" cy="12054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9" name="Oval 8">
            <a:extLst>
              <a:ext uri="{FF2B5EF4-FFF2-40B4-BE49-F238E27FC236}">
                <a16:creationId xmlns:a16="http://schemas.microsoft.com/office/drawing/2014/main" id="{F0121986-1E7A-0243-889F-B48D55BC6D19}"/>
              </a:ext>
            </a:extLst>
          </p:cNvPr>
          <p:cNvSpPr/>
          <p:nvPr/>
        </p:nvSpPr>
        <p:spPr>
          <a:xfrm>
            <a:off x="3821365" y="227242"/>
            <a:ext cx="1795585" cy="16272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Explore data</a:t>
            </a:r>
          </a:p>
        </p:txBody>
      </p:sp>
      <p:sp>
        <p:nvSpPr>
          <p:cNvPr id="13" name="Oval 12">
            <a:extLst>
              <a:ext uri="{FF2B5EF4-FFF2-40B4-BE49-F238E27FC236}">
                <a16:creationId xmlns:a16="http://schemas.microsoft.com/office/drawing/2014/main" id="{B355450E-6048-3745-9EEA-651E027D8C2F}"/>
              </a:ext>
            </a:extLst>
          </p:cNvPr>
          <p:cNvSpPr/>
          <p:nvPr/>
        </p:nvSpPr>
        <p:spPr>
          <a:xfrm>
            <a:off x="9396139" y="2051142"/>
            <a:ext cx="1725562" cy="1607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Explore other Method &amp; Model</a:t>
            </a:r>
          </a:p>
        </p:txBody>
      </p:sp>
      <p:sp>
        <p:nvSpPr>
          <p:cNvPr id="14" name="Oval 13">
            <a:extLst>
              <a:ext uri="{FF2B5EF4-FFF2-40B4-BE49-F238E27FC236}">
                <a16:creationId xmlns:a16="http://schemas.microsoft.com/office/drawing/2014/main" id="{47732E36-8228-2448-8FDE-E566C2A75897}"/>
              </a:ext>
            </a:extLst>
          </p:cNvPr>
          <p:cNvSpPr/>
          <p:nvPr/>
        </p:nvSpPr>
        <p:spPr>
          <a:xfrm>
            <a:off x="7017468" y="2276364"/>
            <a:ext cx="1005656" cy="11305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II</a:t>
            </a:r>
          </a:p>
        </p:txBody>
      </p:sp>
      <p:sp>
        <p:nvSpPr>
          <p:cNvPr id="15" name="Oval 14">
            <a:extLst>
              <a:ext uri="{FF2B5EF4-FFF2-40B4-BE49-F238E27FC236}">
                <a16:creationId xmlns:a16="http://schemas.microsoft.com/office/drawing/2014/main" id="{7EA7A5CB-83CD-9C47-BC7C-5980424EEA07}"/>
              </a:ext>
            </a:extLst>
          </p:cNvPr>
          <p:cNvSpPr/>
          <p:nvPr/>
        </p:nvSpPr>
        <p:spPr>
          <a:xfrm>
            <a:off x="3947314" y="2276364"/>
            <a:ext cx="1564460" cy="14855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Method &amp; Model</a:t>
            </a:r>
          </a:p>
        </p:txBody>
      </p:sp>
      <p:sp>
        <p:nvSpPr>
          <p:cNvPr id="16" name="Oval 15">
            <a:extLst>
              <a:ext uri="{FF2B5EF4-FFF2-40B4-BE49-F238E27FC236}">
                <a16:creationId xmlns:a16="http://schemas.microsoft.com/office/drawing/2014/main" id="{AC8D9753-4AAE-B54D-A300-1E236FA48D09}"/>
              </a:ext>
            </a:extLst>
          </p:cNvPr>
          <p:cNvSpPr/>
          <p:nvPr/>
        </p:nvSpPr>
        <p:spPr>
          <a:xfrm>
            <a:off x="533586" y="1909211"/>
            <a:ext cx="2328101" cy="20246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 manipulate data</a:t>
            </a:r>
          </a:p>
        </p:txBody>
      </p:sp>
      <p:sp>
        <p:nvSpPr>
          <p:cNvPr id="17" name="Oval 16">
            <a:extLst>
              <a:ext uri="{FF2B5EF4-FFF2-40B4-BE49-F238E27FC236}">
                <a16:creationId xmlns:a16="http://schemas.microsoft.com/office/drawing/2014/main" id="{F0946BC4-8D32-E146-BA73-54B7E1F44D25}"/>
              </a:ext>
            </a:extLst>
          </p:cNvPr>
          <p:cNvSpPr/>
          <p:nvPr/>
        </p:nvSpPr>
        <p:spPr>
          <a:xfrm>
            <a:off x="9513455" y="340813"/>
            <a:ext cx="1329124" cy="12054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a:t>
            </a:r>
          </a:p>
        </p:txBody>
      </p:sp>
      <p:sp>
        <p:nvSpPr>
          <p:cNvPr id="10" name="Right Arrow 9">
            <a:extLst>
              <a:ext uri="{FF2B5EF4-FFF2-40B4-BE49-F238E27FC236}">
                <a16:creationId xmlns:a16="http://schemas.microsoft.com/office/drawing/2014/main" id="{93FD96D0-A782-7F4F-9D73-A18A9B9E0876}"/>
              </a:ext>
            </a:extLst>
          </p:cNvPr>
          <p:cNvSpPr/>
          <p:nvPr/>
        </p:nvSpPr>
        <p:spPr>
          <a:xfrm>
            <a:off x="2842732" y="683022"/>
            <a:ext cx="792794" cy="50281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78E5AF5-8349-9B45-9354-71EA16275122}"/>
              </a:ext>
            </a:extLst>
          </p:cNvPr>
          <p:cNvSpPr/>
          <p:nvPr/>
        </p:nvSpPr>
        <p:spPr>
          <a:xfrm>
            <a:off x="5883603" y="713061"/>
            <a:ext cx="741943" cy="4727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55CEBD9B-1CA0-5E40-AB91-BFCB2A48E8A0}"/>
              </a:ext>
            </a:extLst>
          </p:cNvPr>
          <p:cNvSpPr/>
          <p:nvPr/>
        </p:nvSpPr>
        <p:spPr>
          <a:xfrm>
            <a:off x="2944668" y="2700478"/>
            <a:ext cx="792495" cy="47042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51EB01F2-3D61-E54E-A9D8-188335E9D0C9}"/>
              </a:ext>
            </a:extLst>
          </p:cNvPr>
          <p:cNvSpPr/>
          <p:nvPr/>
        </p:nvSpPr>
        <p:spPr>
          <a:xfrm>
            <a:off x="5903695" y="2686342"/>
            <a:ext cx="721851" cy="48456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AA16EEB2-E3CF-EF42-9C33-1B2A78D0FC85}"/>
              </a:ext>
            </a:extLst>
          </p:cNvPr>
          <p:cNvSpPr/>
          <p:nvPr/>
        </p:nvSpPr>
        <p:spPr>
          <a:xfrm>
            <a:off x="8594260" y="2700478"/>
            <a:ext cx="560879" cy="48457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7E64BE03-7959-EE41-AEFF-D6356A0632C5}"/>
              </a:ext>
            </a:extLst>
          </p:cNvPr>
          <p:cNvSpPr/>
          <p:nvPr/>
        </p:nvSpPr>
        <p:spPr>
          <a:xfrm>
            <a:off x="1455320" y="1487346"/>
            <a:ext cx="484632" cy="36718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1ED430A-4DAD-2440-9ECC-EE5F206AF550}"/>
              </a:ext>
            </a:extLst>
          </p:cNvPr>
          <p:cNvSpPr/>
          <p:nvPr/>
        </p:nvSpPr>
        <p:spPr>
          <a:xfrm>
            <a:off x="6999691" y="215193"/>
            <a:ext cx="1725562" cy="1607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Method &amp; Model</a:t>
            </a:r>
          </a:p>
        </p:txBody>
      </p:sp>
      <p:sp>
        <p:nvSpPr>
          <p:cNvPr id="26" name="Right Arrow 25">
            <a:extLst>
              <a:ext uri="{FF2B5EF4-FFF2-40B4-BE49-F238E27FC236}">
                <a16:creationId xmlns:a16="http://schemas.microsoft.com/office/drawing/2014/main" id="{C58C5C34-CE81-174C-A446-759378134789}"/>
              </a:ext>
            </a:extLst>
          </p:cNvPr>
          <p:cNvSpPr/>
          <p:nvPr/>
        </p:nvSpPr>
        <p:spPr>
          <a:xfrm>
            <a:off x="8874700" y="650577"/>
            <a:ext cx="449396" cy="53526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00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1">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Content Placeholder 7">
            <a:extLst>
              <a:ext uri="{FF2B5EF4-FFF2-40B4-BE49-F238E27FC236}">
                <a16:creationId xmlns:a16="http://schemas.microsoft.com/office/drawing/2014/main" id="{B714A05C-6130-7C4A-B803-5D4939047E49}"/>
              </a:ext>
            </a:extLst>
          </p:cNvPr>
          <p:cNvPicPr>
            <a:picLocks noChangeAspect="1"/>
          </p:cNvPicPr>
          <p:nvPr/>
        </p:nvPicPr>
        <p:blipFill rotWithShape="1">
          <a:blip r:embed="rId3">
            <a:alphaModFix amt="35000"/>
          </a:blip>
          <a:srcRect b="14449"/>
          <a:stretch/>
        </p:blipFill>
        <p:spPr>
          <a:xfrm>
            <a:off x="20" y="10"/>
            <a:ext cx="12191980" cy="6857990"/>
          </a:xfrm>
          <a:prstGeom prst="rect">
            <a:avLst/>
          </a:prstGeom>
        </p:spPr>
      </p:pic>
      <p:sp>
        <p:nvSpPr>
          <p:cNvPr id="44" name="Rectangle 43">
            <a:extLst>
              <a:ext uri="{FF2B5EF4-FFF2-40B4-BE49-F238E27FC236}">
                <a16:creationId xmlns:a16="http://schemas.microsoft.com/office/drawing/2014/main" id="{6F246E76-A855-473C-9C24-9EEE2D11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365760"/>
            <a:ext cx="9692640" cy="1325562"/>
          </a:xfrm>
        </p:spPr>
        <p:txBody>
          <a:bodyPr vert="horz" lIns="91440" tIns="45720" rIns="91440" bIns="45720" rtlCol="0">
            <a:normAutofit/>
          </a:bodyPr>
          <a:lstStyle/>
          <a:p>
            <a:r>
              <a:rPr lang="en-US"/>
              <a:t>Missing Values </a:t>
            </a:r>
          </a:p>
        </p:txBody>
      </p:sp>
      <p:sp>
        <p:nvSpPr>
          <p:cNvPr id="5" name="Footer PlaceHolder 3"/>
          <p:cNvSpPr>
            <a:spLocks noGrp="1"/>
          </p:cNvSpPr>
          <p:nvPr>
            <p:ph type="ftr" sz="quarter" idx="11"/>
          </p:nvPr>
        </p:nvSpPr>
        <p:spPr>
          <a:xfrm rot="16200000">
            <a:off x="9959341" y="4046537"/>
            <a:ext cx="3581400" cy="365125"/>
          </a:xfrm>
        </p:spPr>
        <p:txBody>
          <a:bodyPr vert="horz" lIns="91440" tIns="45720" rIns="91440" bIns="45720" rtlCol="0">
            <a:normAutofit/>
          </a:bodyPr>
          <a:lstStyle/>
          <a:p>
            <a:pPr defTabSz="914400">
              <a:spcAft>
                <a:spcPts val="600"/>
              </a:spcAft>
            </a:pPr>
            <a:r>
              <a:rPr lang="en-US" kern="1200">
                <a:solidFill>
                  <a:srgbClr val="46464A">
                    <a:lumMod val="20000"/>
                    <a:lumOff val="80000"/>
                  </a:srgbClr>
                </a:solidFill>
                <a:latin typeface="+mn-lt"/>
                <a:ea typeface="+mn-ea"/>
                <a:cs typeface="+mn-cs"/>
                <a:hlinkClick r:id="rId4"/>
              </a:rPr>
              <a:t>Photo</a:t>
            </a:r>
            <a:r>
              <a:rPr lang="en-US" kern="1200">
                <a:solidFill>
                  <a:srgbClr val="46464A">
                    <a:lumMod val="20000"/>
                    <a:lumOff val="80000"/>
                  </a:srgbClr>
                </a:solidFill>
                <a:latin typeface="+mn-lt"/>
                <a:ea typeface="+mn-ea"/>
                <a:cs typeface="+mn-cs"/>
              </a:rPr>
              <a:t> by Peter Rivera / </a:t>
            </a:r>
            <a:r>
              <a:rPr lang="en-US" kern="1200">
                <a:solidFill>
                  <a:srgbClr val="46464A">
                    <a:lumMod val="20000"/>
                    <a:lumOff val="80000"/>
                  </a:srgbClr>
                </a:solidFill>
                <a:latin typeface="+mn-lt"/>
                <a:ea typeface="+mn-ea"/>
                <a:cs typeface="+mn-cs"/>
                <a:hlinkClick r:id="rId5"/>
              </a:rPr>
              <a:t>CC BY 2.0</a:t>
            </a:r>
          </a:p>
        </p:txBody>
      </p:sp>
      <p:sp>
        <p:nvSpPr>
          <p:cNvPr id="47" name="Content Placeholder 38">
            <a:extLst>
              <a:ext uri="{FF2B5EF4-FFF2-40B4-BE49-F238E27FC236}">
                <a16:creationId xmlns:a16="http://schemas.microsoft.com/office/drawing/2014/main" id="{2D326922-D01C-472D-9067-A6D91E2ED925}"/>
              </a:ext>
            </a:extLst>
          </p:cNvPr>
          <p:cNvSpPr>
            <a:spLocks noGrp="1"/>
          </p:cNvSpPr>
          <p:nvPr>
            <p:ph idx="1"/>
          </p:nvPr>
        </p:nvSpPr>
        <p:spPr>
          <a:xfrm>
            <a:off x="1261872" y="1828800"/>
            <a:ext cx="8595360" cy="4351337"/>
          </a:xfrm>
        </p:spPr>
        <p:txBody>
          <a:bodyPr>
            <a:normAutofit/>
          </a:bodyPr>
          <a:lstStyle/>
          <a:p>
            <a:r>
              <a:rPr lang="en-US" dirty="0"/>
              <a:t>Find missing variables that can potentially impact predictive relationships</a:t>
            </a:r>
          </a:p>
          <a:p>
            <a:r>
              <a:rPr lang="en-US" dirty="0"/>
              <a:t>Label (scale) </a:t>
            </a:r>
          </a:p>
        </p:txBody>
      </p:sp>
    </p:spTree>
    <p:extLst>
      <p:ext uri="{BB962C8B-B14F-4D97-AF65-F5344CB8AC3E}">
        <p14:creationId xmlns:p14="http://schemas.microsoft.com/office/powerpoint/2010/main" val="59040773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335D8317-9FFF-4B43-B199-940EE2E0C8C4}"/>
              </a:ext>
            </a:extLst>
          </p:cNvPr>
          <p:cNvPicPr>
            <a:picLocks noChangeAspect="1"/>
          </p:cNvPicPr>
          <p:nvPr/>
        </p:nvPicPr>
        <p:blipFill>
          <a:blip r:embed="rId3"/>
          <a:stretch>
            <a:fillRect/>
          </a:stretch>
        </p:blipFill>
        <p:spPr>
          <a:xfrm>
            <a:off x="1393248" y="640080"/>
            <a:ext cx="2500813" cy="5588101"/>
          </a:xfrm>
          <a:prstGeom prst="rect">
            <a:avLst/>
          </a:prstGeom>
        </p:spPr>
      </p:pic>
      <p:sp>
        <p:nvSpPr>
          <p:cNvPr id="13" name="Rectangle 12">
            <a:extLst>
              <a:ext uri="{FF2B5EF4-FFF2-40B4-BE49-F238E27FC236}">
                <a16:creationId xmlns:a16="http://schemas.microsoft.com/office/drawing/2014/main" id="{A2FFD204-9513-46ED-A011-B101ED662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Content Placeholder 8">
            <a:extLst>
              <a:ext uri="{FF2B5EF4-FFF2-40B4-BE49-F238E27FC236}">
                <a16:creationId xmlns:a16="http://schemas.microsoft.com/office/drawing/2014/main" id="{85D08FF0-40E0-1349-8D6F-C6324EA3CC53}"/>
              </a:ext>
            </a:extLst>
          </p:cNvPr>
          <p:cNvPicPr>
            <a:picLocks noGrp="1" noChangeAspect="1"/>
          </p:cNvPicPr>
          <p:nvPr>
            <p:ph idx="1"/>
          </p:nvPr>
        </p:nvPicPr>
        <p:blipFill>
          <a:blip r:embed="rId4"/>
          <a:stretch>
            <a:fillRect/>
          </a:stretch>
        </p:blipFill>
        <p:spPr>
          <a:xfrm>
            <a:off x="3894061" y="640080"/>
            <a:ext cx="6888273" cy="1200860"/>
          </a:xfrm>
        </p:spPr>
      </p:pic>
      <p:sp>
        <p:nvSpPr>
          <p:cNvPr id="2" name="TextBox 1">
            <a:extLst>
              <a:ext uri="{FF2B5EF4-FFF2-40B4-BE49-F238E27FC236}">
                <a16:creationId xmlns:a16="http://schemas.microsoft.com/office/drawing/2014/main" id="{FEEF7F07-FA28-B748-B1FC-3A6227556600}"/>
              </a:ext>
            </a:extLst>
          </p:cNvPr>
          <p:cNvSpPr txBox="1"/>
          <p:nvPr/>
        </p:nvSpPr>
        <p:spPr>
          <a:xfrm>
            <a:off x="4218040" y="2625213"/>
            <a:ext cx="6564294" cy="1384995"/>
          </a:xfrm>
          <a:prstGeom prst="rect">
            <a:avLst/>
          </a:prstGeom>
          <a:noFill/>
        </p:spPr>
        <p:txBody>
          <a:bodyPr wrap="square" rtlCol="0">
            <a:spAutoFit/>
          </a:bodyPr>
          <a:lstStyle/>
          <a:p>
            <a:r>
              <a:rPr lang="en-US" sz="2800" dirty="0"/>
              <a:t>First step: </a:t>
            </a:r>
          </a:p>
          <a:p>
            <a:r>
              <a:rPr lang="en-US" sz="2800" dirty="0"/>
              <a:t>Determine Numerical and categorical variables.</a:t>
            </a:r>
          </a:p>
        </p:txBody>
      </p:sp>
    </p:spTree>
    <p:extLst>
      <p:ext uri="{BB962C8B-B14F-4D97-AF65-F5344CB8AC3E}">
        <p14:creationId xmlns:p14="http://schemas.microsoft.com/office/powerpoint/2010/main" val="306470537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1874</TotalTime>
  <Words>1190</Words>
  <Application>Microsoft Office PowerPoint</Application>
  <PresentationFormat>Widescreen</PresentationFormat>
  <Paragraphs>221</Paragraphs>
  <Slides>23</Slides>
  <Notes>14</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Helvetica Neue</vt:lpstr>
      <vt:lpstr>Helvetica Neue Light</vt:lpstr>
      <vt:lpstr>Arial</vt:lpstr>
      <vt:lpstr>Calibri</vt:lpstr>
      <vt:lpstr>Century Schoolbook</vt:lpstr>
      <vt:lpstr>Segoe UI</vt:lpstr>
      <vt:lpstr>Segoe UI Light</vt:lpstr>
      <vt:lpstr>Segoe UI Semilight</vt:lpstr>
      <vt:lpstr>Wingdings 2</vt:lpstr>
      <vt:lpstr>View</vt:lpstr>
      <vt:lpstr>QuickStarter Theme</vt:lpstr>
      <vt:lpstr>Real Estate prediction IOWA</vt:lpstr>
      <vt:lpstr>Housing Pricing</vt:lpstr>
      <vt:lpstr>Contents</vt:lpstr>
      <vt:lpstr>Objective:  </vt:lpstr>
      <vt:lpstr>Strategy</vt:lpstr>
      <vt:lpstr>PowerPoint Presentation</vt:lpstr>
      <vt:lpstr>Steps </vt:lpstr>
      <vt:lpstr>Missing Values </vt:lpstr>
      <vt:lpstr>PowerPoint Presentation</vt:lpstr>
      <vt:lpstr>Numerical / Categorical values </vt:lpstr>
      <vt:lpstr>Categorical – scales(Label)  </vt:lpstr>
      <vt:lpstr>Correlations</vt:lpstr>
      <vt:lpstr>Correlation Sale Price / Variables</vt:lpstr>
      <vt:lpstr>Scaling Categorical variable</vt:lpstr>
      <vt:lpstr>Feature Engineering / tuning </vt:lpstr>
      <vt:lpstr>Outlier cleaning – [TotalBsmtSF, GarageArea</vt:lpstr>
      <vt:lpstr> </vt:lpstr>
      <vt:lpstr>PowerPoint Presentation</vt:lpstr>
      <vt:lpstr>Techniques  </vt:lpstr>
      <vt:lpstr>PowerPoint Presentation</vt:lpstr>
      <vt:lpstr>Lasso/ Ridge – finally XGboost</vt:lpstr>
      <vt:lpstr>Models </vt:lpstr>
      <vt:lpstr>How was the ML project?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prediction IOWA</dc:title>
  <dc:creator>Jin.Kook@mail.citytech.cuny.edu</dc:creator>
  <cp:lastModifiedBy>Fan Zhang</cp:lastModifiedBy>
  <cp:revision>37</cp:revision>
  <dcterms:created xsi:type="dcterms:W3CDTF">2018-06-03T05:54:19Z</dcterms:created>
  <dcterms:modified xsi:type="dcterms:W3CDTF">2018-06-04T20:13:04Z</dcterms:modified>
</cp:coreProperties>
</file>