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52" r:id="rId6"/>
    <p:sldId id="361" r:id="rId7"/>
    <p:sldId id="366" r:id="rId8"/>
    <p:sldId id="371" r:id="rId9"/>
    <p:sldId id="374" r:id="rId10"/>
    <p:sldId id="375" r:id="rId11"/>
    <p:sldId id="376" r:id="rId12"/>
    <p:sldId id="377" r:id="rId13"/>
    <p:sldId id="378" r:id="rId14"/>
    <p:sldId id="379" r:id="rId15"/>
    <p:sldId id="390" r:id="rId16"/>
    <p:sldId id="380" r:id="rId17"/>
    <p:sldId id="381" r:id="rId18"/>
    <p:sldId id="382" r:id="rId19"/>
    <p:sldId id="383" r:id="rId20"/>
    <p:sldId id="384" r:id="rId21"/>
    <p:sldId id="386" r:id="rId22"/>
    <p:sldId id="385" r:id="rId23"/>
    <p:sldId id="387" r:id="rId24"/>
    <p:sldId id="388" r:id="rId25"/>
    <p:sldId id="391" r:id="rId26"/>
    <p:sldId id="389"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541F2-3C07-4BF3-B066-0326640128CD}">
          <p14:sldIdLst>
            <p14:sldId id="350"/>
            <p14:sldId id="352"/>
            <p14:sldId id="361"/>
            <p14:sldId id="366"/>
            <p14:sldId id="371"/>
            <p14:sldId id="374"/>
            <p14:sldId id="375"/>
            <p14:sldId id="376"/>
            <p14:sldId id="377"/>
            <p14:sldId id="378"/>
            <p14:sldId id="379"/>
            <p14:sldId id="390"/>
            <p14:sldId id="380"/>
            <p14:sldId id="381"/>
            <p14:sldId id="382"/>
            <p14:sldId id="383"/>
            <p14:sldId id="384"/>
            <p14:sldId id="386"/>
            <p14:sldId id="385"/>
            <p14:sldId id="387"/>
            <p14:sldId id="388"/>
            <p14:sldId id="391"/>
            <p14:sldId id="389"/>
          </p14:sldIdLst>
        </p14:section>
        <p14:section name="Untitled Section" id="{B8C2C368-2F8F-4EC0-8B76-1AD39DD98A22}">
          <p14:sldIdLst>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4,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a:xfrm>
            <a:off x="3563620" y="6332219"/>
            <a:ext cx="1313180" cy="247651"/>
          </a:xfrm>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a:xfrm>
            <a:off x="1494790" y="6332221"/>
            <a:ext cx="1654936" cy="247650"/>
          </a:xfrm>
        </p:spPr>
        <p:txBody>
          <a:bodyPr/>
          <a:lstStyle/>
          <a:p>
            <a:r>
              <a:rPr lang="en-US" dirty="0"/>
              <a:t>Outcome Based Education</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4,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4,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545673"/>
            <a:ext cx="5491571" cy="1514019"/>
          </a:xfrm>
        </p:spPr>
        <p:txBody>
          <a:bodyPr/>
          <a:lstStyle/>
          <a:p>
            <a:r>
              <a:rPr lang="en-US" dirty="0"/>
              <a:t>Outcome Based Education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t>Fazal Abbas - </a:t>
            </a:r>
            <a:r>
              <a:rPr lang="en-US" sz="1800" dirty="0"/>
              <a:t>09162013013</a:t>
            </a:r>
            <a:endParaRPr lang="en-US" dirty="0"/>
          </a:p>
          <a:p>
            <a:r>
              <a:rPr lang="en-US" dirty="0"/>
              <a:t>Muhammad Afraz - </a:t>
            </a:r>
            <a:r>
              <a:rPr lang="en-US" sz="1800" dirty="0"/>
              <a:t>09162013004</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165443-C87F-188F-AFFE-8A66772F0C02}"/>
              </a:ext>
            </a:extLst>
          </p:cNvPr>
          <p:cNvSpPr>
            <a:spLocks noGrp="1"/>
          </p:cNvSpPr>
          <p:nvPr>
            <p:ph type="title"/>
          </p:nvPr>
        </p:nvSpPr>
        <p:spPr>
          <a:xfrm>
            <a:off x="971550" y="770091"/>
            <a:ext cx="4941477" cy="1012848"/>
          </a:xfrm>
        </p:spPr>
        <p:txBody>
          <a:bodyPr>
            <a:normAutofit fontScale="90000"/>
          </a:bodyPr>
          <a:lstStyle/>
          <a:p>
            <a:r>
              <a:rPr lang="en-US" dirty="0"/>
              <a:t>2.4 Assessment Module</a:t>
            </a:r>
          </a:p>
        </p:txBody>
      </p:sp>
      <p:sp>
        <p:nvSpPr>
          <p:cNvPr id="4" name="Text Placeholder 3">
            <a:extLst>
              <a:ext uri="{FF2B5EF4-FFF2-40B4-BE49-F238E27FC236}">
                <a16:creationId xmlns:a16="http://schemas.microsoft.com/office/drawing/2014/main" id="{CD475D4C-8B51-5B8B-29A7-8C57C0389520}"/>
              </a:ext>
            </a:extLst>
          </p:cNvPr>
          <p:cNvSpPr>
            <a:spLocks noGrp="1"/>
          </p:cNvSpPr>
          <p:nvPr>
            <p:ph type="body" sz="quarter" idx="11"/>
          </p:nvPr>
        </p:nvSpPr>
        <p:spPr>
          <a:xfrm>
            <a:off x="952499" y="2289363"/>
            <a:ext cx="9795014" cy="1288724"/>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Modules’ main features includes:</a:t>
            </a:r>
          </a:p>
          <a:p>
            <a:pPr marL="342900" marR="0"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Direct Assessment:</a:t>
            </a:r>
            <a:r>
              <a:rPr lang="en-US" sz="1800" dirty="0">
                <a:effectLst/>
                <a:latin typeface="Times New Roman" panose="02020603050405020304" pitchFamily="18" charset="0"/>
                <a:ea typeface="Times New Roman" panose="02020603050405020304" pitchFamily="18" charset="0"/>
              </a:rPr>
              <a:t> user will add assessment by selecting the appropriate curriculum, term and course. The assessment will be updated and deleted and will be viewed by user.</a:t>
            </a:r>
          </a:p>
        </p:txBody>
      </p:sp>
      <p:sp>
        <p:nvSpPr>
          <p:cNvPr id="5" name="Date Placeholder 4">
            <a:extLst>
              <a:ext uri="{FF2B5EF4-FFF2-40B4-BE49-F238E27FC236}">
                <a16:creationId xmlns:a16="http://schemas.microsoft.com/office/drawing/2014/main" id="{2398FEB7-C8CE-1D37-61FE-3AB45B103E8C}"/>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6E37FBFC-455E-EA45-1547-3E0E6E7E346C}"/>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6B026E7A-9739-E9AB-AFBD-E2A55118194A}"/>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185276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B90B7-80B3-E684-11CD-09A872980C4B}"/>
              </a:ext>
            </a:extLst>
          </p:cNvPr>
          <p:cNvSpPr>
            <a:spLocks noGrp="1"/>
          </p:cNvSpPr>
          <p:nvPr>
            <p:ph type="title"/>
          </p:nvPr>
        </p:nvSpPr>
        <p:spPr/>
        <p:txBody>
          <a:bodyPr/>
          <a:lstStyle/>
          <a:p>
            <a:r>
              <a:rPr lang="en-US" dirty="0"/>
              <a:t>2.5 Attainments</a:t>
            </a:r>
          </a:p>
        </p:txBody>
      </p:sp>
      <p:sp>
        <p:nvSpPr>
          <p:cNvPr id="4" name="Text Placeholder 3">
            <a:extLst>
              <a:ext uri="{FF2B5EF4-FFF2-40B4-BE49-F238E27FC236}">
                <a16:creationId xmlns:a16="http://schemas.microsoft.com/office/drawing/2014/main" id="{9EAB0790-099E-41D0-7A3C-B5C140D294A0}"/>
              </a:ext>
            </a:extLst>
          </p:cNvPr>
          <p:cNvSpPr>
            <a:spLocks noGrp="1"/>
          </p:cNvSpPr>
          <p:nvPr>
            <p:ph type="body" sz="quarter" idx="11"/>
          </p:nvPr>
        </p:nvSpPr>
        <p:spPr>
          <a:xfrm>
            <a:off x="952499" y="2289363"/>
            <a:ext cx="10364858" cy="2795232"/>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Data Import: </a:t>
            </a:r>
            <a:r>
              <a:rPr lang="en-US" sz="2000" dirty="0">
                <a:effectLst/>
                <a:latin typeface="Times New Roman" panose="02020603050405020304" pitchFamily="18" charset="0"/>
                <a:ea typeface="Times New Roman" panose="02020603050405020304" pitchFamily="18" charset="0"/>
              </a:rPr>
              <a:t>The user may download templates, import data, and examine assessment results by choosing the proper curriculum, term, and course.</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 Attainment:</a:t>
            </a:r>
            <a:r>
              <a:rPr lang="en-US" sz="2000" dirty="0">
                <a:effectLst/>
                <a:latin typeface="Times New Roman" panose="02020603050405020304" pitchFamily="18" charset="0"/>
                <a:ea typeface="Times New Roman" panose="02020603050405020304" pitchFamily="18" charset="0"/>
              </a:rPr>
              <a:t> By choosing relevant curriculum, term, and course the use will calculate the CO attainment by setting the maximum or minimum threshold value.</a:t>
            </a:r>
          </a:p>
          <a:p>
            <a:pPr>
              <a:lnSpc>
                <a:spcPct val="150000"/>
              </a:lnSpc>
            </a:pPr>
            <a:endParaRPr lang="en-US" sz="1800" dirty="0"/>
          </a:p>
        </p:txBody>
      </p:sp>
      <p:sp>
        <p:nvSpPr>
          <p:cNvPr id="5" name="Date Placeholder 4">
            <a:extLst>
              <a:ext uri="{FF2B5EF4-FFF2-40B4-BE49-F238E27FC236}">
                <a16:creationId xmlns:a16="http://schemas.microsoft.com/office/drawing/2014/main" id="{16D0CDDA-8201-CD3D-970D-11A2497F62B8}"/>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274757AF-6EC3-0282-FDE4-C0792A4B6D47}"/>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CB539348-3977-F959-BF94-A6C7CE4002AF}"/>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323762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545673"/>
            <a:ext cx="5824946" cy="1514019"/>
          </a:xfrm>
        </p:spPr>
        <p:txBody>
          <a:bodyPr/>
          <a:lstStyle/>
          <a:p>
            <a:r>
              <a:rPr lang="en-US" dirty="0"/>
              <a:t>Requirement </a:t>
            </a:r>
            <a:br>
              <a:rPr lang="en-US" dirty="0"/>
            </a:br>
            <a:r>
              <a:rPr lang="en-US" dirty="0"/>
              <a:t>Analysis</a:t>
            </a:r>
          </a:p>
        </p:txBody>
      </p:sp>
    </p:spTree>
    <p:extLst>
      <p:ext uri="{BB962C8B-B14F-4D97-AF65-F5344CB8AC3E}">
        <p14:creationId xmlns:p14="http://schemas.microsoft.com/office/powerpoint/2010/main" val="26613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CD19CB-C55C-4759-BDBC-E3822650D68C}"/>
              </a:ext>
            </a:extLst>
          </p:cNvPr>
          <p:cNvSpPr>
            <a:spLocks noGrp="1"/>
          </p:cNvSpPr>
          <p:nvPr>
            <p:ph type="title"/>
          </p:nvPr>
        </p:nvSpPr>
        <p:spPr>
          <a:xfrm>
            <a:off x="952499" y="662442"/>
            <a:ext cx="4941477" cy="1211797"/>
          </a:xfrm>
        </p:spPr>
        <p:txBody>
          <a:bodyPr>
            <a:normAutofit/>
          </a:bodyPr>
          <a:lstStyle/>
          <a:p>
            <a:r>
              <a:rPr lang="en-US" dirty="0"/>
              <a:t>FR-1</a:t>
            </a:r>
          </a:p>
        </p:txBody>
      </p:sp>
      <p:sp>
        <p:nvSpPr>
          <p:cNvPr id="5" name="Date Placeholder 4">
            <a:extLst>
              <a:ext uri="{FF2B5EF4-FFF2-40B4-BE49-F238E27FC236}">
                <a16:creationId xmlns:a16="http://schemas.microsoft.com/office/drawing/2014/main" id="{CAABC68E-EEAB-2289-9CAD-E1D97A34BBFF}"/>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3476A57C-FFD1-CACF-1457-4E3919A020AF}"/>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651FC98C-56EA-CE44-0372-AEB72F54463F}"/>
              </a:ext>
            </a:extLst>
          </p:cNvPr>
          <p:cNvSpPr>
            <a:spLocks noGrp="1"/>
          </p:cNvSpPr>
          <p:nvPr>
            <p:ph type="sldNum" sz="quarter" idx="16"/>
          </p:nvPr>
        </p:nvSpPr>
        <p:spPr/>
        <p:txBody>
          <a:bodyPr/>
          <a:lstStyle/>
          <a:p>
            <a:fld id="{294A09A9-5501-47C1-A89A-A340965A2BE2}" type="slidenum">
              <a:rPr lang="en-US" smtClean="0"/>
              <a:pPr/>
              <a:t>13</a:t>
            </a:fld>
            <a:endParaRPr lang="en-US" dirty="0">
              <a:latin typeface="+mn-lt"/>
            </a:endParaRPr>
          </a:p>
        </p:txBody>
      </p:sp>
      <p:graphicFrame>
        <p:nvGraphicFramePr>
          <p:cNvPr id="8" name="Table 7">
            <a:extLst>
              <a:ext uri="{FF2B5EF4-FFF2-40B4-BE49-F238E27FC236}">
                <a16:creationId xmlns:a16="http://schemas.microsoft.com/office/drawing/2014/main" id="{62409BDF-E072-8AA9-E6F9-00BD84072560}"/>
              </a:ext>
            </a:extLst>
          </p:cNvPr>
          <p:cNvGraphicFramePr>
            <a:graphicFrameLocks noGrp="1"/>
          </p:cNvGraphicFramePr>
          <p:nvPr>
            <p:extLst>
              <p:ext uri="{D42A27DB-BD31-4B8C-83A1-F6EECF244321}">
                <p14:modId xmlns:p14="http://schemas.microsoft.com/office/powerpoint/2010/main" val="1794028593"/>
              </p:ext>
            </p:extLst>
          </p:nvPr>
        </p:nvGraphicFramePr>
        <p:xfrm>
          <a:off x="952499" y="2312283"/>
          <a:ext cx="10550388" cy="3520440"/>
        </p:xfrm>
        <a:graphic>
          <a:graphicData uri="http://schemas.openxmlformats.org/drawingml/2006/table">
            <a:tbl>
              <a:tblPr firstRow="1" firstCol="1" bandRow="1">
                <a:tableStyleId>{5C22544A-7EE6-4342-B048-85BDC9FD1C3A}</a:tableStyleId>
              </a:tblPr>
              <a:tblGrid>
                <a:gridCol w="2322134">
                  <a:extLst>
                    <a:ext uri="{9D8B030D-6E8A-4147-A177-3AD203B41FA5}">
                      <a16:colId xmlns:a16="http://schemas.microsoft.com/office/drawing/2014/main" val="3622469786"/>
                    </a:ext>
                  </a:extLst>
                </a:gridCol>
                <a:gridCol w="8228254">
                  <a:extLst>
                    <a:ext uri="{9D8B030D-6E8A-4147-A177-3AD203B41FA5}">
                      <a16:colId xmlns:a16="http://schemas.microsoft.com/office/drawing/2014/main" val="2902580869"/>
                    </a:ext>
                  </a:extLst>
                </a:gridCol>
              </a:tblGrid>
              <a:tr h="120816">
                <a:tc>
                  <a:txBody>
                    <a:bodyPr/>
                    <a:lstStyle/>
                    <a:p>
                      <a:pPr marL="0" marR="0" algn="just">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Identifier</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tc>
                  <a:txBody>
                    <a:bodyPr/>
                    <a:lstStyle/>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FR-1</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extLst>
                  <a:ext uri="{0D108BD9-81ED-4DB2-BD59-A6C34878D82A}">
                    <a16:rowId xmlns:a16="http://schemas.microsoft.com/office/drawing/2014/main" val="2956927290"/>
                  </a:ext>
                </a:extLst>
              </a:tr>
              <a:tr h="233962">
                <a:tc>
                  <a:txBody>
                    <a:bodyPr/>
                    <a:lstStyle/>
                    <a:p>
                      <a:pPr marL="0" marR="0" algn="just">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Title</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tc>
                  <a:txBody>
                    <a:bodyPr/>
                    <a:lstStyle/>
                    <a:p>
                      <a:pPr marL="0" marR="0" algn="just">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User Authentication</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extLst>
                  <a:ext uri="{0D108BD9-81ED-4DB2-BD59-A6C34878D82A}">
                    <a16:rowId xmlns:a16="http://schemas.microsoft.com/office/drawing/2014/main" val="3210365185"/>
                  </a:ext>
                </a:extLst>
              </a:tr>
              <a:tr h="2500563">
                <a:tc>
                  <a:txBody>
                    <a:bodyPr/>
                    <a:lstStyle/>
                    <a:p>
                      <a:pPr marL="0" marR="0" algn="just">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Requirement</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tc>
                  <a:txBody>
                    <a:bodyPr/>
                    <a:lstStyle/>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From User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The User shall be able to login to the system using a valid username and password. The login process should be quick and secure, and the user should be able to access the system within 5 seconds of entering the correct login credentials.</a:t>
                      </a:r>
                    </a:p>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From System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Upon receipt of a login request from the user, the system shall verify the user's username and password against the database. If the login credentials are valid, the system shall allow the user to access the system and display the user's homepage. If the login credentials are invalid, the system shall display an error message indicating that the login has failed and prompt the user to try again.</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687" marR="64687" marT="0" marB="0"/>
                </a:tc>
                <a:extLst>
                  <a:ext uri="{0D108BD9-81ED-4DB2-BD59-A6C34878D82A}">
                    <a16:rowId xmlns:a16="http://schemas.microsoft.com/office/drawing/2014/main" val="853698279"/>
                  </a:ext>
                </a:extLst>
              </a:tr>
            </a:tbl>
          </a:graphicData>
        </a:graphic>
      </p:graphicFrame>
    </p:spTree>
    <p:extLst>
      <p:ext uri="{BB962C8B-B14F-4D97-AF65-F5344CB8AC3E}">
        <p14:creationId xmlns:p14="http://schemas.microsoft.com/office/powerpoint/2010/main" val="299351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161141-7237-6DD7-A61F-49EEBFC25471}"/>
              </a:ext>
            </a:extLst>
          </p:cNvPr>
          <p:cNvSpPr>
            <a:spLocks noGrp="1"/>
          </p:cNvSpPr>
          <p:nvPr>
            <p:ph type="title"/>
          </p:nvPr>
        </p:nvSpPr>
        <p:spPr>
          <a:xfrm>
            <a:off x="971550" y="1172216"/>
            <a:ext cx="4941477" cy="610863"/>
          </a:xfrm>
        </p:spPr>
        <p:txBody>
          <a:bodyPr/>
          <a:lstStyle/>
          <a:p>
            <a:r>
              <a:rPr lang="en-US" dirty="0"/>
              <a:t>FR-2</a:t>
            </a:r>
          </a:p>
        </p:txBody>
      </p:sp>
      <p:sp>
        <p:nvSpPr>
          <p:cNvPr id="5" name="Date Placeholder 4">
            <a:extLst>
              <a:ext uri="{FF2B5EF4-FFF2-40B4-BE49-F238E27FC236}">
                <a16:creationId xmlns:a16="http://schemas.microsoft.com/office/drawing/2014/main" id="{BD78422D-52ED-6800-D6F0-98D443E37F12}"/>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39E6CC64-259B-AF41-C4AB-601CDED83A3A}"/>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9838CD7D-AEDB-8A40-5DCB-2FEA6960B778}"/>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graphicFrame>
        <p:nvGraphicFramePr>
          <p:cNvPr id="8" name="Table 7">
            <a:extLst>
              <a:ext uri="{FF2B5EF4-FFF2-40B4-BE49-F238E27FC236}">
                <a16:creationId xmlns:a16="http://schemas.microsoft.com/office/drawing/2014/main" id="{F2DDFF38-85F5-10B8-F453-E774D88DE459}"/>
              </a:ext>
            </a:extLst>
          </p:cNvPr>
          <p:cNvGraphicFramePr>
            <a:graphicFrameLocks noGrp="1"/>
          </p:cNvGraphicFramePr>
          <p:nvPr>
            <p:extLst>
              <p:ext uri="{D42A27DB-BD31-4B8C-83A1-F6EECF244321}">
                <p14:modId xmlns:p14="http://schemas.microsoft.com/office/powerpoint/2010/main" val="1403513657"/>
              </p:ext>
            </p:extLst>
          </p:nvPr>
        </p:nvGraphicFramePr>
        <p:xfrm>
          <a:off x="971550" y="2160270"/>
          <a:ext cx="10703615" cy="3520440"/>
        </p:xfrm>
        <a:graphic>
          <a:graphicData uri="http://schemas.openxmlformats.org/drawingml/2006/table">
            <a:tbl>
              <a:tblPr firstRow="1" firstCol="1" bandRow="1">
                <a:tableStyleId>{5C22544A-7EE6-4342-B048-85BDC9FD1C3A}</a:tableStyleId>
              </a:tblPr>
              <a:tblGrid>
                <a:gridCol w="2355389">
                  <a:extLst>
                    <a:ext uri="{9D8B030D-6E8A-4147-A177-3AD203B41FA5}">
                      <a16:colId xmlns:a16="http://schemas.microsoft.com/office/drawing/2014/main" val="3839969541"/>
                    </a:ext>
                  </a:extLst>
                </a:gridCol>
                <a:gridCol w="8348226">
                  <a:extLst>
                    <a:ext uri="{9D8B030D-6E8A-4147-A177-3AD203B41FA5}">
                      <a16:colId xmlns:a16="http://schemas.microsoft.com/office/drawing/2014/main" val="2018414322"/>
                    </a:ext>
                  </a:extLst>
                </a:gridCol>
              </a:tblGrid>
              <a:tr h="78271">
                <a:tc>
                  <a:txBody>
                    <a:bodyPr/>
                    <a:lstStyle/>
                    <a:p>
                      <a:pPr marL="0" marR="0" algn="just">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Identifier</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FR-2</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6950330"/>
                  </a:ext>
                </a:extLst>
              </a:tr>
              <a:tr h="107950">
                <a:tc>
                  <a:txBody>
                    <a:bodyPr/>
                    <a:lstStyle/>
                    <a:p>
                      <a:pPr marL="0" marR="0" algn="just">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Title</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Add Faculty</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8276789"/>
                  </a:ext>
                </a:extLst>
              </a:tr>
              <a:tr h="880745">
                <a:tc>
                  <a:txBody>
                    <a:bodyPr/>
                    <a:lstStyle/>
                    <a:p>
                      <a:pPr marL="0" marR="0" algn="just">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Requirement</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User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The admin shall be able to add new faculty members to the system by providing their personal and professional information such as name, email, designation, and department. The faculty member's information should be added within 2 minutes with high accuracy.</a:t>
                      </a:r>
                    </a:p>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System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Upon the trigger of the "Add Faculty" feature, the system shall collect the required information from the admin, validate the entered data, and store it in the database. The system shall display a confirmation message after successfully adding the faculty member's information to the database. In case of any invalid data, the system shall prompt an error message to the Admin for correction.</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5444892"/>
                  </a:ext>
                </a:extLst>
              </a:tr>
            </a:tbl>
          </a:graphicData>
        </a:graphic>
      </p:graphicFrame>
    </p:spTree>
    <p:extLst>
      <p:ext uri="{BB962C8B-B14F-4D97-AF65-F5344CB8AC3E}">
        <p14:creationId xmlns:p14="http://schemas.microsoft.com/office/powerpoint/2010/main" val="337166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DB0D25-97B2-8C80-484F-7CEC46839210}"/>
              </a:ext>
            </a:extLst>
          </p:cNvPr>
          <p:cNvSpPr>
            <a:spLocks noGrp="1"/>
          </p:cNvSpPr>
          <p:nvPr>
            <p:ph type="title"/>
          </p:nvPr>
        </p:nvSpPr>
        <p:spPr/>
        <p:txBody>
          <a:bodyPr/>
          <a:lstStyle/>
          <a:p>
            <a:r>
              <a:rPr lang="en-US" dirty="0"/>
              <a:t>FR-3</a:t>
            </a:r>
          </a:p>
        </p:txBody>
      </p:sp>
      <p:sp>
        <p:nvSpPr>
          <p:cNvPr id="5" name="Date Placeholder 4">
            <a:extLst>
              <a:ext uri="{FF2B5EF4-FFF2-40B4-BE49-F238E27FC236}">
                <a16:creationId xmlns:a16="http://schemas.microsoft.com/office/drawing/2014/main" id="{45BA5C60-467F-C9B1-2FC6-1BFA9B8AD45E}"/>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C88B383E-634F-0FA5-6AED-9D39FFA423EA}"/>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7A73D932-0F23-8397-FAF5-4F5C8B80A03D}"/>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graphicFrame>
        <p:nvGraphicFramePr>
          <p:cNvPr id="9" name="Table 8">
            <a:extLst>
              <a:ext uri="{FF2B5EF4-FFF2-40B4-BE49-F238E27FC236}">
                <a16:creationId xmlns:a16="http://schemas.microsoft.com/office/drawing/2014/main" id="{3BF260E2-2DFB-9D8B-8C4F-A67DBB0ABC72}"/>
              </a:ext>
            </a:extLst>
          </p:cNvPr>
          <p:cNvGraphicFramePr>
            <a:graphicFrameLocks noGrp="1"/>
          </p:cNvGraphicFramePr>
          <p:nvPr>
            <p:extLst>
              <p:ext uri="{D42A27DB-BD31-4B8C-83A1-F6EECF244321}">
                <p14:modId xmlns:p14="http://schemas.microsoft.com/office/powerpoint/2010/main" val="977551238"/>
              </p:ext>
            </p:extLst>
          </p:nvPr>
        </p:nvGraphicFramePr>
        <p:xfrm>
          <a:off x="848140" y="2292626"/>
          <a:ext cx="10747512" cy="3215002"/>
        </p:xfrm>
        <a:graphic>
          <a:graphicData uri="http://schemas.openxmlformats.org/drawingml/2006/table">
            <a:tbl>
              <a:tblPr firstRow="1" firstCol="1" bandRow="1">
                <a:tableStyleId>{5C22544A-7EE6-4342-B048-85BDC9FD1C3A}</a:tableStyleId>
              </a:tblPr>
              <a:tblGrid>
                <a:gridCol w="2265628">
                  <a:extLst>
                    <a:ext uri="{9D8B030D-6E8A-4147-A177-3AD203B41FA5}">
                      <a16:colId xmlns:a16="http://schemas.microsoft.com/office/drawing/2014/main" val="3705136522"/>
                    </a:ext>
                  </a:extLst>
                </a:gridCol>
                <a:gridCol w="8481884">
                  <a:extLst>
                    <a:ext uri="{9D8B030D-6E8A-4147-A177-3AD203B41FA5}">
                      <a16:colId xmlns:a16="http://schemas.microsoft.com/office/drawing/2014/main" val="216947835"/>
                    </a:ext>
                  </a:extLst>
                </a:gridCol>
              </a:tblGrid>
              <a:tr h="263706">
                <a:tc>
                  <a:txBody>
                    <a:bodyPr/>
                    <a:lstStyle/>
                    <a:p>
                      <a:pPr marL="0" marR="0" algn="just">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Identifier</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FR-3</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3163302"/>
                  </a:ext>
                </a:extLst>
              </a:tr>
              <a:tr h="263706">
                <a:tc>
                  <a:txBody>
                    <a:bodyPr/>
                    <a:lstStyle/>
                    <a:p>
                      <a:pPr marL="0" marR="0" algn="just">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Title</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Add Curriculum</a:t>
                      </a:r>
                      <a:endParaRPr lang="en-US"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769566"/>
                  </a:ext>
                </a:extLst>
              </a:tr>
              <a:tr h="2666362">
                <a:tc>
                  <a:txBody>
                    <a:bodyPr/>
                    <a:lstStyle/>
                    <a:p>
                      <a:pPr marL="0" marR="0" algn="just">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Requirement</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From user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The administrator shall be able to add a new curriculum/ add course or CO to the system by providing the necessary information such as the curriculum name, description, and subject areas.</a:t>
                      </a:r>
                    </a:p>
                    <a:p>
                      <a:pPr marL="0" marR="0" algn="just">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From system perspective:</a:t>
                      </a:r>
                    </a:p>
                    <a:p>
                      <a:pPr marL="0" marR="0" algn="just">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Upon receiving a request to add a curriculum / add course or CO, the system shall validate the input data, store the information in the database, and display a success message to the administrator.</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552307"/>
                  </a:ext>
                </a:extLst>
              </a:tr>
            </a:tbl>
          </a:graphicData>
        </a:graphic>
      </p:graphicFrame>
    </p:spTree>
    <p:extLst>
      <p:ext uri="{BB962C8B-B14F-4D97-AF65-F5344CB8AC3E}">
        <p14:creationId xmlns:p14="http://schemas.microsoft.com/office/powerpoint/2010/main" val="365557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E57211-2B4C-5E15-A540-33522B6C019A}"/>
              </a:ext>
            </a:extLst>
          </p:cNvPr>
          <p:cNvSpPr>
            <a:spLocks noGrp="1"/>
          </p:cNvSpPr>
          <p:nvPr>
            <p:ph type="title"/>
          </p:nvPr>
        </p:nvSpPr>
        <p:spPr>
          <a:xfrm>
            <a:off x="971549" y="1191682"/>
            <a:ext cx="4941477" cy="610863"/>
          </a:xfrm>
        </p:spPr>
        <p:txBody>
          <a:bodyPr/>
          <a:lstStyle/>
          <a:p>
            <a:r>
              <a:rPr lang="en-US" dirty="0"/>
              <a:t>FR-4</a:t>
            </a:r>
          </a:p>
        </p:txBody>
      </p:sp>
      <p:sp>
        <p:nvSpPr>
          <p:cNvPr id="5" name="Date Placeholder 4">
            <a:extLst>
              <a:ext uri="{FF2B5EF4-FFF2-40B4-BE49-F238E27FC236}">
                <a16:creationId xmlns:a16="http://schemas.microsoft.com/office/drawing/2014/main" id="{9251F4A3-6540-E125-D98F-54B6A650D3E6}"/>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D6038783-9991-EF51-2FF2-F116EA75FA5B}"/>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EF003FD6-02F1-B31A-960A-680ADE9C1840}"/>
              </a:ext>
            </a:extLst>
          </p:cNvPr>
          <p:cNvSpPr>
            <a:spLocks noGrp="1"/>
          </p:cNvSpPr>
          <p:nvPr>
            <p:ph type="sldNum" sz="quarter" idx="16"/>
          </p:nvPr>
        </p:nvSpPr>
        <p:spPr/>
        <p:txBody>
          <a:bodyPr/>
          <a:lstStyle/>
          <a:p>
            <a:fld id="{294A09A9-5501-47C1-A89A-A340965A2BE2}" type="slidenum">
              <a:rPr lang="en-US" smtClean="0"/>
              <a:pPr/>
              <a:t>16</a:t>
            </a:fld>
            <a:endParaRPr lang="en-US" dirty="0">
              <a:latin typeface="+mn-lt"/>
            </a:endParaRPr>
          </a:p>
        </p:txBody>
      </p:sp>
      <p:graphicFrame>
        <p:nvGraphicFramePr>
          <p:cNvPr id="8" name="Table 7">
            <a:extLst>
              <a:ext uri="{FF2B5EF4-FFF2-40B4-BE49-F238E27FC236}">
                <a16:creationId xmlns:a16="http://schemas.microsoft.com/office/drawing/2014/main" id="{5D3A72C7-077C-10DC-B3D8-268801671408}"/>
              </a:ext>
            </a:extLst>
          </p:cNvPr>
          <p:cNvGraphicFramePr>
            <a:graphicFrameLocks noGrp="1"/>
          </p:cNvGraphicFramePr>
          <p:nvPr>
            <p:extLst>
              <p:ext uri="{D42A27DB-BD31-4B8C-83A1-F6EECF244321}">
                <p14:modId xmlns:p14="http://schemas.microsoft.com/office/powerpoint/2010/main" val="54512280"/>
              </p:ext>
            </p:extLst>
          </p:nvPr>
        </p:nvGraphicFramePr>
        <p:xfrm>
          <a:off x="971549" y="2260122"/>
          <a:ext cx="10942155" cy="2971800"/>
        </p:xfrm>
        <a:graphic>
          <a:graphicData uri="http://schemas.openxmlformats.org/drawingml/2006/table">
            <a:tbl>
              <a:tblPr firstRow="1" firstCol="1" bandRow="1">
                <a:tableStyleId>{5C22544A-7EE6-4342-B048-85BDC9FD1C3A}</a:tableStyleId>
              </a:tblPr>
              <a:tblGrid>
                <a:gridCol w="2407443">
                  <a:extLst>
                    <a:ext uri="{9D8B030D-6E8A-4147-A177-3AD203B41FA5}">
                      <a16:colId xmlns:a16="http://schemas.microsoft.com/office/drawing/2014/main" val="1599508055"/>
                    </a:ext>
                  </a:extLst>
                </a:gridCol>
                <a:gridCol w="8534712">
                  <a:extLst>
                    <a:ext uri="{9D8B030D-6E8A-4147-A177-3AD203B41FA5}">
                      <a16:colId xmlns:a16="http://schemas.microsoft.com/office/drawing/2014/main" val="3348401252"/>
                    </a:ext>
                  </a:extLst>
                </a:gridCol>
              </a:tblGrid>
              <a:tr h="110490">
                <a:tc>
                  <a:txBody>
                    <a:bodyPr/>
                    <a:lstStyle/>
                    <a:p>
                      <a:pPr marL="0" marR="0" algn="just">
                        <a:lnSpc>
                          <a:spcPct val="100000"/>
                        </a:lnSpc>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Identifier</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FR-4</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6641427"/>
                  </a:ext>
                </a:extLst>
              </a:tr>
              <a:tr h="113665">
                <a:tc>
                  <a:txBody>
                    <a:bodyPr/>
                    <a:lstStyle/>
                    <a:p>
                      <a:pPr marL="0" marR="0" algn="just">
                        <a:lnSpc>
                          <a:spcPct val="100000"/>
                        </a:lnSpc>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Title</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Add Assessment</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280208"/>
                  </a:ext>
                </a:extLst>
              </a:tr>
              <a:tr h="925830">
                <a:tc>
                  <a:txBody>
                    <a:bodyPr/>
                    <a:lstStyle/>
                    <a:p>
                      <a:pPr marL="0" marR="0" algn="just">
                        <a:lnSpc>
                          <a:spcPct val="100000"/>
                        </a:lnSpc>
                        <a:spcBef>
                          <a:spcPts val="0"/>
                        </a:spcBef>
                        <a:spcAft>
                          <a:spcPts val="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Requirement</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User perspective:</a:t>
                      </a:r>
                    </a:p>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The administrator shall be able to add assessments to specific courses with the required details such as type, weightage, and Questions and its relevant CO.</a:t>
                      </a:r>
                    </a:p>
                    <a:p>
                      <a:pPr marL="0" marR="0" algn="just">
                        <a:lnSpc>
                          <a:spcPct val="100000"/>
                        </a:lnSpc>
                        <a:spcBef>
                          <a:spcPts val="0"/>
                        </a:spcBef>
                        <a:spcAft>
                          <a:spcPts val="600"/>
                        </a:spcAft>
                      </a:pPr>
                      <a:r>
                        <a:rPr lang="en-US" sz="1800" b="1" dirty="0">
                          <a:solidFill>
                            <a:schemeClr val="bg1">
                              <a:lumMod val="95000"/>
                              <a:lumOff val="5000"/>
                            </a:schemeClr>
                          </a:solidFill>
                          <a:effectLst/>
                          <a:latin typeface="Times New Roman" panose="02020603050405020304" pitchFamily="18" charset="0"/>
                          <a:cs typeface="Times New Roman" panose="02020603050405020304" pitchFamily="18" charset="0"/>
                        </a:rPr>
                        <a:t>System perspective:</a:t>
                      </a:r>
                    </a:p>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On the trigger event of the administrator requesting to add an assessment, the system shall validate the course information and collect the assessment details. The system shall then store the assessment information in the database and display a confirmation message to the administrator.</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1122559"/>
                  </a:ext>
                </a:extLst>
              </a:tr>
            </a:tbl>
          </a:graphicData>
        </a:graphic>
      </p:graphicFrame>
    </p:spTree>
    <p:extLst>
      <p:ext uri="{BB962C8B-B14F-4D97-AF65-F5344CB8AC3E}">
        <p14:creationId xmlns:p14="http://schemas.microsoft.com/office/powerpoint/2010/main" val="180958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6F135-2CC1-AB3E-11E6-54BBAE1D0296}"/>
              </a:ext>
            </a:extLst>
          </p:cNvPr>
          <p:cNvSpPr>
            <a:spLocks noGrp="1"/>
          </p:cNvSpPr>
          <p:nvPr>
            <p:ph type="title"/>
          </p:nvPr>
        </p:nvSpPr>
        <p:spPr>
          <a:xfrm>
            <a:off x="952499" y="1210367"/>
            <a:ext cx="4941477" cy="610863"/>
          </a:xfrm>
        </p:spPr>
        <p:txBody>
          <a:bodyPr/>
          <a:lstStyle/>
          <a:p>
            <a:r>
              <a:rPr lang="en-US" dirty="0"/>
              <a:t>FR-5</a:t>
            </a:r>
          </a:p>
        </p:txBody>
      </p:sp>
      <p:sp>
        <p:nvSpPr>
          <p:cNvPr id="5" name="Date Placeholder 4">
            <a:extLst>
              <a:ext uri="{FF2B5EF4-FFF2-40B4-BE49-F238E27FC236}">
                <a16:creationId xmlns:a16="http://schemas.microsoft.com/office/drawing/2014/main" id="{FAC0D7BB-A82C-AF56-461A-E17CCCDDB002}"/>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E1A42A08-DD7B-6BF4-36A4-506E98936194}"/>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A063698D-B569-02AF-8492-34C9FAFFC89E}"/>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graphicFrame>
        <p:nvGraphicFramePr>
          <p:cNvPr id="8" name="Table 7">
            <a:extLst>
              <a:ext uri="{FF2B5EF4-FFF2-40B4-BE49-F238E27FC236}">
                <a16:creationId xmlns:a16="http://schemas.microsoft.com/office/drawing/2014/main" id="{77FAD00F-F07C-D404-CA7C-2AC253FAF335}"/>
              </a:ext>
            </a:extLst>
          </p:cNvPr>
          <p:cNvGraphicFramePr>
            <a:graphicFrameLocks noGrp="1"/>
          </p:cNvGraphicFramePr>
          <p:nvPr>
            <p:extLst>
              <p:ext uri="{D42A27DB-BD31-4B8C-83A1-F6EECF244321}">
                <p14:modId xmlns:p14="http://schemas.microsoft.com/office/powerpoint/2010/main" val="1073495319"/>
              </p:ext>
            </p:extLst>
          </p:nvPr>
        </p:nvGraphicFramePr>
        <p:xfrm>
          <a:off x="952499" y="2184678"/>
          <a:ext cx="10928902" cy="2697480"/>
        </p:xfrm>
        <a:graphic>
          <a:graphicData uri="http://schemas.openxmlformats.org/drawingml/2006/table">
            <a:tbl>
              <a:tblPr firstRow="1" firstCol="1" bandRow="1">
                <a:tableStyleId>{5C22544A-7EE6-4342-B048-85BDC9FD1C3A}</a:tableStyleId>
              </a:tblPr>
              <a:tblGrid>
                <a:gridCol w="2404685">
                  <a:extLst>
                    <a:ext uri="{9D8B030D-6E8A-4147-A177-3AD203B41FA5}">
                      <a16:colId xmlns:a16="http://schemas.microsoft.com/office/drawing/2014/main" val="902070419"/>
                    </a:ext>
                  </a:extLst>
                </a:gridCol>
                <a:gridCol w="8524217">
                  <a:extLst>
                    <a:ext uri="{9D8B030D-6E8A-4147-A177-3AD203B41FA5}">
                      <a16:colId xmlns:a16="http://schemas.microsoft.com/office/drawing/2014/main" val="1215713158"/>
                    </a:ext>
                  </a:extLst>
                </a:gridCol>
              </a:tblGrid>
              <a:tr h="133985">
                <a:tc>
                  <a:txBody>
                    <a:bodyPr/>
                    <a:lstStyle/>
                    <a:p>
                      <a:pPr marL="0" marR="0" algn="just">
                        <a:lnSpc>
                          <a:spcPct val="100000"/>
                        </a:lnSpc>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Identifier</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FR-5</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1899524"/>
                  </a:ext>
                </a:extLst>
              </a:tr>
              <a:tr h="138430">
                <a:tc>
                  <a:txBody>
                    <a:bodyPr/>
                    <a:lstStyle/>
                    <a:p>
                      <a:pPr marL="0" marR="0" algn="just">
                        <a:lnSpc>
                          <a:spcPct val="100000"/>
                        </a:lnSpc>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Title</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Check Attainments</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1099434"/>
                  </a:ext>
                </a:extLst>
              </a:tr>
              <a:tr h="1124585">
                <a:tc>
                  <a:txBody>
                    <a:bodyPr/>
                    <a:lstStyle/>
                    <a:p>
                      <a:pPr marL="0" marR="0" algn="just">
                        <a:lnSpc>
                          <a:spcPct val="100000"/>
                        </a:lnSpc>
                        <a:spcBef>
                          <a:spcPts val="0"/>
                        </a:spcBef>
                        <a:spcAft>
                          <a:spcPts val="0"/>
                        </a:spcAft>
                      </a:pPr>
                      <a:r>
                        <a:rPr lang="en-US" sz="1800">
                          <a:solidFill>
                            <a:schemeClr val="bg1">
                              <a:lumMod val="95000"/>
                              <a:lumOff val="5000"/>
                            </a:schemeClr>
                          </a:solidFill>
                          <a:effectLst/>
                          <a:latin typeface="Times New Roman" panose="02020603050405020304" pitchFamily="18" charset="0"/>
                          <a:cs typeface="Times New Roman" panose="02020603050405020304" pitchFamily="18" charset="0"/>
                        </a:rPr>
                        <a:t>Requirement</a:t>
                      </a:r>
                      <a:endParaRPr lang="en-US" sz="180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User perspective:</a:t>
                      </a:r>
                    </a:p>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The user shall be able to check the attainments of students for a specific assessment also check attainment of CO over PEO [qualifying conditions, response time, or quality statement].</a:t>
                      </a:r>
                    </a:p>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System perspective:</a:t>
                      </a:r>
                    </a:p>
                    <a:p>
                      <a:pPr marL="0" marR="0" algn="just">
                        <a:lnSpc>
                          <a:spcPct val="100000"/>
                        </a:lnSpc>
                        <a:spcBef>
                          <a:spcPts val="0"/>
                        </a:spcBef>
                        <a:spcAft>
                          <a:spcPts val="600"/>
                        </a:spcAft>
                      </a:pPr>
                      <a:r>
                        <a:rPr lang="en-US" sz="1800" dirty="0">
                          <a:solidFill>
                            <a:schemeClr val="bg1">
                              <a:lumMod val="95000"/>
                              <a:lumOff val="5000"/>
                            </a:schemeClr>
                          </a:solidFill>
                          <a:effectLst/>
                          <a:latin typeface="Times New Roman" panose="02020603050405020304" pitchFamily="18" charset="0"/>
                          <a:cs typeface="Times New Roman" panose="02020603050405020304" pitchFamily="18" charset="0"/>
                        </a:rPr>
                        <a:t>Upon the request of the user, the system shall provide the attainments of students for a specific assessment and CO attainment over PEO [expected system response].</a:t>
                      </a:r>
                      <a:endParaRPr lang="en-US"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1834324"/>
                  </a:ext>
                </a:extLst>
              </a:tr>
            </a:tbl>
          </a:graphicData>
        </a:graphic>
      </p:graphicFrame>
    </p:spTree>
    <p:extLst>
      <p:ext uri="{BB962C8B-B14F-4D97-AF65-F5344CB8AC3E}">
        <p14:creationId xmlns:p14="http://schemas.microsoft.com/office/powerpoint/2010/main" val="28566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671990"/>
            <a:ext cx="5491571" cy="1514019"/>
          </a:xfrm>
        </p:spPr>
        <p:txBody>
          <a:bodyPr/>
          <a:lstStyle/>
          <a:p>
            <a:r>
              <a:rPr lang="en-US" dirty="0"/>
              <a:t>Design and Architecture</a:t>
            </a:r>
          </a:p>
        </p:txBody>
      </p:sp>
    </p:spTree>
    <p:extLst>
      <p:ext uri="{BB962C8B-B14F-4D97-AF65-F5344CB8AC3E}">
        <p14:creationId xmlns:p14="http://schemas.microsoft.com/office/powerpoint/2010/main" val="376103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61B7DDC-7AFF-D5C3-687D-3A243EBAD27C}"/>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19907B47-11D0-3254-13EC-DA4ABB0E716E}"/>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62B5EBB1-0081-C86B-BCFB-9EAC5827D7C6}"/>
              </a:ext>
            </a:extLst>
          </p:cNvPr>
          <p:cNvSpPr>
            <a:spLocks noGrp="1"/>
          </p:cNvSpPr>
          <p:nvPr>
            <p:ph type="sldNum" sz="quarter" idx="16"/>
          </p:nvPr>
        </p:nvSpPr>
        <p:spPr/>
        <p:txBody>
          <a:bodyPr/>
          <a:lstStyle/>
          <a:p>
            <a:fld id="{294A09A9-5501-47C1-A89A-A340965A2BE2}" type="slidenum">
              <a:rPr lang="en-US" smtClean="0"/>
              <a:pPr/>
              <a:t>19</a:t>
            </a:fld>
            <a:endParaRPr lang="en-US" dirty="0">
              <a:latin typeface="+mn-lt"/>
            </a:endParaRPr>
          </a:p>
        </p:txBody>
      </p:sp>
      <p:pic>
        <p:nvPicPr>
          <p:cNvPr id="9" name="Picture 8" descr="Diagram&#10;&#10;Description automatically generated">
            <a:extLst>
              <a:ext uri="{FF2B5EF4-FFF2-40B4-BE49-F238E27FC236}">
                <a16:creationId xmlns:a16="http://schemas.microsoft.com/office/drawing/2014/main" id="{653F417C-B347-FCE9-101E-3382572D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45" y="1439821"/>
            <a:ext cx="3978358" cy="3978358"/>
          </a:xfrm>
          <a:prstGeom prst="rect">
            <a:avLst/>
          </a:prstGeom>
        </p:spPr>
      </p:pic>
      <p:pic>
        <p:nvPicPr>
          <p:cNvPr id="10" name="Picture 9">
            <a:extLst>
              <a:ext uri="{FF2B5EF4-FFF2-40B4-BE49-F238E27FC236}">
                <a16:creationId xmlns:a16="http://schemas.microsoft.com/office/drawing/2014/main" id="{50C33826-566D-7502-C283-DA3DD2269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99" y="1439819"/>
            <a:ext cx="4198037" cy="3978360"/>
          </a:xfrm>
          <a:prstGeom prst="rect">
            <a:avLst/>
          </a:prstGeom>
        </p:spPr>
      </p:pic>
      <p:sp>
        <p:nvSpPr>
          <p:cNvPr id="11" name="TextBox 10">
            <a:extLst>
              <a:ext uri="{FF2B5EF4-FFF2-40B4-BE49-F238E27FC236}">
                <a16:creationId xmlns:a16="http://schemas.microsoft.com/office/drawing/2014/main" id="{326E28FE-7322-0446-F238-6D2E65843CDB}"/>
              </a:ext>
            </a:extLst>
          </p:cNvPr>
          <p:cNvSpPr txBox="1"/>
          <p:nvPr/>
        </p:nvSpPr>
        <p:spPr>
          <a:xfrm>
            <a:off x="5410103" y="5690533"/>
            <a:ext cx="1462836" cy="369332"/>
          </a:xfrm>
          <a:prstGeom prst="rect">
            <a:avLst/>
          </a:prstGeom>
          <a:noFill/>
        </p:spPr>
        <p:txBody>
          <a:bodyPr wrap="none" rtlCol="0">
            <a:spAutoFit/>
          </a:bodyPr>
          <a:lstStyle/>
          <a:p>
            <a:r>
              <a:rPr lang="en-US" dirty="0">
                <a:solidFill>
                  <a:schemeClr val="bg1">
                    <a:lumMod val="95000"/>
                    <a:lumOff val="5000"/>
                  </a:schemeClr>
                </a:solidFill>
              </a:rPr>
              <a:t>Architecture </a:t>
            </a:r>
          </a:p>
        </p:txBody>
      </p:sp>
    </p:spTree>
    <p:extLst>
      <p:ext uri="{BB962C8B-B14F-4D97-AF65-F5344CB8AC3E}">
        <p14:creationId xmlns:p14="http://schemas.microsoft.com/office/powerpoint/2010/main" val="144185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608496"/>
          </a:xfrm>
        </p:spPr>
        <p:txBody>
          <a:bodyPr/>
          <a:lstStyle/>
          <a:p>
            <a:r>
              <a:rPr lang="en-US" dirty="0"/>
              <a:t>01. Problem Description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435849" y="2219739"/>
            <a:ext cx="2128157" cy="615301"/>
          </a:xfrm>
        </p:spPr>
        <p:txBody>
          <a:bodyPr/>
          <a:lstStyle/>
          <a:p>
            <a:r>
              <a:rPr lang="en-US" dirty="0"/>
              <a:t>02. Purposed Solution </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6096000" y="2219739"/>
            <a:ext cx="2128157" cy="369332"/>
          </a:xfrm>
        </p:spPr>
        <p:txBody>
          <a:bodyPr/>
          <a:lstStyle/>
          <a:p>
            <a:r>
              <a:rPr lang="en-US" dirty="0"/>
              <a:t>03. Modules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862875" y="3381171"/>
            <a:ext cx="2129245" cy="608496"/>
          </a:xfrm>
        </p:spPr>
        <p:txBody>
          <a:bodyPr/>
          <a:lstStyle/>
          <a:p>
            <a:r>
              <a:rPr lang="en-US" dirty="0"/>
              <a:t>05. Design and Architecture</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FYP Demo</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April 4, 2023</a:t>
            </a:fld>
            <a:endParaRPr lang="en-US" dirty="0"/>
          </a:p>
        </p:txBody>
      </p:sp>
      <p:sp>
        <p:nvSpPr>
          <p:cNvPr id="22" name="Text Placeholder 11">
            <a:extLst>
              <a:ext uri="{FF2B5EF4-FFF2-40B4-BE49-F238E27FC236}">
                <a16:creationId xmlns:a16="http://schemas.microsoft.com/office/drawing/2014/main" id="{CEA5E2D3-2E24-36AA-4549-FD1A6F3F9795}"/>
              </a:ext>
            </a:extLst>
          </p:cNvPr>
          <p:cNvSpPr txBox="1">
            <a:spLocks/>
          </p:cNvSpPr>
          <p:nvPr/>
        </p:nvSpPr>
        <p:spPr>
          <a:xfrm>
            <a:off x="9104814" y="2154282"/>
            <a:ext cx="2129245" cy="608496"/>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04. Requirement Analysis</a:t>
            </a:r>
          </a:p>
        </p:txBody>
      </p:sp>
      <p:sp>
        <p:nvSpPr>
          <p:cNvPr id="24" name="Text Placeholder 11">
            <a:extLst>
              <a:ext uri="{FF2B5EF4-FFF2-40B4-BE49-F238E27FC236}">
                <a16:creationId xmlns:a16="http://schemas.microsoft.com/office/drawing/2014/main" id="{EE30B7BF-F69F-42E8-7237-60822979084B}"/>
              </a:ext>
            </a:extLst>
          </p:cNvPr>
          <p:cNvSpPr txBox="1">
            <a:spLocks/>
          </p:cNvSpPr>
          <p:nvPr/>
        </p:nvSpPr>
        <p:spPr>
          <a:xfrm>
            <a:off x="3434761" y="3397185"/>
            <a:ext cx="2129245" cy="608496"/>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 Conclusion</a:t>
            </a:r>
          </a:p>
          <a:p>
            <a:endParaRPr lang="en-US" dirty="0"/>
          </a:p>
        </p:txBody>
      </p:sp>
      <p:sp>
        <p:nvSpPr>
          <p:cNvPr id="27" name="Text Placeholder 11">
            <a:extLst>
              <a:ext uri="{FF2B5EF4-FFF2-40B4-BE49-F238E27FC236}">
                <a16:creationId xmlns:a16="http://schemas.microsoft.com/office/drawing/2014/main" id="{BD6283BD-6CB6-7CED-FFFB-DF82F4227D7F}"/>
              </a:ext>
            </a:extLst>
          </p:cNvPr>
          <p:cNvSpPr txBox="1">
            <a:spLocks/>
          </p:cNvSpPr>
          <p:nvPr/>
        </p:nvSpPr>
        <p:spPr>
          <a:xfrm>
            <a:off x="5905500" y="3462060"/>
            <a:ext cx="2129245" cy="608496"/>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Project Demo</a:t>
            </a:r>
          </a:p>
          <a:p>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FDE8DE6-5D46-2CE2-6E9C-4ABDB8FE8A09}"/>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94486584-F4E9-EE0F-7E1E-14889EA7C52A}"/>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E808A699-4F53-F386-9187-E7047E2B59CA}"/>
              </a:ext>
            </a:extLst>
          </p:cNvPr>
          <p:cNvSpPr>
            <a:spLocks noGrp="1"/>
          </p:cNvSpPr>
          <p:nvPr>
            <p:ph type="sldNum" sz="quarter" idx="16"/>
          </p:nvPr>
        </p:nvSpPr>
        <p:spPr/>
        <p:txBody>
          <a:bodyPr/>
          <a:lstStyle/>
          <a:p>
            <a:fld id="{294A09A9-5501-47C1-A89A-A340965A2BE2}" type="slidenum">
              <a:rPr lang="en-US" smtClean="0"/>
              <a:pPr/>
              <a:t>20</a:t>
            </a:fld>
            <a:endParaRPr lang="en-US" dirty="0">
              <a:latin typeface="+mn-lt"/>
            </a:endParaRPr>
          </a:p>
        </p:txBody>
      </p:sp>
      <p:pic>
        <p:nvPicPr>
          <p:cNvPr id="8" name="Picture 7">
            <a:extLst>
              <a:ext uri="{FF2B5EF4-FFF2-40B4-BE49-F238E27FC236}">
                <a16:creationId xmlns:a16="http://schemas.microsoft.com/office/drawing/2014/main" id="{DB4D18FE-F0A8-62F2-6966-88AD408723F5}"/>
              </a:ext>
            </a:extLst>
          </p:cNvPr>
          <p:cNvPicPr>
            <a:picLocks noChangeAspect="1"/>
          </p:cNvPicPr>
          <p:nvPr/>
        </p:nvPicPr>
        <p:blipFill>
          <a:blip r:embed="rId2"/>
          <a:stretch>
            <a:fillRect/>
          </a:stretch>
        </p:blipFill>
        <p:spPr>
          <a:xfrm>
            <a:off x="3563620" y="0"/>
            <a:ext cx="5596613" cy="6017274"/>
          </a:xfrm>
          <a:prstGeom prst="rect">
            <a:avLst/>
          </a:prstGeom>
        </p:spPr>
      </p:pic>
      <p:sp>
        <p:nvSpPr>
          <p:cNvPr id="9" name="TextBox 8">
            <a:extLst>
              <a:ext uri="{FF2B5EF4-FFF2-40B4-BE49-F238E27FC236}">
                <a16:creationId xmlns:a16="http://schemas.microsoft.com/office/drawing/2014/main" id="{CDAF8DFD-0F4B-4C2B-CBA1-5CF6DB9E81EF}"/>
              </a:ext>
            </a:extLst>
          </p:cNvPr>
          <p:cNvSpPr txBox="1"/>
          <p:nvPr/>
        </p:nvSpPr>
        <p:spPr>
          <a:xfrm>
            <a:off x="5426424" y="5647942"/>
            <a:ext cx="1871004" cy="369332"/>
          </a:xfrm>
          <a:prstGeom prst="rect">
            <a:avLst/>
          </a:prstGeom>
          <a:noFill/>
        </p:spPr>
        <p:txBody>
          <a:bodyPr wrap="square" rtlCol="0">
            <a:spAutoFit/>
          </a:bodyPr>
          <a:lstStyle/>
          <a:p>
            <a:r>
              <a:rPr lang="en-US" dirty="0">
                <a:solidFill>
                  <a:schemeClr val="bg1">
                    <a:lumMod val="95000"/>
                    <a:lumOff val="5000"/>
                  </a:schemeClr>
                </a:solidFill>
              </a:rPr>
              <a:t>Activity Diagram</a:t>
            </a:r>
          </a:p>
        </p:txBody>
      </p:sp>
    </p:spTree>
    <p:extLst>
      <p:ext uri="{BB962C8B-B14F-4D97-AF65-F5344CB8AC3E}">
        <p14:creationId xmlns:p14="http://schemas.microsoft.com/office/powerpoint/2010/main" val="33185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1AFFC1-7E3D-DF41-A89B-7B769368185E}"/>
              </a:ext>
            </a:extLst>
          </p:cNvPr>
          <p:cNvPicPr>
            <a:picLocks noChangeAspect="1"/>
          </p:cNvPicPr>
          <p:nvPr/>
        </p:nvPicPr>
        <p:blipFill>
          <a:blip r:embed="rId2"/>
          <a:stretch>
            <a:fillRect/>
          </a:stretch>
        </p:blipFill>
        <p:spPr>
          <a:xfrm>
            <a:off x="3436014" y="0"/>
            <a:ext cx="5187481" cy="6687205"/>
          </a:xfrm>
          <a:prstGeom prst="rect">
            <a:avLst/>
          </a:prstGeom>
        </p:spPr>
      </p:pic>
      <p:sp>
        <p:nvSpPr>
          <p:cNvPr id="9" name="TextBox 8">
            <a:extLst>
              <a:ext uri="{FF2B5EF4-FFF2-40B4-BE49-F238E27FC236}">
                <a16:creationId xmlns:a16="http://schemas.microsoft.com/office/drawing/2014/main" id="{5A252A37-81A2-5CAD-8E74-A88027D44A8C}"/>
              </a:ext>
            </a:extLst>
          </p:cNvPr>
          <p:cNvSpPr txBox="1"/>
          <p:nvPr/>
        </p:nvSpPr>
        <p:spPr>
          <a:xfrm>
            <a:off x="1364565" y="5950634"/>
            <a:ext cx="1955409" cy="369332"/>
          </a:xfrm>
          <a:prstGeom prst="rect">
            <a:avLst/>
          </a:prstGeom>
          <a:noFill/>
        </p:spPr>
        <p:txBody>
          <a:bodyPr wrap="square" rtlCol="0">
            <a:spAutoFit/>
          </a:bodyPr>
          <a:lstStyle/>
          <a:p>
            <a:r>
              <a:rPr lang="en-US" dirty="0">
                <a:solidFill>
                  <a:schemeClr val="bg1">
                    <a:lumMod val="95000"/>
                    <a:lumOff val="5000"/>
                  </a:schemeClr>
                </a:solidFill>
              </a:rPr>
              <a:t>Class Diagram</a:t>
            </a:r>
          </a:p>
        </p:txBody>
      </p:sp>
    </p:spTree>
    <p:extLst>
      <p:ext uri="{BB962C8B-B14F-4D97-AF65-F5344CB8AC3E}">
        <p14:creationId xmlns:p14="http://schemas.microsoft.com/office/powerpoint/2010/main" val="34355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671990"/>
            <a:ext cx="5491571" cy="1514019"/>
          </a:xfrm>
        </p:spPr>
        <p:txBody>
          <a:bodyPr/>
          <a:lstStyle/>
          <a:p>
            <a:r>
              <a:rPr lang="en-US" dirty="0"/>
              <a:t>Conclusion</a:t>
            </a:r>
          </a:p>
        </p:txBody>
      </p:sp>
    </p:spTree>
    <p:extLst>
      <p:ext uri="{BB962C8B-B14F-4D97-AF65-F5344CB8AC3E}">
        <p14:creationId xmlns:p14="http://schemas.microsoft.com/office/powerpoint/2010/main" val="403469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18F2400-B93F-C0A5-5B6F-3FC713612A31}"/>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A89CB21D-5CB0-180B-3D69-18705FB1634B}"/>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572339EE-8BA1-AEB3-A02D-B658DC5EFCB8}"/>
              </a:ext>
            </a:extLst>
          </p:cNvPr>
          <p:cNvSpPr>
            <a:spLocks noGrp="1"/>
          </p:cNvSpPr>
          <p:nvPr>
            <p:ph type="sldNum" sz="quarter" idx="16"/>
          </p:nvPr>
        </p:nvSpPr>
        <p:spPr/>
        <p:txBody>
          <a:bodyPr/>
          <a:lstStyle/>
          <a:p>
            <a:fld id="{294A09A9-5501-47C1-A89A-A340965A2BE2}" type="slidenum">
              <a:rPr lang="en-US" smtClean="0"/>
              <a:pPr/>
              <a:t>23</a:t>
            </a:fld>
            <a:endParaRPr lang="en-US" dirty="0">
              <a:latin typeface="+mn-lt"/>
            </a:endParaRPr>
          </a:p>
        </p:txBody>
      </p:sp>
      <p:sp>
        <p:nvSpPr>
          <p:cNvPr id="3" name="TextBox 2">
            <a:extLst>
              <a:ext uri="{FF2B5EF4-FFF2-40B4-BE49-F238E27FC236}">
                <a16:creationId xmlns:a16="http://schemas.microsoft.com/office/drawing/2014/main" id="{77D03977-3A4C-28C3-97B9-3F9E4079574E}"/>
              </a:ext>
            </a:extLst>
          </p:cNvPr>
          <p:cNvSpPr txBox="1"/>
          <p:nvPr/>
        </p:nvSpPr>
        <p:spPr>
          <a:xfrm>
            <a:off x="1378635" y="1301825"/>
            <a:ext cx="9284676" cy="37810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rPr>
              <a:t>The Outcome Based Education web application is designed for education institutions to manage curriculums, assessments, and outcomes</a:t>
            </a:r>
          </a:p>
          <a:p>
            <a:pPr marL="285750" indent="-285750">
              <a:lnSpc>
                <a:spcPct val="150000"/>
              </a:lnSpc>
              <a:buFont typeface="Arial" panose="020B0604020202020204" pitchFamily="34" charset="0"/>
              <a:buChar char="•"/>
            </a:pPr>
            <a:r>
              <a:rPr lang="en-US" dirty="0">
                <a:solidFill>
                  <a:schemeClr val="bg1"/>
                </a:solidFill>
              </a:rPr>
              <a:t>It has a 3-tier architecture designed for scalability, security, and reliability</a:t>
            </a:r>
          </a:p>
          <a:p>
            <a:pPr marL="285750" indent="-285750">
              <a:lnSpc>
                <a:spcPct val="150000"/>
              </a:lnSpc>
              <a:buFont typeface="Arial" panose="020B0604020202020204" pitchFamily="34" charset="0"/>
              <a:buChar char="•"/>
            </a:pPr>
            <a:r>
              <a:rPr lang="en-US" dirty="0">
                <a:solidFill>
                  <a:schemeClr val="bg1"/>
                </a:solidFill>
              </a:rPr>
              <a:t>Utilizes modern technologies such as MERN Stack and MongoDB</a:t>
            </a:r>
          </a:p>
          <a:p>
            <a:pPr marL="285750" indent="-285750">
              <a:lnSpc>
                <a:spcPct val="150000"/>
              </a:lnSpc>
              <a:buFont typeface="Arial" panose="020B0604020202020204" pitchFamily="34" charset="0"/>
              <a:buChar char="•"/>
            </a:pPr>
            <a:r>
              <a:rPr lang="en-US" dirty="0">
                <a:solidFill>
                  <a:schemeClr val="bg1"/>
                </a:solidFill>
              </a:rPr>
              <a:t>Focus on user experience, with various features such as adding and managing assessments, viewing student performance, and tracking progress of student outcomes</a:t>
            </a:r>
          </a:p>
          <a:p>
            <a:pPr marL="285750" indent="-285750">
              <a:lnSpc>
                <a:spcPct val="150000"/>
              </a:lnSpc>
              <a:buFont typeface="Arial" panose="020B0604020202020204" pitchFamily="34" charset="0"/>
              <a:buChar char="•"/>
            </a:pPr>
            <a:r>
              <a:rPr lang="en-US" dirty="0">
                <a:solidFill>
                  <a:schemeClr val="bg1"/>
                </a:solidFill>
              </a:rPr>
              <a:t>Extensive testing has been conducted to ensure the application meets requirements</a:t>
            </a:r>
          </a:p>
          <a:p>
            <a:pPr marL="285750" indent="-285750">
              <a:lnSpc>
                <a:spcPct val="150000"/>
              </a:lnSpc>
              <a:buFont typeface="Arial" panose="020B0604020202020204" pitchFamily="34" charset="0"/>
              <a:buChar char="•"/>
            </a:pPr>
            <a:r>
              <a:rPr lang="en-US" dirty="0">
                <a:solidFill>
                  <a:schemeClr val="bg1"/>
                </a:solidFill>
              </a:rPr>
              <a:t>Data management is efficiently handled using MongoDB</a:t>
            </a:r>
          </a:p>
          <a:p>
            <a:pPr marL="285750" indent="-285750">
              <a:lnSpc>
                <a:spcPct val="150000"/>
              </a:lnSpc>
              <a:buFont typeface="Arial" panose="020B0604020202020204" pitchFamily="34" charset="0"/>
              <a:buChar char="•"/>
            </a:pPr>
            <a:r>
              <a:rPr lang="en-US" dirty="0">
                <a:solidFill>
                  <a:schemeClr val="bg1"/>
                </a:solidFill>
              </a:rPr>
              <a:t>Provides a comprehensive and user-friendly solution for teachers.</a:t>
            </a:r>
          </a:p>
        </p:txBody>
      </p:sp>
    </p:spTree>
    <p:extLst>
      <p:ext uri="{BB962C8B-B14F-4D97-AF65-F5344CB8AC3E}">
        <p14:creationId xmlns:p14="http://schemas.microsoft.com/office/powerpoint/2010/main" val="146885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79487" y="2539418"/>
            <a:ext cx="4903377" cy="610863"/>
          </a:xfrm>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68812" y="0"/>
            <a:ext cx="6096000" cy="6858000"/>
          </a:xfrm>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278129"/>
            <a:ext cx="5783141" cy="1211797"/>
          </a:xfrm>
        </p:spPr>
        <p:txBody>
          <a:bodyPr>
            <a:normAutofit/>
          </a:bodyPr>
          <a:lstStyle/>
          <a:p>
            <a:r>
              <a:rPr lang="en-US" dirty="0"/>
              <a:t>01. Traditional Education System</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199862" y="2413190"/>
            <a:ext cx="8719930" cy="2934666"/>
          </a:xfrm>
        </p:spPr>
        <p:txBody>
          <a:bodyPr/>
          <a:lstStyle/>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Provides students with a learning environment with </a:t>
            </a:r>
            <a:r>
              <a:rPr lang="en-US"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little attention </a:t>
            </a:r>
            <a:r>
              <a:rPr lang="en-US" sz="2000" dirty="0">
                <a:effectLst/>
                <a:latin typeface="Calibri" panose="020F0502020204030204" pitchFamily="34" charset="0"/>
                <a:ea typeface="Times New Roman" panose="02020603050405020304" pitchFamily="18" charset="0"/>
                <a:cs typeface="Calibri" panose="020F0502020204030204" pitchFamily="34" charset="0"/>
              </a:rPr>
              <a:t>to whether or not students </a:t>
            </a:r>
            <a:r>
              <a:rPr lang="en-US"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ever learn the material</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A focus on </a:t>
            </a:r>
            <a:r>
              <a:rPr lang="en-US"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rote memorization </a:t>
            </a:r>
            <a:r>
              <a:rPr lang="en-US" sz="2000" dirty="0">
                <a:effectLst/>
                <a:latin typeface="Calibri" panose="020F0502020204030204" pitchFamily="34" charset="0"/>
                <a:ea typeface="Times New Roman" panose="02020603050405020304" pitchFamily="18" charset="0"/>
                <a:cs typeface="Calibri" panose="020F0502020204030204" pitchFamily="34" charset="0"/>
              </a:rPr>
              <a:t>rather than understanding and critical thinking.</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Graduates are not completely prepared for the </a:t>
            </a:r>
            <a:r>
              <a:rPr lang="en-US"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workforce</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A lack of opportunities for students to engage in hands-on, </a:t>
            </a:r>
            <a:r>
              <a:rPr lang="en-US"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experiential learning</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89" y="6332221"/>
            <a:ext cx="1774883" cy="247650"/>
          </a:xfrm>
        </p:spPr>
        <p:txBody>
          <a:bodyPr/>
          <a:lstStyle/>
          <a:p>
            <a:r>
              <a:rPr lang="en-US" dirty="0"/>
              <a:t>Outcome based Education</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3515360" y="6332219"/>
            <a:ext cx="1313180" cy="247651"/>
          </a:xfrm>
        </p:spPr>
        <p:txBody>
          <a:bodyPr/>
          <a:lstStyle/>
          <a:p>
            <a:r>
              <a:rPr lang="en-US" dirty="0"/>
              <a:t>Jun 8, 2020</a:t>
            </a: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E727505-6BF0-5F99-7D41-2226A53AF5C5}"/>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67E5315D-71BE-A82A-9BAC-6F42D582D3A4}"/>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5274D825-BED8-855E-AE2B-91DFAC7315BF}"/>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
        <p:nvSpPr>
          <p:cNvPr id="8" name="TextBox 7">
            <a:extLst>
              <a:ext uri="{FF2B5EF4-FFF2-40B4-BE49-F238E27FC236}">
                <a16:creationId xmlns:a16="http://schemas.microsoft.com/office/drawing/2014/main" id="{A08B175B-471C-5219-8899-F8523D653AFE}"/>
              </a:ext>
            </a:extLst>
          </p:cNvPr>
          <p:cNvSpPr txBox="1"/>
          <p:nvPr/>
        </p:nvSpPr>
        <p:spPr>
          <a:xfrm>
            <a:off x="971551" y="2202873"/>
            <a:ext cx="8530258" cy="3253968"/>
          </a:xfrm>
          <a:prstGeom prst="rect">
            <a:avLst/>
          </a:prstGeom>
          <a:noFill/>
        </p:spPr>
        <p:txBody>
          <a:bodyPr wrap="square" rtlCol="0">
            <a:spAutoFit/>
          </a:bodyPr>
          <a:lstStyle/>
          <a:p>
            <a:pPr marR="0" lvl="1" algn="just" rtl="0">
              <a:lnSpc>
                <a:spcPct val="107000"/>
              </a:lnSpc>
              <a:spcBef>
                <a:spcPts val="0"/>
              </a:spcBef>
              <a:spcAft>
                <a:spcPts val="800"/>
              </a:spcAft>
            </a:pPr>
            <a:r>
              <a:rPr lang="en-US" sz="2400" b="1"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Traditional System</a:t>
            </a:r>
            <a:endPar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Rigid</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standardized curriculum that may not meet the diverse needs and interests of students.</a:t>
            </a: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 focus on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memorization</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and rote learning rather than critical thinking and problem-solving.</a:t>
            </a:r>
          </a:p>
          <a:p>
            <a:pPr marL="285750" marR="0" indent="-285750" algn="just">
              <a:lnSpc>
                <a:spcPct val="107000"/>
              </a:lnSpc>
              <a:spcBef>
                <a:spcPts val="0"/>
              </a:spcBef>
              <a:spcAft>
                <a:spcPts val="800"/>
              </a:spcAft>
              <a:buFont typeface="Arial" panose="020B0604020202020204" pitchFamily="34" charset="0"/>
              <a:buChar char="•"/>
            </a:pP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Lack of flexibility </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for teachers to incorporate their own teaching styles and local context.</a:t>
            </a: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Inadequate attention to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developing 21st-century skills</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such as communication, collaboration, and critical thinking.</a:t>
            </a:r>
            <a:endParaRPr lang="en-US" sz="3200" dirty="0">
              <a:solidFill>
                <a:schemeClr val="bg1">
                  <a:lumMod val="95000"/>
                  <a:lumOff val="5000"/>
                </a:schemeClr>
              </a:solidFill>
            </a:endParaRPr>
          </a:p>
        </p:txBody>
      </p:sp>
      <p:sp>
        <p:nvSpPr>
          <p:cNvPr id="12" name="Title 2">
            <a:extLst>
              <a:ext uri="{FF2B5EF4-FFF2-40B4-BE49-F238E27FC236}">
                <a16:creationId xmlns:a16="http://schemas.microsoft.com/office/drawing/2014/main" id="{CD97C99E-A6EE-7069-13AB-F56460195502}"/>
              </a:ext>
            </a:extLst>
          </p:cNvPr>
          <p:cNvSpPr>
            <a:spLocks noGrp="1"/>
          </p:cNvSpPr>
          <p:nvPr>
            <p:ph type="title"/>
          </p:nvPr>
        </p:nvSpPr>
        <p:spPr>
          <a:xfrm>
            <a:off x="976294" y="493190"/>
            <a:ext cx="7624367" cy="1211797"/>
          </a:xfrm>
        </p:spPr>
        <p:txBody>
          <a:bodyPr>
            <a:normAutofit fontScale="90000"/>
          </a:bodyPr>
          <a:lstStyle/>
          <a:p>
            <a:pPr>
              <a:lnSpc>
                <a:spcPct val="150000"/>
              </a:lnSpc>
            </a:pPr>
            <a:r>
              <a:rPr lang="en-US" dirty="0"/>
              <a:t>02. Proposed Solution</a:t>
            </a:r>
            <a:br>
              <a:rPr lang="en-US" dirty="0"/>
            </a:br>
            <a:r>
              <a:rPr lang="en-US" sz="2800" dirty="0"/>
              <a:t>Traditional System vs OBE  -  Curriculum Design</a:t>
            </a:r>
            <a:endParaRPr lang="en-US" dirty="0"/>
          </a:p>
        </p:txBody>
      </p:sp>
    </p:spTree>
    <p:extLst>
      <p:ext uri="{BB962C8B-B14F-4D97-AF65-F5344CB8AC3E}">
        <p14:creationId xmlns:p14="http://schemas.microsoft.com/office/powerpoint/2010/main" val="43454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E727505-6BF0-5F99-7D41-2226A53AF5C5}"/>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67E5315D-71BE-A82A-9BAC-6F42D582D3A4}"/>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5274D825-BED8-855E-AE2B-91DFAC7315BF}"/>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sp>
        <p:nvSpPr>
          <p:cNvPr id="8" name="TextBox 7">
            <a:extLst>
              <a:ext uri="{FF2B5EF4-FFF2-40B4-BE49-F238E27FC236}">
                <a16:creationId xmlns:a16="http://schemas.microsoft.com/office/drawing/2014/main" id="{A08B175B-471C-5219-8899-F8523D653AFE}"/>
              </a:ext>
            </a:extLst>
          </p:cNvPr>
          <p:cNvSpPr txBox="1"/>
          <p:nvPr/>
        </p:nvSpPr>
        <p:spPr>
          <a:xfrm>
            <a:off x="971551" y="2202873"/>
            <a:ext cx="8530258" cy="3253968"/>
          </a:xfrm>
          <a:prstGeom prst="rect">
            <a:avLst/>
          </a:prstGeom>
          <a:noFill/>
        </p:spPr>
        <p:txBody>
          <a:bodyPr wrap="square" rtlCol="0">
            <a:spAutoFit/>
          </a:bodyPr>
          <a:lstStyle/>
          <a:p>
            <a:pPr marR="0" lvl="1" algn="just" rtl="0">
              <a:lnSpc>
                <a:spcPct val="107000"/>
              </a:lnSpc>
              <a:spcBef>
                <a:spcPts val="0"/>
              </a:spcBef>
              <a:spcAft>
                <a:spcPts val="800"/>
              </a:spcAft>
            </a:pPr>
            <a:r>
              <a:rPr lang="en-US" sz="2400" b="1" dirty="0">
                <a:solidFill>
                  <a:schemeClr val="bg1">
                    <a:lumMod val="95000"/>
                    <a:lumOff val="5000"/>
                  </a:schemeClr>
                </a:solidFill>
                <a:latin typeface="Calibri" panose="020F0502020204030204" pitchFamily="34" charset="0"/>
                <a:ea typeface="Times New Roman" panose="02020603050405020304" pitchFamily="18" charset="0"/>
                <a:cs typeface="Arial" panose="020B0604020202020204" pitchFamily="34" charset="0"/>
              </a:rPr>
              <a:t>OBE</a:t>
            </a:r>
            <a:endPar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 focus on student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learning outcomes </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and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competencies</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rather than just the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coverage of content</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t>
            </a: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An emphasis on student-centered, personalized learning experiences that meet the individual needs and interests of students.</a:t>
            </a: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Greater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flexibility for teachers </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to adapt the curriculum to their own teaching styles and local context.</a:t>
            </a: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An increased emphasis on </a:t>
            </a:r>
            <a:r>
              <a:rPr lang="en-US"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developing 21st-century skills</a:t>
            </a:r>
            <a:r>
              <a:rPr lang="en-US" dirty="0">
                <a:solidFill>
                  <a:schemeClr val="bg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and real-world competencies, such as communication, collaboration, and critical thinking.</a:t>
            </a:r>
            <a:endParaRPr lang="en-US" sz="3200" dirty="0">
              <a:solidFill>
                <a:schemeClr val="bg1">
                  <a:lumMod val="95000"/>
                  <a:lumOff val="5000"/>
                </a:schemeClr>
              </a:solidFill>
            </a:endParaRPr>
          </a:p>
        </p:txBody>
      </p:sp>
      <p:sp>
        <p:nvSpPr>
          <p:cNvPr id="12" name="Title 2">
            <a:extLst>
              <a:ext uri="{FF2B5EF4-FFF2-40B4-BE49-F238E27FC236}">
                <a16:creationId xmlns:a16="http://schemas.microsoft.com/office/drawing/2014/main" id="{CD97C99E-A6EE-7069-13AB-F56460195502}"/>
              </a:ext>
            </a:extLst>
          </p:cNvPr>
          <p:cNvSpPr>
            <a:spLocks noGrp="1"/>
          </p:cNvSpPr>
          <p:nvPr>
            <p:ph type="title"/>
          </p:nvPr>
        </p:nvSpPr>
        <p:spPr>
          <a:xfrm>
            <a:off x="976294" y="493190"/>
            <a:ext cx="7624367" cy="1211797"/>
          </a:xfrm>
        </p:spPr>
        <p:txBody>
          <a:bodyPr>
            <a:normAutofit fontScale="90000"/>
          </a:bodyPr>
          <a:lstStyle/>
          <a:p>
            <a:pPr>
              <a:lnSpc>
                <a:spcPct val="150000"/>
              </a:lnSpc>
            </a:pPr>
            <a:r>
              <a:rPr lang="en-US" dirty="0"/>
              <a:t>02. Proposed Solution</a:t>
            </a:r>
            <a:br>
              <a:rPr lang="en-US" dirty="0"/>
            </a:br>
            <a:r>
              <a:rPr lang="en-US" sz="2800" dirty="0"/>
              <a:t>Traditional System vs OBE  -  Curriculum Design</a:t>
            </a:r>
            <a:endParaRPr lang="en-US" dirty="0"/>
          </a:p>
        </p:txBody>
      </p:sp>
    </p:spTree>
    <p:extLst>
      <p:ext uri="{BB962C8B-B14F-4D97-AF65-F5344CB8AC3E}">
        <p14:creationId xmlns:p14="http://schemas.microsoft.com/office/powerpoint/2010/main" val="209311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5F1FF1-6990-F8A3-573D-F397583471BA}"/>
              </a:ext>
            </a:extLst>
          </p:cNvPr>
          <p:cNvSpPr>
            <a:spLocks noGrp="1"/>
          </p:cNvSpPr>
          <p:nvPr>
            <p:ph type="body" sz="quarter" idx="11"/>
          </p:nvPr>
        </p:nvSpPr>
        <p:spPr>
          <a:xfrm>
            <a:off x="1934209" y="2276111"/>
            <a:ext cx="4572001" cy="2795232"/>
          </a:xfrm>
        </p:spPr>
        <p:txBody>
          <a:bodyPr/>
          <a:lstStyle/>
          <a:p>
            <a:pPr marL="342900" indent="-342900">
              <a:buFont typeface="+mj-lt"/>
              <a:buAutoNum type="arabicPeriod"/>
            </a:pPr>
            <a:r>
              <a:rPr lang="en-US" sz="2800" dirty="0"/>
              <a:t>Login Module</a:t>
            </a:r>
          </a:p>
          <a:p>
            <a:pPr marL="342900" indent="-342900">
              <a:buFont typeface="+mj-lt"/>
              <a:buAutoNum type="arabicPeriod"/>
            </a:pPr>
            <a:r>
              <a:rPr lang="en-US" sz="2800" dirty="0"/>
              <a:t>Faculty Module</a:t>
            </a:r>
          </a:p>
          <a:p>
            <a:pPr marL="342900" indent="-342900">
              <a:buFont typeface="+mj-lt"/>
              <a:buAutoNum type="arabicPeriod"/>
            </a:pPr>
            <a:r>
              <a:rPr lang="en-US" sz="2800" dirty="0"/>
              <a:t>Curriculum Module</a:t>
            </a:r>
          </a:p>
          <a:p>
            <a:pPr marL="342900" indent="-342900">
              <a:buFont typeface="+mj-lt"/>
              <a:buAutoNum type="arabicPeriod"/>
            </a:pPr>
            <a:r>
              <a:rPr lang="en-US" sz="2800" dirty="0"/>
              <a:t>Assessment Module</a:t>
            </a:r>
          </a:p>
          <a:p>
            <a:pPr marL="342900" indent="-342900">
              <a:buFont typeface="+mj-lt"/>
              <a:buAutoNum type="arabicPeriod"/>
            </a:pPr>
            <a:r>
              <a:rPr lang="en-US" sz="2800" dirty="0"/>
              <a:t>Attainments Module</a:t>
            </a:r>
          </a:p>
        </p:txBody>
      </p:sp>
      <p:sp>
        <p:nvSpPr>
          <p:cNvPr id="5" name="Date Placeholder 4">
            <a:extLst>
              <a:ext uri="{FF2B5EF4-FFF2-40B4-BE49-F238E27FC236}">
                <a16:creationId xmlns:a16="http://schemas.microsoft.com/office/drawing/2014/main" id="{5152456B-AD15-DF60-E908-5F7C62F179F9}"/>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44DBA843-B1B6-5CCB-ABBA-0DBE5CD15793}"/>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42AF6000-AE82-68F0-3715-A94923C81B8F}"/>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sp>
        <p:nvSpPr>
          <p:cNvPr id="10" name="Title 2">
            <a:extLst>
              <a:ext uri="{FF2B5EF4-FFF2-40B4-BE49-F238E27FC236}">
                <a16:creationId xmlns:a16="http://schemas.microsoft.com/office/drawing/2014/main" id="{EB2C9361-90D4-712F-F856-1D71E3102CD7}"/>
              </a:ext>
            </a:extLst>
          </p:cNvPr>
          <p:cNvSpPr>
            <a:spLocks noGrp="1"/>
          </p:cNvSpPr>
          <p:nvPr>
            <p:ph type="title"/>
          </p:nvPr>
        </p:nvSpPr>
        <p:spPr>
          <a:xfrm>
            <a:off x="989295" y="1201193"/>
            <a:ext cx="2665925" cy="610863"/>
          </a:xfrm>
        </p:spPr>
        <p:txBody>
          <a:bodyPr/>
          <a:lstStyle/>
          <a:p>
            <a:r>
              <a:rPr lang="en-US" dirty="0"/>
              <a:t>Modules</a:t>
            </a:r>
          </a:p>
        </p:txBody>
      </p:sp>
    </p:spTree>
    <p:extLst>
      <p:ext uri="{BB962C8B-B14F-4D97-AF65-F5344CB8AC3E}">
        <p14:creationId xmlns:p14="http://schemas.microsoft.com/office/powerpoint/2010/main" val="112395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2634-2D7D-2C71-EEB3-4444DBD8566D}"/>
              </a:ext>
            </a:extLst>
          </p:cNvPr>
          <p:cNvSpPr>
            <a:spLocks noGrp="1"/>
          </p:cNvSpPr>
          <p:nvPr>
            <p:ph type="title"/>
          </p:nvPr>
        </p:nvSpPr>
        <p:spPr/>
        <p:txBody>
          <a:bodyPr/>
          <a:lstStyle/>
          <a:p>
            <a:r>
              <a:rPr lang="en-US" dirty="0"/>
              <a:t>2.1 Login Module</a:t>
            </a:r>
          </a:p>
        </p:txBody>
      </p:sp>
      <p:sp>
        <p:nvSpPr>
          <p:cNvPr id="4" name="Text Placeholder 3">
            <a:extLst>
              <a:ext uri="{FF2B5EF4-FFF2-40B4-BE49-F238E27FC236}">
                <a16:creationId xmlns:a16="http://schemas.microsoft.com/office/drawing/2014/main" id="{D626A9CD-B55B-FA63-FE29-A1049CB44B80}"/>
              </a:ext>
            </a:extLst>
          </p:cNvPr>
          <p:cNvSpPr>
            <a:spLocks noGrp="1"/>
          </p:cNvSpPr>
          <p:nvPr>
            <p:ph type="body" sz="quarter" idx="11"/>
          </p:nvPr>
        </p:nvSpPr>
        <p:spPr>
          <a:xfrm>
            <a:off x="1037811" y="2262859"/>
            <a:ext cx="10139571" cy="2795232"/>
          </a:xfrm>
        </p:spPr>
        <p:txBody>
          <a:bodyPr/>
          <a:lstStyle/>
          <a:p>
            <a:pPr marL="285750" indent="-285750" algn="just">
              <a:buFont typeface="Wingdings" panose="05000000000000000000" pitchFamily="2" charset="2"/>
              <a:buChar char="§"/>
            </a:pPr>
            <a:r>
              <a:rPr lang="en-US" sz="2000" b="1" dirty="0"/>
              <a:t>User authentication: </a:t>
            </a:r>
            <a:r>
              <a:rPr lang="en-US" sz="2000" dirty="0"/>
              <a:t>The login module verifies the user's identity by checking the provided credentials against the information stored in the system's database.</a:t>
            </a:r>
          </a:p>
          <a:p>
            <a:pPr marL="285750" indent="-285750" algn="just">
              <a:buFont typeface="Wingdings" panose="05000000000000000000" pitchFamily="2" charset="2"/>
              <a:buChar char="§"/>
            </a:pPr>
            <a:r>
              <a:rPr lang="en-US" sz="2000" b="1" dirty="0"/>
              <a:t>Secure password storage: </a:t>
            </a:r>
            <a:r>
              <a:rPr lang="en-US" sz="2000" dirty="0"/>
              <a:t>The login module stores user passwords in an encrypted format to ensure the security of users' personal information.</a:t>
            </a:r>
          </a:p>
          <a:p>
            <a:pPr marL="285750" indent="-285750" algn="just">
              <a:buFont typeface="Wingdings" panose="05000000000000000000" pitchFamily="2" charset="2"/>
              <a:buChar char="§"/>
            </a:pPr>
            <a:r>
              <a:rPr lang="en-US" sz="2000" b="1" dirty="0"/>
              <a:t>Session management: </a:t>
            </a:r>
            <a:r>
              <a:rPr lang="en-US" sz="2000" dirty="0"/>
              <a:t>The login module starts a new session for the user once they have successfully logged in, allowing them to access the system's features and functions.</a:t>
            </a:r>
          </a:p>
          <a:p>
            <a:pPr marL="285750" indent="-285750" algn="just">
              <a:buFont typeface="Wingdings" panose="05000000000000000000" pitchFamily="2" charset="2"/>
              <a:buChar char="§"/>
            </a:pPr>
            <a:r>
              <a:rPr lang="en-US" sz="2000" b="1" dirty="0"/>
              <a:t>Logout feature: </a:t>
            </a:r>
            <a:r>
              <a:rPr lang="en-US" sz="2000" dirty="0"/>
              <a:t>The login module also includes a logout feature that allows users to end their session and log out of the system.</a:t>
            </a:r>
          </a:p>
          <a:p>
            <a:pPr algn="just"/>
            <a:endParaRPr lang="en-US" dirty="0"/>
          </a:p>
        </p:txBody>
      </p:sp>
      <p:sp>
        <p:nvSpPr>
          <p:cNvPr id="5" name="Date Placeholder 4">
            <a:extLst>
              <a:ext uri="{FF2B5EF4-FFF2-40B4-BE49-F238E27FC236}">
                <a16:creationId xmlns:a16="http://schemas.microsoft.com/office/drawing/2014/main" id="{32515BDD-070B-6DB5-0659-55A39AD887AA}"/>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A23DD06A-E7F2-6A36-ADD2-E86A5D9FB3C1}"/>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A27D5216-7DCC-9AED-AAA1-3E376CEA8F02}"/>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80183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E7EF-94FC-E51F-9746-649C17C926D8}"/>
              </a:ext>
            </a:extLst>
          </p:cNvPr>
          <p:cNvSpPr>
            <a:spLocks noGrp="1"/>
          </p:cNvSpPr>
          <p:nvPr>
            <p:ph type="title"/>
          </p:nvPr>
        </p:nvSpPr>
        <p:spPr/>
        <p:txBody>
          <a:bodyPr/>
          <a:lstStyle/>
          <a:p>
            <a:r>
              <a:rPr lang="en-US" dirty="0"/>
              <a:t>2.2 Faculty Module</a:t>
            </a:r>
          </a:p>
        </p:txBody>
      </p:sp>
      <p:sp>
        <p:nvSpPr>
          <p:cNvPr id="4" name="Text Placeholder 3">
            <a:extLst>
              <a:ext uri="{FF2B5EF4-FFF2-40B4-BE49-F238E27FC236}">
                <a16:creationId xmlns:a16="http://schemas.microsoft.com/office/drawing/2014/main" id="{80C054C2-D010-DAFD-DF65-0D7068565645}"/>
              </a:ext>
            </a:extLst>
          </p:cNvPr>
          <p:cNvSpPr>
            <a:spLocks noGrp="1"/>
          </p:cNvSpPr>
          <p:nvPr>
            <p:ph type="body" sz="quarter" idx="11"/>
          </p:nvPr>
        </p:nvSpPr>
        <p:spPr>
          <a:xfrm>
            <a:off x="1059345" y="2289363"/>
            <a:ext cx="10073310" cy="2795232"/>
          </a:xfrm>
        </p:spPr>
        <p:txBody>
          <a:bodyPr/>
          <a:lstStyle/>
          <a:p>
            <a:pPr marL="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 Modules’ main features includes:</a:t>
            </a:r>
          </a:p>
          <a:p>
            <a:pPr marL="342900" marR="0" lvl="0" indent="-342900" algn="just">
              <a:lnSpc>
                <a:spcPct val="150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Add faculty:</a:t>
            </a:r>
            <a:r>
              <a:rPr lang="en-US" sz="2400" dirty="0">
                <a:effectLst/>
                <a:latin typeface="Times New Roman" panose="02020603050405020304" pitchFamily="18" charset="0"/>
                <a:ea typeface="Times New Roman" panose="02020603050405020304" pitchFamily="18" charset="0"/>
              </a:rPr>
              <a:t> User will be able to add faculty.</a:t>
            </a:r>
          </a:p>
          <a:p>
            <a:pPr marL="342900" marR="0" lvl="0" indent="-342900" algn="just">
              <a:lnSpc>
                <a:spcPct val="150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Update Faculty:</a:t>
            </a:r>
            <a:r>
              <a:rPr lang="en-US" sz="2400" dirty="0">
                <a:effectLst/>
                <a:latin typeface="Times New Roman" panose="02020603050405020304" pitchFamily="18" charset="0"/>
                <a:ea typeface="Times New Roman" panose="02020603050405020304" pitchFamily="18" charset="0"/>
              </a:rPr>
              <a:t> User will be able to Update existing record of faculty</a:t>
            </a:r>
          </a:p>
          <a:p>
            <a:pPr marL="342900" marR="0" lvl="0" indent="-342900" algn="just">
              <a:lnSpc>
                <a:spcPct val="150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Delete Faculty:</a:t>
            </a:r>
            <a:r>
              <a:rPr lang="en-US" sz="2400" dirty="0">
                <a:effectLst/>
                <a:latin typeface="Times New Roman" panose="02020603050405020304" pitchFamily="18" charset="0"/>
                <a:ea typeface="Times New Roman" panose="02020603050405020304" pitchFamily="18" charset="0"/>
              </a:rPr>
              <a:t> User will be able to Delete existing record of faculty.</a:t>
            </a:r>
          </a:p>
          <a:p>
            <a:pPr marL="342900" marR="0" lvl="0" indent="-342900" algn="just">
              <a:lnSpc>
                <a:spcPct val="150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View Faculty:</a:t>
            </a:r>
            <a:r>
              <a:rPr lang="en-US" sz="2400" dirty="0">
                <a:effectLst/>
                <a:latin typeface="Times New Roman" panose="02020603050405020304" pitchFamily="18" charset="0"/>
                <a:ea typeface="Times New Roman" panose="02020603050405020304" pitchFamily="18" charset="0"/>
              </a:rPr>
              <a:t> User will be able to View existing record of faculty.</a:t>
            </a:r>
          </a:p>
          <a:p>
            <a:pPr>
              <a:lnSpc>
                <a:spcPct val="150000"/>
              </a:lnSpc>
            </a:pPr>
            <a:endParaRPr lang="en-US" sz="2000" dirty="0"/>
          </a:p>
        </p:txBody>
      </p:sp>
      <p:sp>
        <p:nvSpPr>
          <p:cNvPr id="5" name="Date Placeholder 4">
            <a:extLst>
              <a:ext uri="{FF2B5EF4-FFF2-40B4-BE49-F238E27FC236}">
                <a16:creationId xmlns:a16="http://schemas.microsoft.com/office/drawing/2014/main" id="{A2D420E7-AF7A-435E-FEAC-CDC58F13D2AC}"/>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27385FDA-A94B-BFB8-5E5B-B6C9E339909B}"/>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8371A9F8-2D4C-75EC-0272-FFF25331B92C}"/>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221115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57E5A-A956-7140-CAF0-B067E7ADFE51}"/>
              </a:ext>
            </a:extLst>
          </p:cNvPr>
          <p:cNvSpPr>
            <a:spLocks noGrp="1"/>
          </p:cNvSpPr>
          <p:nvPr>
            <p:ph type="title"/>
          </p:nvPr>
        </p:nvSpPr>
        <p:spPr>
          <a:xfrm>
            <a:off x="964023" y="879063"/>
            <a:ext cx="5556047" cy="610863"/>
          </a:xfrm>
        </p:spPr>
        <p:txBody>
          <a:bodyPr>
            <a:normAutofit fontScale="90000"/>
          </a:bodyPr>
          <a:lstStyle/>
          <a:p>
            <a:r>
              <a:rPr lang="en-US" dirty="0"/>
              <a:t>2.3 Curriculum Module</a:t>
            </a:r>
          </a:p>
        </p:txBody>
      </p:sp>
      <p:sp>
        <p:nvSpPr>
          <p:cNvPr id="4" name="Text Placeholder 3">
            <a:extLst>
              <a:ext uri="{FF2B5EF4-FFF2-40B4-BE49-F238E27FC236}">
                <a16:creationId xmlns:a16="http://schemas.microsoft.com/office/drawing/2014/main" id="{DBA6FB9A-90B2-1ADA-D4EB-DA6B0E4FF75E}"/>
              </a:ext>
            </a:extLst>
          </p:cNvPr>
          <p:cNvSpPr>
            <a:spLocks noGrp="1"/>
          </p:cNvSpPr>
          <p:nvPr>
            <p:ph type="body" sz="quarter" idx="11"/>
          </p:nvPr>
        </p:nvSpPr>
        <p:spPr>
          <a:xfrm>
            <a:off x="1026628" y="2041712"/>
            <a:ext cx="10423250" cy="4290507"/>
          </a:xfrm>
        </p:spPr>
        <p: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Modules’ main features includes:</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Batches:</a:t>
            </a:r>
            <a:r>
              <a:rPr lang="en-US" sz="2000" dirty="0">
                <a:effectLst/>
                <a:latin typeface="Times New Roman" panose="02020603050405020304" pitchFamily="18" charset="0"/>
                <a:ea typeface="Times New Roman" panose="02020603050405020304" pitchFamily="18" charset="0"/>
              </a:rPr>
              <a:t> User will be able to Create, update, and delete Batches</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Terms:</a:t>
            </a:r>
            <a:r>
              <a:rPr lang="en-US" sz="2000" dirty="0">
                <a:effectLst/>
                <a:latin typeface="Times New Roman" panose="02020603050405020304" pitchFamily="18" charset="0"/>
                <a:ea typeface="Times New Roman" panose="02020603050405020304" pitchFamily="18" charset="0"/>
              </a:rPr>
              <a:t> User will be able to Create, update, and delete Terms</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Courses: </a:t>
            </a:r>
            <a:r>
              <a:rPr lang="en-US" sz="2000" dirty="0">
                <a:effectLst/>
                <a:latin typeface="Times New Roman" panose="02020603050405020304" pitchFamily="18" charset="0"/>
                <a:ea typeface="Times New Roman" panose="02020603050405020304" pitchFamily="18" charset="0"/>
              </a:rPr>
              <a:t>User will be able to Create, update, and delete Courses and add course outcome (CO)</a:t>
            </a:r>
          </a:p>
          <a:p>
            <a:pPr marL="742950" marR="0" lvl="1" indent="-285750" algn="just">
              <a:lnSpc>
                <a:spcPct val="150000"/>
              </a:lnSpc>
              <a:spcBef>
                <a:spcPts val="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Course Outcome: </a:t>
            </a:r>
            <a:r>
              <a:rPr lang="en-US" sz="2000" dirty="0">
                <a:effectLst/>
                <a:latin typeface="Times New Roman" panose="02020603050405020304" pitchFamily="18" charset="0"/>
                <a:ea typeface="Times New Roman" panose="02020603050405020304" pitchFamily="18" charset="0"/>
              </a:rPr>
              <a:t> Add CO providing relevant information in form regarding course also update, delete and view CO</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 mapping </a:t>
            </a:r>
            <a:r>
              <a:rPr lang="en-US" sz="2000" b="1">
                <a:effectLst/>
                <a:latin typeface="Times New Roman" panose="02020603050405020304" pitchFamily="18" charset="0"/>
                <a:ea typeface="Times New Roman" panose="02020603050405020304" pitchFamily="18" charset="0"/>
              </a:rPr>
              <a:t>with PO:  </a:t>
            </a:r>
            <a:r>
              <a:rPr lang="en-US" sz="2000" dirty="0">
                <a:effectLst/>
                <a:latin typeface="Times New Roman" panose="02020603050405020304" pitchFamily="18" charset="0"/>
                <a:ea typeface="Times New Roman" panose="02020603050405020304" pitchFamily="18" charset="0"/>
              </a:rPr>
              <a:t>User will map CO with PO and save the map. </a:t>
            </a:r>
          </a:p>
        </p:txBody>
      </p:sp>
      <p:sp>
        <p:nvSpPr>
          <p:cNvPr id="5" name="Date Placeholder 4">
            <a:extLst>
              <a:ext uri="{FF2B5EF4-FFF2-40B4-BE49-F238E27FC236}">
                <a16:creationId xmlns:a16="http://schemas.microsoft.com/office/drawing/2014/main" id="{504F2A03-3651-2CE5-139B-E74039F85ADC}"/>
              </a:ext>
            </a:extLst>
          </p:cNvPr>
          <p:cNvSpPr>
            <a:spLocks noGrp="1"/>
          </p:cNvSpPr>
          <p:nvPr>
            <p:ph type="dt" sz="half" idx="14"/>
          </p:nvPr>
        </p:nvSpPr>
        <p:spPr/>
        <p:txBody>
          <a:bodyPr/>
          <a:lstStyle/>
          <a:p>
            <a:fld id="{6FCA8E82-58CD-E045-8B98-B7A85B79B752}" type="datetime4">
              <a:rPr lang="en-US" smtClean="0"/>
              <a:pPr/>
              <a:t>April 4, 2023</a:t>
            </a:fld>
            <a:endParaRPr lang="en-US" dirty="0">
              <a:latin typeface="+mn-lt"/>
            </a:endParaRPr>
          </a:p>
        </p:txBody>
      </p:sp>
      <p:sp>
        <p:nvSpPr>
          <p:cNvPr id="6" name="Footer Placeholder 5">
            <a:extLst>
              <a:ext uri="{FF2B5EF4-FFF2-40B4-BE49-F238E27FC236}">
                <a16:creationId xmlns:a16="http://schemas.microsoft.com/office/drawing/2014/main" id="{D9287E1C-5EDA-CCCC-E6E8-87D6C45E0630}"/>
              </a:ext>
            </a:extLst>
          </p:cNvPr>
          <p:cNvSpPr>
            <a:spLocks noGrp="1"/>
          </p:cNvSpPr>
          <p:nvPr>
            <p:ph type="ftr" sz="quarter" idx="15"/>
          </p:nvPr>
        </p:nvSpPr>
        <p:spPr/>
        <p:txBody>
          <a:bodyPr/>
          <a:lstStyle/>
          <a:p>
            <a:r>
              <a:rPr lang="en-US"/>
              <a:t>Outcome Based Education</a:t>
            </a:r>
            <a:endParaRPr lang="en-US" b="0" dirty="0"/>
          </a:p>
        </p:txBody>
      </p:sp>
      <p:sp>
        <p:nvSpPr>
          <p:cNvPr id="7" name="Slide Number Placeholder 6">
            <a:extLst>
              <a:ext uri="{FF2B5EF4-FFF2-40B4-BE49-F238E27FC236}">
                <a16:creationId xmlns:a16="http://schemas.microsoft.com/office/drawing/2014/main" id="{BA27B787-05DC-8F89-DFEE-615A3301C64B}"/>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345561550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316</TotalTime>
  <Words>1346</Words>
  <Application>Microsoft Office PowerPoint</Application>
  <PresentationFormat>Widescreen</PresentationFormat>
  <Paragraphs>177</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Franklin Gothic Book</vt:lpstr>
      <vt:lpstr>Franklin Gothic Demi</vt:lpstr>
      <vt:lpstr>Symbol</vt:lpstr>
      <vt:lpstr>Times New Roman</vt:lpstr>
      <vt:lpstr>Wingdings</vt:lpstr>
      <vt:lpstr>Theme1</vt:lpstr>
      <vt:lpstr>Outcome Based Education</vt:lpstr>
      <vt:lpstr>Agenda</vt:lpstr>
      <vt:lpstr>01. Traditional Education System</vt:lpstr>
      <vt:lpstr>02. Proposed Solution Traditional System vs OBE  -  Curriculum Design</vt:lpstr>
      <vt:lpstr>02. Proposed Solution Traditional System vs OBE  -  Curriculum Design</vt:lpstr>
      <vt:lpstr>Modules</vt:lpstr>
      <vt:lpstr>2.1 Login Module</vt:lpstr>
      <vt:lpstr>2.2 Faculty Module</vt:lpstr>
      <vt:lpstr>2.3 Curriculum Module</vt:lpstr>
      <vt:lpstr>2.4 Assessment Module</vt:lpstr>
      <vt:lpstr>2.5 Attainments</vt:lpstr>
      <vt:lpstr>Requirement  Analysis</vt:lpstr>
      <vt:lpstr>FR-1</vt:lpstr>
      <vt:lpstr>FR-2</vt:lpstr>
      <vt:lpstr>FR-3</vt:lpstr>
      <vt:lpstr>FR-4</vt:lpstr>
      <vt:lpstr>FR-5</vt:lpstr>
      <vt:lpstr>Design and Architecture</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Outcome Based Education</dc:title>
  <dc:creator>Muhammad Afraz</dc:creator>
  <cp:lastModifiedBy>Fazal Abbas</cp:lastModifiedBy>
  <cp:revision>13</cp:revision>
  <dcterms:created xsi:type="dcterms:W3CDTF">2022-06-07T16:29:14Z</dcterms:created>
  <dcterms:modified xsi:type="dcterms:W3CDTF">2023-04-04T04:53:05Z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