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7" r:id="rId3"/>
    <p:sldId id="258" r:id="rId4"/>
    <p:sldId id="313" r:id="rId5"/>
    <p:sldId id="260" r:id="rId6"/>
    <p:sldId id="316" r:id="rId7"/>
    <p:sldId id="262" r:id="rId8"/>
    <p:sldId id="320" r:id="rId9"/>
    <p:sldId id="263" r:id="rId10"/>
    <p:sldId id="317" r:id="rId11"/>
    <p:sldId id="319" r:id="rId12"/>
    <p:sldId id="326" r:id="rId13"/>
    <p:sldId id="321" r:id="rId14"/>
    <p:sldId id="318" r:id="rId15"/>
    <p:sldId id="324" r:id="rId16"/>
    <p:sldId id="323" r:id="rId17"/>
    <p:sldId id="325" r:id="rId18"/>
    <p:sldId id="264" r:id="rId19"/>
    <p:sldId id="265" r:id="rId20"/>
    <p:sldId id="268" r:id="rId21"/>
  </p:sldIdLst>
  <p:sldSz cx="9144000" cy="5143500" type="screen16x9"/>
  <p:notesSz cx="6858000" cy="9144000"/>
  <p:embeddedFontLst>
    <p:embeddedFont>
      <p:font typeface="Bebas Neue" panose="020B0604020202020204" charset="0"/>
      <p:regular r:id="rId23"/>
    </p:embeddedFont>
    <p:embeddedFont>
      <p:font typeface="Arim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42C26-7DC0-4BEF-B37B-3E596F6EC7F3}">
  <a:tblStyle styleId="{9EB42C26-7DC0-4BEF-B37B-3E596F6EC7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4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787657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54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09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47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f5e77e6543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f5e77e6543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3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64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78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28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51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358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017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04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715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31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80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3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34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11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334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31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52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59" r:id="rId7"/>
    <p:sldLayoutId id="2147483661" r:id="rId8"/>
    <p:sldLayoutId id="2147483663" r:id="rId9"/>
    <p:sldLayoutId id="2147483672"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830005" y="3924716"/>
            <a:ext cx="2667646"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1555362" y="1183778"/>
            <a:ext cx="7046141" cy="2836531"/>
          </a:xfrm>
          <a:prstGeom prst="rect">
            <a:avLst/>
          </a:prstGeom>
        </p:spPr>
        <p:txBody>
          <a:bodyPr spcFirstLastPara="1" wrap="square" lIns="91425" tIns="91425" rIns="91425" bIns="91425" anchor="b" anchorCtr="0">
            <a:noAutofit/>
          </a:bodyPr>
          <a:lstStyle/>
          <a:p>
            <a:pPr lvl="0"/>
            <a:r>
              <a:rPr lang="en" dirty="0">
                <a:solidFill>
                  <a:schemeClr val="accent3"/>
                </a:solidFill>
              </a:rPr>
              <a:t>     </a:t>
            </a:r>
            <a:r>
              <a:rPr lang="en" dirty="0" smtClean="0">
                <a:solidFill>
                  <a:schemeClr val="accent3"/>
                </a:solidFill>
              </a:rPr>
              <a:t>           </a:t>
            </a:r>
            <a:r>
              <a:rPr lang="en" sz="7200" dirty="0" smtClean="0">
                <a:solidFill>
                  <a:schemeClr val="tx2"/>
                </a:solidFill>
              </a:rPr>
              <a:t>WORK  </a:t>
            </a:r>
            <a:r>
              <a:rPr lang="en" sz="7200" dirty="0" smtClean="0">
                <a:solidFill>
                  <a:schemeClr val="tx1"/>
                </a:solidFill>
              </a:rPr>
              <a:t>SURVEY</a:t>
            </a:r>
            <a:endParaRPr sz="7200" dirty="0">
              <a:solidFill>
                <a:schemeClr val="tx1"/>
              </a:solidFill>
            </a:endParaRPr>
          </a:p>
        </p:txBody>
      </p:sp>
      <p:sp>
        <p:nvSpPr>
          <p:cNvPr id="240" name="Google Shape;240;p34"/>
          <p:cNvSpPr txBox="1">
            <a:spLocks noGrp="1"/>
          </p:cNvSpPr>
          <p:nvPr>
            <p:ph type="subTitle" idx="1"/>
          </p:nvPr>
        </p:nvSpPr>
        <p:spPr>
          <a:xfrm>
            <a:off x="922450" y="4015953"/>
            <a:ext cx="3815400" cy="2619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smtClean="0"/>
              <a:t>BY: FAZAL HANAN</a:t>
            </a:r>
            <a:endParaRPr b="1"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59765" y="1922696"/>
            <a:ext cx="2732949" cy="860156"/>
          </a:xfrm>
          <a:prstGeom prst="rect">
            <a:avLst/>
          </a:prstGeom>
        </p:spPr>
        <p:txBody>
          <a:bodyPr>
            <a:prstTxWarp prst="textPlain">
              <a:avLst/>
            </a:prstTxWarp>
          </a:bodyPr>
          <a:lstStyle/>
          <a:p>
            <a:pPr lvl="0" algn="ctr"/>
            <a:r>
              <a:rPr lang="en-GB" dirty="0" smtClean="0">
                <a:ln w="9525" cap="flat" cmpd="sng">
                  <a:solidFill>
                    <a:schemeClr val="dk1"/>
                  </a:solidFill>
                  <a:prstDash val="solid"/>
                  <a:round/>
                  <a:headEnd type="none" w="sm" len="sm"/>
                  <a:tailEnd type="none" w="sm" len="sm"/>
                </a:ln>
                <a:noFill/>
                <a:latin typeface="Bebas Neue"/>
              </a:rPr>
              <a:t>REMOTE  </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564968" y="221558"/>
            <a:ext cx="1806278"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smtClean="0">
                <a:solidFill>
                  <a:schemeClr val="lt2"/>
                </a:solidFill>
                <a:latin typeface="Bebas Neue"/>
                <a:sym typeface="Bebas Neue"/>
              </a:rPr>
              <a:t>R</a:t>
            </a:r>
            <a:r>
              <a:rPr lang="en" dirty="0" smtClean="0">
                <a:solidFill>
                  <a:schemeClr val="lt2"/>
                </a:solidFill>
                <a:latin typeface="Bebas Neue"/>
                <a:sym typeface="Bebas Neue"/>
              </a:rPr>
              <a:t>emote work survey</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p:cNvSpPr txBox="1"/>
          <p:nvPr/>
        </p:nvSpPr>
        <p:spPr>
          <a:xfrm>
            <a:off x="1813192" y="775582"/>
            <a:ext cx="6380259" cy="646331"/>
          </a:xfrm>
          <a:prstGeom prst="rect">
            <a:avLst/>
          </a:prstGeom>
          <a:noFill/>
        </p:spPr>
        <p:txBody>
          <a:bodyPr wrap="square" rtlCol="0">
            <a:spAutoFit/>
          </a:bodyPr>
          <a:lstStyle/>
          <a:p>
            <a:r>
              <a:rPr lang="en-US" sz="1800" b="1" dirty="0" smtClean="0">
                <a:solidFill>
                  <a:schemeClr val="tx1"/>
                </a:solidFill>
              </a:rPr>
              <a:t>INSTITUTE OF EMERGING CAREERS</a:t>
            </a:r>
          </a:p>
          <a:p>
            <a:r>
              <a:rPr lang="en-US" sz="1800" b="1" dirty="0" smtClean="0">
                <a:solidFill>
                  <a:schemeClr val="tx1"/>
                </a:solidFill>
              </a:rPr>
              <a:t>Learn Earn Contribute </a:t>
            </a:r>
            <a:endParaRPr lang="en-US" sz="1800" b="1" dirty="0">
              <a:solidFill>
                <a:schemeClr val="tx1"/>
              </a:solidFill>
            </a:endParaRPr>
          </a:p>
        </p:txBody>
      </p:sp>
      <p:sp>
        <p:nvSpPr>
          <p:cNvPr id="5" name="AutoShape 2" descr="Institute of Emerging Care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nstitute of Emerging Careers"/>
          <p:cNvSpPr>
            <a:spLocks noChangeAspect="1" noChangeArrowheads="1"/>
          </p:cNvSpPr>
          <p:nvPr/>
        </p:nvSpPr>
        <p:spPr bwMode="auto">
          <a:xfrm>
            <a:off x="307975" y="7937"/>
            <a:ext cx="787178" cy="7871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602" y="649028"/>
            <a:ext cx="1108571" cy="110857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b="1" dirty="0"/>
              <a:t>Time for Caring and Domestic responsibilities</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293078" y="3384058"/>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536639" y="1213553"/>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380543" y="246398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599140" y="48537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393187" y="1209392"/>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49572" y="131256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62764" y="452247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495711" y="486512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7;p41"/>
          <p:cNvSpPr txBox="1">
            <a:spLocks noGrp="1"/>
          </p:cNvSpPr>
          <p:nvPr>
            <p:ph type="title"/>
          </p:nvPr>
        </p:nvSpPr>
        <p:spPr>
          <a:xfrm>
            <a:off x="1340883" y="1400935"/>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Remote work</a:t>
            </a:r>
            <a:endParaRPr sz="1800" dirty="0">
              <a:solidFill>
                <a:schemeClr val="tx1"/>
              </a:solidFill>
            </a:endParaRPr>
          </a:p>
        </p:txBody>
      </p:sp>
      <p:sp>
        <p:nvSpPr>
          <p:cNvPr id="39" name="Google Shape;687;p41"/>
          <p:cNvSpPr txBox="1">
            <a:spLocks noGrp="1"/>
          </p:cNvSpPr>
          <p:nvPr>
            <p:ph type="title"/>
          </p:nvPr>
        </p:nvSpPr>
        <p:spPr>
          <a:xfrm>
            <a:off x="4679177" y="1367453"/>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Employere’s Workplace</a:t>
            </a:r>
            <a:endParaRPr sz="1800" dirty="0">
              <a:solidFill>
                <a:schemeClr val="tx1"/>
              </a:solidFill>
            </a:endParaRPr>
          </a:p>
        </p:txBody>
      </p:sp>
      <p:pic>
        <p:nvPicPr>
          <p:cNvPr id="40" name="Picture 39"/>
          <p:cNvPicPr/>
          <p:nvPr/>
        </p:nvPicPr>
        <p:blipFill>
          <a:blip r:embed="rId3">
            <a:extLst>
              <a:ext uri="{28A0092B-C50C-407E-A947-70E740481C1C}">
                <a14:useLocalDpi xmlns:a14="http://schemas.microsoft.com/office/drawing/2010/main" val="0"/>
              </a:ext>
            </a:extLst>
          </a:blip>
          <a:stretch>
            <a:fillRect/>
          </a:stretch>
        </p:blipFill>
        <p:spPr>
          <a:xfrm>
            <a:off x="4462875" y="1929901"/>
            <a:ext cx="3590180" cy="2395786"/>
          </a:xfrm>
          <a:prstGeom prst="rect">
            <a:avLst/>
          </a:prstGeom>
        </p:spPr>
      </p:pic>
      <p:pic>
        <p:nvPicPr>
          <p:cNvPr id="41" name="Picture 40"/>
          <p:cNvPicPr/>
          <p:nvPr/>
        </p:nvPicPr>
        <p:blipFill>
          <a:blip r:embed="rId4">
            <a:extLst>
              <a:ext uri="{28A0092B-C50C-407E-A947-70E740481C1C}">
                <a14:useLocalDpi xmlns:a14="http://schemas.microsoft.com/office/drawing/2010/main" val="0"/>
              </a:ext>
            </a:extLst>
          </a:blip>
          <a:stretch>
            <a:fillRect/>
          </a:stretch>
        </p:blipFill>
        <p:spPr>
          <a:xfrm>
            <a:off x="830273" y="1941625"/>
            <a:ext cx="3445983" cy="2407157"/>
          </a:xfrm>
          <a:prstGeom prst="rect">
            <a:avLst/>
          </a:prstGeom>
        </p:spPr>
      </p:pic>
    </p:spTree>
    <p:extLst>
      <p:ext uri="{BB962C8B-B14F-4D97-AF65-F5344CB8AC3E}">
        <p14:creationId xmlns:p14="http://schemas.microsoft.com/office/powerpoint/2010/main" val="401553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b="1" dirty="0"/>
              <a:t>Personal and Family </a:t>
            </a:r>
            <a:r>
              <a:rPr lang="en-US" b="1" dirty="0" smtClean="0"/>
              <a:t>Time</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293078" y="3384058"/>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380543" y="246398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599140" y="48537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444558" y="974602"/>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62764" y="452247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495711" y="486512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7;p41"/>
          <p:cNvSpPr txBox="1">
            <a:spLocks noGrp="1"/>
          </p:cNvSpPr>
          <p:nvPr>
            <p:ph type="title"/>
          </p:nvPr>
        </p:nvSpPr>
        <p:spPr>
          <a:xfrm>
            <a:off x="699612" y="1460016"/>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Remote work</a:t>
            </a:r>
            <a:endParaRPr sz="1800" dirty="0">
              <a:solidFill>
                <a:schemeClr val="tx1"/>
              </a:solidFill>
            </a:endParaRPr>
          </a:p>
        </p:txBody>
      </p:sp>
      <p:sp>
        <p:nvSpPr>
          <p:cNvPr id="39" name="Google Shape;687;p41"/>
          <p:cNvSpPr txBox="1">
            <a:spLocks noGrp="1"/>
          </p:cNvSpPr>
          <p:nvPr>
            <p:ph type="title"/>
          </p:nvPr>
        </p:nvSpPr>
        <p:spPr>
          <a:xfrm>
            <a:off x="4679177" y="1367453"/>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Employere’s Workplace</a:t>
            </a:r>
            <a:endParaRPr sz="1800" dirty="0">
              <a:solidFill>
                <a:schemeClr val="tx1"/>
              </a:solidFill>
            </a:endParaRPr>
          </a:p>
        </p:txBody>
      </p:sp>
      <p:pic>
        <p:nvPicPr>
          <p:cNvPr id="36" name="Picture 35"/>
          <p:cNvPicPr/>
          <p:nvPr/>
        </p:nvPicPr>
        <p:blipFill>
          <a:blip r:embed="rId3" cstate="print">
            <a:extLst>
              <a:ext uri="{28A0092B-C50C-407E-A947-70E740481C1C}">
                <a14:useLocalDpi xmlns:a14="http://schemas.microsoft.com/office/drawing/2010/main" val="0"/>
              </a:ext>
            </a:extLst>
          </a:blip>
          <a:stretch>
            <a:fillRect/>
          </a:stretch>
        </p:blipFill>
        <p:spPr>
          <a:xfrm>
            <a:off x="4261263" y="1830016"/>
            <a:ext cx="3422104" cy="2601151"/>
          </a:xfrm>
          <a:prstGeom prst="rect">
            <a:avLst/>
          </a:prstGeom>
        </p:spPr>
      </p:pic>
      <p:pic>
        <p:nvPicPr>
          <p:cNvPr id="38" name="Picture 37"/>
          <p:cNvPicPr/>
          <p:nvPr/>
        </p:nvPicPr>
        <p:blipFill>
          <a:blip r:embed="rId4">
            <a:extLst>
              <a:ext uri="{28A0092B-C50C-407E-A947-70E740481C1C}">
                <a14:useLocalDpi xmlns:a14="http://schemas.microsoft.com/office/drawing/2010/main" val="0"/>
              </a:ext>
            </a:extLst>
          </a:blip>
          <a:stretch>
            <a:fillRect/>
          </a:stretch>
        </p:blipFill>
        <p:spPr>
          <a:xfrm>
            <a:off x="653000" y="1889675"/>
            <a:ext cx="3423602" cy="2541492"/>
          </a:xfrm>
          <a:prstGeom prst="rect">
            <a:avLst/>
          </a:prstGeom>
        </p:spPr>
      </p:pic>
    </p:spTree>
    <p:extLst>
      <p:ext uri="{BB962C8B-B14F-4D97-AF65-F5344CB8AC3E}">
        <p14:creationId xmlns:p14="http://schemas.microsoft.com/office/powerpoint/2010/main" val="1441722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61"/>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TABLE</a:t>
            </a:r>
            <a:endParaRPr/>
          </a:p>
        </p:txBody>
      </p:sp>
      <p:graphicFrame>
        <p:nvGraphicFramePr>
          <p:cNvPr id="1879" name="Google Shape;1879;p61"/>
          <p:cNvGraphicFramePr/>
          <p:nvPr>
            <p:extLst>
              <p:ext uri="{D42A27DB-BD31-4B8C-83A1-F6EECF244321}">
                <p14:modId xmlns:p14="http://schemas.microsoft.com/office/powerpoint/2010/main" val="1209633435"/>
              </p:ext>
            </p:extLst>
          </p:nvPr>
        </p:nvGraphicFramePr>
        <p:xfrm>
          <a:off x="714299" y="1189572"/>
          <a:ext cx="7003994" cy="3247040"/>
        </p:xfrm>
        <a:graphic>
          <a:graphicData uri="http://schemas.openxmlformats.org/drawingml/2006/table">
            <a:tbl>
              <a:tblPr>
                <a:noFill/>
                <a:tableStyleId>{9EB42C26-7DC0-4BEF-B37B-3E596F6EC7F3}</a:tableStyleId>
              </a:tblPr>
              <a:tblGrid>
                <a:gridCol w="2031921">
                  <a:extLst>
                    <a:ext uri="{9D8B030D-6E8A-4147-A177-3AD203B41FA5}">
                      <a16:colId xmlns:a16="http://schemas.microsoft.com/office/drawing/2014/main" xmlns="" val="20000"/>
                    </a:ext>
                  </a:extLst>
                </a:gridCol>
                <a:gridCol w="3033304">
                  <a:extLst>
                    <a:ext uri="{9D8B030D-6E8A-4147-A177-3AD203B41FA5}">
                      <a16:colId xmlns:a16="http://schemas.microsoft.com/office/drawing/2014/main" xmlns="" val="20001"/>
                    </a:ext>
                  </a:extLst>
                </a:gridCol>
                <a:gridCol w="1938769">
                  <a:extLst>
                    <a:ext uri="{9D8B030D-6E8A-4147-A177-3AD203B41FA5}">
                      <a16:colId xmlns:a16="http://schemas.microsoft.com/office/drawing/2014/main" xmlns="" val="20002"/>
                    </a:ext>
                  </a:extLst>
                </a:gridCol>
              </a:tblGrid>
              <a:tr h="451450">
                <a:tc>
                  <a:txBody>
                    <a:bodyPr/>
                    <a:lstStyle/>
                    <a:p>
                      <a:pPr marL="0" lvl="0" indent="0" algn="ctr" rtl="0">
                        <a:spcBef>
                          <a:spcPts val="0"/>
                        </a:spcBef>
                        <a:spcAft>
                          <a:spcPts val="0"/>
                        </a:spcAft>
                        <a:buNone/>
                      </a:pPr>
                      <a:endParaRPr sz="27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US" sz="2700" dirty="0" smtClean="0">
                          <a:solidFill>
                            <a:schemeClr val="lt1"/>
                          </a:solidFill>
                          <a:latin typeface="Bebas Neue"/>
                          <a:ea typeface="Bebas Neue"/>
                          <a:cs typeface="Bebas Neue"/>
                          <a:sym typeface="Bebas Neue"/>
                        </a:rPr>
                        <a:t>R</a:t>
                      </a:r>
                      <a:r>
                        <a:rPr lang="en" sz="2700" dirty="0" smtClean="0">
                          <a:solidFill>
                            <a:schemeClr val="lt1"/>
                          </a:solidFill>
                          <a:latin typeface="Bebas Neue"/>
                          <a:ea typeface="Bebas Neue"/>
                          <a:cs typeface="Bebas Neue"/>
                          <a:sym typeface="Bebas Neue"/>
                        </a:rPr>
                        <a:t>emote work</a:t>
                      </a:r>
                      <a:endParaRPr sz="27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US" sz="2700" dirty="0" smtClean="0">
                          <a:solidFill>
                            <a:schemeClr val="lt1"/>
                          </a:solidFill>
                          <a:latin typeface="Bebas Neue"/>
                          <a:ea typeface="Bebas Neue"/>
                          <a:cs typeface="Bebas Neue"/>
                          <a:sym typeface="Bebas Neue"/>
                        </a:rPr>
                        <a:t>E</a:t>
                      </a:r>
                      <a:r>
                        <a:rPr lang="en" sz="2700" dirty="0" smtClean="0">
                          <a:solidFill>
                            <a:schemeClr val="lt1"/>
                          </a:solidFill>
                          <a:latin typeface="Bebas Neue"/>
                          <a:ea typeface="Bebas Neue"/>
                          <a:cs typeface="Bebas Neue"/>
                          <a:sym typeface="Bebas Neue"/>
                        </a:rPr>
                        <a:t>mployer’s</a:t>
                      </a:r>
                      <a:r>
                        <a:rPr lang="en" sz="2700" baseline="0" dirty="0" smtClean="0">
                          <a:solidFill>
                            <a:schemeClr val="lt1"/>
                          </a:solidFill>
                          <a:latin typeface="Bebas Neue"/>
                          <a:ea typeface="Bebas Neue"/>
                          <a:cs typeface="Bebas Neue"/>
                          <a:sym typeface="Bebas Neue"/>
                        </a:rPr>
                        <a:t> workplace</a:t>
                      </a:r>
                      <a:endParaRPr sz="27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chemeClr val="accent1"/>
                        </a:gs>
                        <a:gs pos="100000">
                          <a:schemeClr val="lt2"/>
                        </a:gs>
                      </a:gsLst>
                      <a:lin ang="5400700" scaled="0"/>
                    </a:gradFill>
                  </a:tcPr>
                </a:tc>
                <a:extLst>
                  <a:ext uri="{0D108BD9-81ED-4DB2-BD59-A6C34878D82A}">
                    <a16:rowId xmlns:a16="http://schemas.microsoft.com/office/drawing/2014/main" xmlns="" val="10000"/>
                  </a:ext>
                </a:extLst>
              </a:tr>
              <a:tr h="495775">
                <a:tc>
                  <a:txBody>
                    <a:bodyPr/>
                    <a:lstStyle/>
                    <a:p>
                      <a:r>
                        <a:rPr lang="en-US" sz="1400" b="0" dirty="0" smtClean="0">
                          <a:solidFill>
                            <a:schemeClr val="tx1"/>
                          </a:solidFill>
                        </a:rPr>
                        <a:t>Working Hours</a:t>
                      </a:r>
                      <a:endParaRPr lang="en-US" sz="1400" b="0" dirty="0">
                        <a:solidFill>
                          <a:schemeClr val="tx1"/>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9 to</a:t>
                      </a:r>
                      <a:r>
                        <a:rPr lang="en-US" baseline="0" dirty="0" smtClean="0">
                          <a:solidFill>
                            <a:schemeClr val="tx2"/>
                          </a:solidFill>
                        </a:rPr>
                        <a:t> 10 hours</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9</a:t>
                      </a:r>
                      <a:r>
                        <a:rPr lang="en-US" baseline="0" dirty="0" smtClean="0">
                          <a:solidFill>
                            <a:schemeClr val="tx2"/>
                          </a:solidFill>
                        </a:rPr>
                        <a:t> </a:t>
                      </a:r>
                      <a:r>
                        <a:rPr lang="en-US" dirty="0" smtClean="0">
                          <a:solidFill>
                            <a:schemeClr val="tx2"/>
                          </a:solidFill>
                        </a:rPr>
                        <a:t>to 10 </a:t>
                      </a:r>
                      <a:r>
                        <a:rPr lang="en-US" dirty="0" smtClean="0">
                          <a:solidFill>
                            <a:schemeClr val="tx2"/>
                          </a:solidFill>
                        </a:rPr>
                        <a:t>hours</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r h="4957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solidFill>
                            <a:schemeClr val="tx1"/>
                          </a:solidFill>
                        </a:rPr>
                        <a:t>Time for preparing and commuting</a:t>
                      </a: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01 hour</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02 hours</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xmlns="" val="10002"/>
                  </a:ext>
                </a:extLst>
              </a:tr>
              <a:tr h="495775">
                <a:tc>
                  <a:txBody>
                    <a:bodyPr/>
                    <a:lstStyle/>
                    <a:p>
                      <a:r>
                        <a:rPr lang="en-US" sz="1400" b="0" dirty="0" smtClean="0">
                          <a:solidFill>
                            <a:schemeClr val="tx1"/>
                          </a:solidFill>
                        </a:rPr>
                        <a:t>Time for Caring and Domestic responsibilities</a:t>
                      </a:r>
                      <a:endParaRPr lang="en-US" sz="1400" b="0" dirty="0">
                        <a:solidFill>
                          <a:schemeClr val="tx1"/>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2.5 hours</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03 hours</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xmlns="" val="10003"/>
                  </a:ext>
                </a:extLst>
              </a:tr>
              <a:tr h="495775">
                <a:tc>
                  <a:txBody>
                    <a:bodyPr/>
                    <a:lstStyle/>
                    <a:p>
                      <a:r>
                        <a:rPr lang="en-US" sz="1400" b="0" dirty="0" smtClean="0">
                          <a:solidFill>
                            <a:schemeClr val="tx1"/>
                          </a:solidFill>
                        </a:rPr>
                        <a:t>Personal and Family Time</a:t>
                      </a:r>
                      <a:endParaRPr lang="en-US" sz="1400" b="0" dirty="0">
                        <a:solidFill>
                          <a:schemeClr val="tx1"/>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5 to 6 hours</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smtClean="0">
                          <a:solidFill>
                            <a:schemeClr val="tx2"/>
                          </a:solidFill>
                        </a:rPr>
                        <a:t>3 to 4 hours</a:t>
                      </a:r>
                      <a:endParaRPr lang="en-US" dirty="0">
                        <a:solidFill>
                          <a:schemeClr val="tx2"/>
                        </a:solidFill>
                      </a:endParaRPr>
                    </a:p>
                  </a:txBody>
                  <a:tcP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
        <p:nvSpPr>
          <p:cNvPr id="1880" name="Google Shape;1880;p6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881" name="Google Shape;1881;p61"/>
          <p:cNvSpPr/>
          <p:nvPr/>
        </p:nvSpPr>
        <p:spPr>
          <a:xfrm>
            <a:off x="7997801" y="6980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1"/>
          <p:cNvSpPr/>
          <p:nvPr/>
        </p:nvSpPr>
        <p:spPr>
          <a:xfrm rot="10800000">
            <a:off x="7471448" y="681366"/>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1"/>
          <p:cNvSpPr/>
          <p:nvPr/>
        </p:nvSpPr>
        <p:spPr>
          <a:xfrm>
            <a:off x="5455438" y="786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1"/>
          <p:cNvSpPr/>
          <p:nvPr/>
        </p:nvSpPr>
        <p:spPr>
          <a:xfrm>
            <a:off x="6850863" y="8794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1"/>
          <p:cNvSpPr/>
          <p:nvPr/>
        </p:nvSpPr>
        <p:spPr>
          <a:xfrm rot="-1685758">
            <a:off x="5847166" y="11045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63628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890" name="Google Shape;1890;p61">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891" name="Google Shape;1891;p6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892" name="Google Shape;1892;p61"/>
          <p:cNvGrpSpPr/>
          <p:nvPr/>
        </p:nvGrpSpPr>
        <p:grpSpPr>
          <a:xfrm>
            <a:off x="706038" y="312972"/>
            <a:ext cx="140222" cy="140409"/>
            <a:chOff x="2741000" y="199475"/>
            <a:chExt cx="191953" cy="192210"/>
          </a:xfrm>
        </p:grpSpPr>
        <p:sp>
          <p:nvSpPr>
            <p:cNvPr id="1893" name="Google Shape;1893;p6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61">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281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b="1" dirty="0" smtClean="0"/>
              <a:t>PRODUCTIVITY</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293078" y="3384058"/>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380543" y="246398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599140" y="48537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444558" y="974602"/>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62764" y="452247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495711" y="486512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1024476" y="2069864"/>
            <a:ext cx="2230500" cy="443400"/>
          </a:xfrm>
        </p:spPr>
        <p:txBody>
          <a:bodyPr/>
          <a:lstStyle/>
          <a:p>
            <a:r>
              <a:rPr lang="en-US" sz="1400" dirty="0"/>
              <a:t>The productivity rate is about </a:t>
            </a:r>
            <a:br>
              <a:rPr lang="en-US" sz="1400" dirty="0"/>
            </a:br>
            <a:r>
              <a:rPr lang="en-US" sz="1400" dirty="0"/>
              <a:t>28% and result is </a:t>
            </a:r>
            <a:r>
              <a:rPr lang="en-US" sz="1400" dirty="0" smtClean="0"/>
              <a:t>AS shown</a:t>
            </a:r>
            <a:r>
              <a:rPr lang="en-US" sz="1200" dirty="0"/>
              <a:t/>
            </a:r>
            <a:br>
              <a:rPr lang="en-US" sz="1200" dirty="0"/>
            </a:br>
            <a:endParaRPr lang="en-US" sz="1200" dirty="0"/>
          </a:p>
        </p:txBody>
      </p:sp>
      <p:pic>
        <p:nvPicPr>
          <p:cNvPr id="38" name="Picture 37"/>
          <p:cNvPicPr/>
          <p:nvPr/>
        </p:nvPicPr>
        <p:blipFill>
          <a:blip r:embed="rId3">
            <a:extLst>
              <a:ext uri="{28A0092B-C50C-407E-A947-70E740481C1C}">
                <a14:useLocalDpi xmlns:a14="http://schemas.microsoft.com/office/drawing/2010/main" val="0"/>
              </a:ext>
            </a:extLst>
          </a:blip>
          <a:stretch>
            <a:fillRect/>
          </a:stretch>
        </p:blipFill>
        <p:spPr>
          <a:xfrm>
            <a:off x="3874189" y="1706250"/>
            <a:ext cx="3590925" cy="2799715"/>
          </a:xfrm>
          <a:prstGeom prst="rect">
            <a:avLst/>
          </a:prstGeom>
        </p:spPr>
      </p:pic>
    </p:spTree>
    <p:extLst>
      <p:ext uri="{BB962C8B-B14F-4D97-AF65-F5344CB8AC3E}">
        <p14:creationId xmlns:p14="http://schemas.microsoft.com/office/powerpoint/2010/main" val="3842762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41"/>
          <p:cNvSpPr txBox="1">
            <a:spLocks noGrp="1"/>
          </p:cNvSpPr>
          <p:nvPr>
            <p:ph type="subTitle" idx="1"/>
          </p:nvPr>
        </p:nvSpPr>
        <p:spPr>
          <a:xfrm>
            <a:off x="523700" y="2117649"/>
            <a:ext cx="2230500" cy="8011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smtClean="0"/>
              <a:t>O</a:t>
            </a:r>
            <a:r>
              <a:rPr lang="en" dirty="0" smtClean="0"/>
              <a:t>verall encouragment response is about </a:t>
            </a:r>
            <a:r>
              <a:rPr lang="en" dirty="0" smtClean="0">
                <a:solidFill>
                  <a:schemeClr val="tx2"/>
                </a:solidFill>
              </a:rPr>
              <a:t>700 </a:t>
            </a:r>
            <a:r>
              <a:rPr lang="en" dirty="0" smtClean="0"/>
              <a:t>which </a:t>
            </a:r>
            <a:r>
              <a:rPr lang="en" dirty="0" smtClean="0">
                <a:solidFill>
                  <a:schemeClr val="tx2"/>
                </a:solidFill>
              </a:rPr>
              <a:t>below the half </a:t>
            </a:r>
            <a:r>
              <a:rPr lang="en" dirty="0" smtClean="0"/>
              <a:t>of total</a:t>
            </a:r>
            <a:endParaRPr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dirty="0"/>
              <a:t>Encouragement towards remote working.</a:t>
            </a:r>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8581230" y="134967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Picture 35"/>
          <p:cNvPicPr/>
          <p:nvPr/>
        </p:nvPicPr>
        <p:blipFill>
          <a:blip r:embed="rId3">
            <a:extLst>
              <a:ext uri="{28A0092B-C50C-407E-A947-70E740481C1C}">
                <a14:useLocalDpi xmlns:a14="http://schemas.microsoft.com/office/drawing/2010/main" val="0"/>
              </a:ext>
            </a:extLst>
          </a:blip>
          <a:stretch>
            <a:fillRect/>
          </a:stretch>
        </p:blipFill>
        <p:spPr>
          <a:xfrm>
            <a:off x="4217770" y="1240546"/>
            <a:ext cx="3502660" cy="3269615"/>
          </a:xfrm>
          <a:prstGeom prst="rect">
            <a:avLst/>
          </a:prstGeom>
        </p:spPr>
      </p:pic>
    </p:spTree>
    <p:extLst>
      <p:ext uri="{BB962C8B-B14F-4D97-AF65-F5344CB8AC3E}">
        <p14:creationId xmlns:p14="http://schemas.microsoft.com/office/powerpoint/2010/main" val="3906359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41"/>
          <p:cNvSpPr txBox="1">
            <a:spLocks noGrp="1"/>
          </p:cNvSpPr>
          <p:nvPr>
            <p:ph type="subTitle" idx="1"/>
          </p:nvPr>
        </p:nvSpPr>
        <p:spPr>
          <a:xfrm>
            <a:off x="523700" y="2117649"/>
            <a:ext cx="2230500" cy="8011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smtClean="0"/>
              <a:t>O</a:t>
            </a:r>
            <a:r>
              <a:rPr lang="en" dirty="0" smtClean="0"/>
              <a:t>verall agree rate is </a:t>
            </a:r>
            <a:r>
              <a:rPr lang="en" dirty="0" smtClean="0">
                <a:solidFill>
                  <a:schemeClr val="tx2"/>
                </a:solidFill>
              </a:rPr>
              <a:t>above than 800 </a:t>
            </a:r>
            <a:r>
              <a:rPr lang="en" dirty="0" smtClean="0"/>
              <a:t>which </a:t>
            </a:r>
            <a:r>
              <a:rPr lang="en" dirty="0" smtClean="0">
                <a:solidFill>
                  <a:schemeClr val="tx2"/>
                </a:solidFill>
              </a:rPr>
              <a:t> high</a:t>
            </a:r>
            <a:r>
              <a:rPr lang="en" dirty="0" smtClean="0"/>
              <a:t> rate comparetively.</a:t>
            </a:r>
            <a:endParaRPr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Collaboration with </a:t>
            </a:r>
            <a:r>
              <a:rPr lang="en-US" dirty="0" smtClean="0"/>
              <a:t>Colleagues</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8581230" y="134967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Picture 36"/>
          <p:cNvPicPr/>
          <p:nvPr/>
        </p:nvPicPr>
        <p:blipFill>
          <a:blip r:embed="rId3">
            <a:extLst>
              <a:ext uri="{28A0092B-C50C-407E-A947-70E740481C1C}">
                <a14:useLocalDpi xmlns:a14="http://schemas.microsoft.com/office/drawing/2010/main" val="0"/>
              </a:ext>
            </a:extLst>
          </a:blip>
          <a:stretch>
            <a:fillRect/>
          </a:stretch>
        </p:blipFill>
        <p:spPr>
          <a:xfrm>
            <a:off x="4127458" y="1297958"/>
            <a:ext cx="3836073" cy="3177762"/>
          </a:xfrm>
          <a:prstGeom prst="rect">
            <a:avLst/>
          </a:prstGeom>
        </p:spPr>
      </p:pic>
    </p:spTree>
    <p:extLst>
      <p:ext uri="{BB962C8B-B14F-4D97-AF65-F5344CB8AC3E}">
        <p14:creationId xmlns:p14="http://schemas.microsoft.com/office/powerpoint/2010/main" val="2301601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41"/>
          <p:cNvSpPr txBox="1">
            <a:spLocks noGrp="1"/>
          </p:cNvSpPr>
          <p:nvPr>
            <p:ph type="subTitle" idx="1"/>
          </p:nvPr>
        </p:nvSpPr>
        <p:spPr>
          <a:xfrm>
            <a:off x="523700" y="2117649"/>
            <a:ext cx="2230500" cy="8011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smtClean="0"/>
              <a:t>O</a:t>
            </a:r>
            <a:r>
              <a:rPr lang="en" dirty="0" smtClean="0"/>
              <a:t>verall Agree response is about </a:t>
            </a:r>
            <a:r>
              <a:rPr lang="en" dirty="0" smtClean="0">
                <a:solidFill>
                  <a:schemeClr val="tx2"/>
                </a:solidFill>
              </a:rPr>
              <a:t>500 </a:t>
            </a:r>
            <a:r>
              <a:rPr lang="en" dirty="0" smtClean="0"/>
              <a:t>which </a:t>
            </a:r>
            <a:r>
              <a:rPr lang="en" dirty="0" smtClean="0">
                <a:solidFill>
                  <a:schemeClr val="tx2"/>
                </a:solidFill>
              </a:rPr>
              <a:t>below the half </a:t>
            </a:r>
            <a:r>
              <a:rPr lang="en" dirty="0" smtClean="0"/>
              <a:t>of total</a:t>
            </a:r>
            <a:endParaRPr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dirty="0" smtClean="0"/>
              <a:t>PREPARING FOR REMOTE WORK</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8581230" y="134967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Picture 36"/>
          <p:cNvPicPr/>
          <p:nvPr/>
        </p:nvPicPr>
        <p:blipFill>
          <a:blip r:embed="rId3">
            <a:extLst>
              <a:ext uri="{28A0092B-C50C-407E-A947-70E740481C1C}">
                <a14:useLocalDpi xmlns:a14="http://schemas.microsoft.com/office/drawing/2010/main" val="0"/>
              </a:ext>
            </a:extLst>
          </a:blip>
          <a:stretch>
            <a:fillRect/>
          </a:stretch>
        </p:blipFill>
        <p:spPr>
          <a:xfrm>
            <a:off x="3776901" y="1475115"/>
            <a:ext cx="4151677" cy="3044294"/>
          </a:xfrm>
          <a:prstGeom prst="rect">
            <a:avLst/>
          </a:prstGeom>
        </p:spPr>
      </p:pic>
    </p:spTree>
    <p:extLst>
      <p:ext uri="{BB962C8B-B14F-4D97-AF65-F5344CB8AC3E}">
        <p14:creationId xmlns:p14="http://schemas.microsoft.com/office/powerpoint/2010/main" val="1281947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41"/>
          <p:cNvSpPr txBox="1">
            <a:spLocks noGrp="1"/>
          </p:cNvSpPr>
          <p:nvPr>
            <p:ph type="subTitle" idx="1"/>
          </p:nvPr>
        </p:nvSpPr>
        <p:spPr>
          <a:xfrm>
            <a:off x="523700" y="2117649"/>
            <a:ext cx="2230500" cy="8011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smtClean="0"/>
              <a:t>O</a:t>
            </a:r>
            <a:r>
              <a:rPr lang="en" dirty="0" smtClean="0"/>
              <a:t>verall Agree response is about </a:t>
            </a:r>
            <a:r>
              <a:rPr lang="en" dirty="0" smtClean="0">
                <a:solidFill>
                  <a:schemeClr val="tx2"/>
                </a:solidFill>
              </a:rPr>
              <a:t>500 </a:t>
            </a:r>
            <a:r>
              <a:rPr lang="en" dirty="0" smtClean="0"/>
              <a:t>which is also </a:t>
            </a:r>
            <a:r>
              <a:rPr lang="en" dirty="0" smtClean="0">
                <a:solidFill>
                  <a:schemeClr val="tx2"/>
                </a:solidFill>
              </a:rPr>
              <a:t>below the half </a:t>
            </a:r>
            <a:r>
              <a:rPr lang="en" dirty="0" smtClean="0"/>
              <a:t>of total.</a:t>
            </a:r>
            <a:endParaRPr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dirty="0" smtClean="0"/>
              <a:t>RECOMMEND REMOTE WORK TO OTHERS</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8581230" y="134967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Picture 35"/>
          <p:cNvPicPr/>
          <p:nvPr/>
        </p:nvPicPr>
        <p:blipFill>
          <a:blip r:embed="rId3">
            <a:extLst>
              <a:ext uri="{28A0092B-C50C-407E-A947-70E740481C1C}">
                <a14:useLocalDpi xmlns:a14="http://schemas.microsoft.com/office/drawing/2010/main" val="0"/>
              </a:ext>
            </a:extLst>
          </a:blip>
          <a:stretch>
            <a:fillRect/>
          </a:stretch>
        </p:blipFill>
        <p:spPr>
          <a:xfrm>
            <a:off x="3551704" y="1236571"/>
            <a:ext cx="4347963" cy="3253755"/>
          </a:xfrm>
          <a:prstGeom prst="rect">
            <a:avLst/>
          </a:prstGeom>
        </p:spPr>
      </p:pic>
    </p:spTree>
    <p:extLst>
      <p:ext uri="{BB962C8B-B14F-4D97-AF65-F5344CB8AC3E}">
        <p14:creationId xmlns:p14="http://schemas.microsoft.com/office/powerpoint/2010/main" val="1205198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0" name="Google Shape;750;p42"/>
          <p:cNvSpPr txBox="1">
            <a:spLocks noGrp="1"/>
          </p:cNvSpPr>
          <p:nvPr>
            <p:ph type="subTitle" idx="1"/>
          </p:nvPr>
        </p:nvSpPr>
        <p:spPr>
          <a:xfrm>
            <a:off x="665294" y="1832591"/>
            <a:ext cx="2709245" cy="750776"/>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 dirty="0" smtClean="0"/>
              <a:t>Feeling left out or Isolated</a:t>
            </a:r>
            <a:endParaRPr dirty="0"/>
          </a:p>
        </p:txBody>
      </p: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BARRIERs IN REMOTE WORKING</a:t>
            </a:r>
            <a:endParaRPr dirty="0"/>
          </a:p>
        </p:txBody>
      </p: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72" name="Google Shape;772;p42">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73" name="Google Shape;773;p4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74" name="Google Shape;774;p42"/>
          <p:cNvGrpSpPr/>
          <p:nvPr/>
        </p:nvGrpSpPr>
        <p:grpSpPr>
          <a:xfrm>
            <a:off x="706038" y="312972"/>
            <a:ext cx="140222" cy="140409"/>
            <a:chOff x="2741000" y="199475"/>
            <a:chExt cx="191953" cy="192210"/>
          </a:xfrm>
        </p:grpSpPr>
        <p:sp>
          <p:nvSpPr>
            <p:cNvPr id="775" name="Google Shape;775;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2">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Picture 53"/>
          <p:cNvPicPr/>
          <p:nvPr/>
        </p:nvPicPr>
        <p:blipFill>
          <a:blip r:embed="rId5"/>
          <a:stretch>
            <a:fillRect/>
          </a:stretch>
        </p:blipFill>
        <p:spPr>
          <a:xfrm>
            <a:off x="3431569" y="1257025"/>
            <a:ext cx="4591997" cy="3169902"/>
          </a:xfrm>
          <a:prstGeom prst="rect">
            <a:avLst/>
          </a:prstGeom>
        </p:spPr>
      </p:pic>
      <p:sp>
        <p:nvSpPr>
          <p:cNvPr id="56" name="Google Shape;750;p42"/>
          <p:cNvSpPr txBox="1">
            <a:spLocks noGrp="1"/>
          </p:cNvSpPr>
          <p:nvPr>
            <p:ph type="subTitle" idx="1"/>
          </p:nvPr>
        </p:nvSpPr>
        <p:spPr>
          <a:xfrm>
            <a:off x="731885" y="3388855"/>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tx2"/>
                </a:solidFill>
              </a:rPr>
              <a:t>About </a:t>
            </a:r>
            <a:r>
              <a:rPr lang="en" dirty="0" smtClean="0">
                <a:solidFill>
                  <a:schemeClr val="tx2"/>
                </a:solidFill>
              </a:rPr>
              <a:t>1200 respondents were from metro region</a:t>
            </a:r>
            <a:endParaRPr dirty="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RECOMMENDATIONS</a:t>
            </a:r>
            <a:endParaRPr dirty="0"/>
          </a:p>
        </p:txBody>
      </p:sp>
      <p:sp>
        <p:nvSpPr>
          <p:cNvPr id="796" name="Google Shape;796;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852" name="Google Shape;852;p43"/>
          <p:cNvSpPr/>
          <p:nvPr/>
        </p:nvSpPr>
        <p:spPr>
          <a:xfrm>
            <a:off x="2800275" y="4672479"/>
            <a:ext cx="405900" cy="4056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3278384" y="4584314"/>
            <a:ext cx="300900" cy="3009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2895825" y="4376719"/>
            <a:ext cx="214800" cy="2148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47500" y="4149135"/>
            <a:ext cx="522000" cy="5220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529400" y="3792449"/>
            <a:ext cx="140100" cy="1401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txBox="1"/>
          <p:nvPr/>
        </p:nvSpPr>
        <p:spPr>
          <a:xfrm>
            <a:off x="776139" y="1645348"/>
            <a:ext cx="4494503" cy="2062046"/>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solidFill>
                  <a:schemeClr val="tx1"/>
                </a:solidFill>
              </a:rPr>
              <a:t>Flexible Remote Work Policies.</a:t>
            </a:r>
          </a:p>
          <a:p>
            <a:pPr marL="285750" lvl="0" indent="-285750">
              <a:buFont typeface="Arial" panose="020B0604020202020204" pitchFamily="34" charset="0"/>
              <a:buChar char="•"/>
            </a:pPr>
            <a:r>
              <a:rPr lang="en-US" dirty="0">
                <a:solidFill>
                  <a:schemeClr val="tx1"/>
                </a:solidFill>
              </a:rPr>
              <a:t>Technology and Infrastructure Investments.</a:t>
            </a:r>
          </a:p>
          <a:p>
            <a:pPr marL="285750" lvl="0" indent="-285750">
              <a:buFont typeface="Arial" panose="020B0604020202020204" pitchFamily="34" charset="0"/>
              <a:buChar char="•"/>
            </a:pPr>
            <a:r>
              <a:rPr lang="en-US" dirty="0">
                <a:solidFill>
                  <a:schemeClr val="tx1"/>
                </a:solidFill>
              </a:rPr>
              <a:t>Training and Skill Development. </a:t>
            </a:r>
          </a:p>
          <a:p>
            <a:pPr marL="285750" lvl="0" indent="-285750">
              <a:buFont typeface="Arial" panose="020B0604020202020204" pitchFamily="34" charset="0"/>
              <a:buChar char="•"/>
            </a:pPr>
            <a:r>
              <a:rPr lang="en-US" dirty="0">
                <a:solidFill>
                  <a:schemeClr val="tx1"/>
                </a:solidFill>
              </a:rPr>
              <a:t>Employee Wellbeing Initiatives. </a:t>
            </a:r>
          </a:p>
          <a:p>
            <a:pPr marL="285750" lvl="0" indent="-285750">
              <a:buFont typeface="Arial" panose="020B0604020202020204" pitchFamily="34" charset="0"/>
              <a:buChar char="•"/>
            </a:pPr>
            <a:r>
              <a:rPr lang="en-US" dirty="0">
                <a:solidFill>
                  <a:schemeClr val="tx1"/>
                </a:solidFill>
              </a:rPr>
              <a:t>Continuous Communication and Feedback.  </a:t>
            </a:r>
          </a:p>
          <a:p>
            <a:pPr marL="285750" lvl="0" indent="-285750">
              <a:buFont typeface="Arial" panose="020B0604020202020204" pitchFamily="34" charset="0"/>
              <a:buChar char="•"/>
            </a:pPr>
            <a:r>
              <a:rPr lang="en-US" dirty="0">
                <a:solidFill>
                  <a:schemeClr val="tx1"/>
                </a:solidFill>
              </a:rPr>
              <a:t>Workspace Support.</a:t>
            </a:r>
          </a:p>
          <a:p>
            <a:pPr marL="285750" lvl="0" indent="-285750">
              <a:buFont typeface="Arial" panose="020B0604020202020204" pitchFamily="34" charset="0"/>
              <a:buChar char="•"/>
            </a:pPr>
            <a:r>
              <a:rPr lang="en-US" dirty="0">
                <a:solidFill>
                  <a:schemeClr val="tx1"/>
                </a:solidFill>
              </a:rPr>
              <a:t>Task Accessibility and Adaptability.</a:t>
            </a:r>
          </a:p>
          <a:p>
            <a:pPr marL="285750" lvl="0" indent="-285750" rtl="0">
              <a:spcBef>
                <a:spcPts val="0"/>
              </a:spcBef>
              <a:spcAft>
                <a:spcPts val="0"/>
              </a:spcAft>
              <a:buFont typeface="Arial" panose="020B0604020202020204" pitchFamily="34" charset="0"/>
              <a:buChar char="•"/>
            </a:pPr>
            <a:endParaRPr dirty="0">
              <a:solidFill>
                <a:schemeClr val="tx1"/>
              </a:solidFill>
              <a:latin typeface="Arimo"/>
              <a:ea typeface="Arimo"/>
              <a:cs typeface="Arimo"/>
              <a:sym typeface="Arimo"/>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66" name="Google Shape;866;p43">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67" name="Google Shape;867;p4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3208334" y="4329595"/>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93700" y="3787988"/>
            <a:ext cx="214800" cy="2148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7217651" y="962729"/>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0" lvl="0" indent="0">
              <a:buNone/>
            </a:pPr>
            <a:r>
              <a:rPr lang="en-US" sz="2000" dirty="0">
                <a:solidFill>
                  <a:schemeClr val="tx2"/>
                </a:solidFill>
              </a:rPr>
              <a:t>COVID-19</a:t>
            </a:r>
            <a:r>
              <a:rPr lang="en-US" sz="2000" dirty="0"/>
              <a:t> made a lot of people work from home. This study wants to understand how this change has affected people's work lives. We're interested in how people feel about their productivity, the challenges they face when working online, and if their opinions about working from home have shifted because of the pandemic. By figuring out these things, we hope to help companies make remote work better for </a:t>
            </a:r>
            <a:r>
              <a:rPr lang="en-US" sz="2000" dirty="0" smtClean="0"/>
              <a:t>everyone.</a:t>
            </a:r>
            <a:endParaRPr sz="20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PROBLEM STATEMENT: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smtClean="0">
                <a:solidFill>
                  <a:schemeClr val="lt2"/>
                </a:solidFill>
                <a:latin typeface="Bebas Neue"/>
                <a:sym typeface="Bebas Neue"/>
              </a:rPr>
              <a:t>REMOTE WORK SURVEY</a:t>
            </a:r>
            <a:endParaRPr dirty="0">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669500" y="958580"/>
            <a:ext cx="3090842" cy="630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Thanks!</a:t>
            </a:r>
            <a:endParaRPr dirty="0"/>
          </a:p>
        </p:txBody>
      </p:sp>
      <p:sp>
        <p:nvSpPr>
          <p:cNvPr id="1054" name="Google Shape;1054;p46"/>
          <p:cNvSpPr/>
          <p:nvPr/>
        </p:nvSpPr>
        <p:spPr>
          <a:xfrm>
            <a:off x="856775" y="1705510"/>
            <a:ext cx="3150146" cy="2166290"/>
          </a:xfrm>
          <a:prstGeom prst="rect">
            <a:avLst/>
          </a:prstGeom>
        </p:spPr>
        <p:txBody>
          <a:bodyPr>
            <a:prstTxWarp prst="textPlain">
              <a:avLst/>
            </a:prstTxWarp>
          </a:bodyPr>
          <a:lstStyle/>
          <a:p>
            <a:pPr lvl="0">
              <a:spcBef>
                <a:spcPts val="1000"/>
              </a:spcBef>
              <a:buClr>
                <a:schemeClr val="hlink"/>
              </a:buClr>
              <a:buSzPts val="1100"/>
            </a:pPr>
            <a:r>
              <a:rPr lang="en-US" sz="2700" dirty="0">
                <a:solidFill>
                  <a:schemeClr val="tx1"/>
                </a:solidFill>
                <a:latin typeface="Bebas Neue"/>
                <a:ea typeface="Bebas Neue"/>
                <a:cs typeface="Bebas Neue"/>
                <a:sym typeface="Bebas Neue"/>
              </a:rPr>
              <a:t>Remote working survey</a:t>
            </a:r>
          </a:p>
          <a:p>
            <a:pPr lvl="0">
              <a:spcBef>
                <a:spcPts val="1000"/>
              </a:spcBef>
              <a:buClr>
                <a:schemeClr val="hlink"/>
              </a:buClr>
              <a:buSzPts val="1100"/>
            </a:pPr>
            <a:r>
              <a:rPr lang="en-US" b="1" dirty="0">
                <a:solidFill>
                  <a:schemeClr val="tx1"/>
                </a:solidFill>
              </a:rPr>
              <a:t>Dataset</a:t>
            </a:r>
            <a:r>
              <a:rPr lang="en-US" dirty="0">
                <a:solidFill>
                  <a:schemeClr val="tx1"/>
                </a:solidFill>
              </a:rPr>
              <a:t>: maven analytics </a:t>
            </a:r>
          </a:p>
          <a:p>
            <a:pPr lvl="0">
              <a:spcBef>
                <a:spcPts val="1000"/>
              </a:spcBef>
              <a:buClr>
                <a:schemeClr val="hlink"/>
              </a:buClr>
              <a:buSzPts val="1100"/>
            </a:pPr>
            <a:r>
              <a:rPr lang="en-US" b="1" dirty="0">
                <a:solidFill>
                  <a:schemeClr val="tx1"/>
                </a:solidFill>
              </a:rPr>
              <a:t>Tools used: </a:t>
            </a:r>
            <a:r>
              <a:rPr lang="en-US" dirty="0">
                <a:solidFill>
                  <a:schemeClr val="tx1"/>
                </a:solidFill>
              </a:rPr>
              <a:t>Python, power </a:t>
            </a:r>
            <a:r>
              <a:rPr lang="en-US" dirty="0" smtClean="0">
                <a:solidFill>
                  <a:schemeClr val="tx1"/>
                </a:solidFill>
              </a:rPr>
              <a:t>BI</a:t>
            </a:r>
          </a:p>
          <a:p>
            <a:pPr lvl="0">
              <a:spcBef>
                <a:spcPts val="1000"/>
              </a:spcBef>
              <a:buClr>
                <a:schemeClr val="hlink"/>
              </a:buClr>
              <a:buSzPts val="1100"/>
            </a:pPr>
            <a:r>
              <a:rPr lang="en-US" dirty="0" smtClean="0">
                <a:solidFill>
                  <a:schemeClr val="tx1"/>
                </a:solidFill>
              </a:rPr>
              <a:t>By: Fazal Hannan</a:t>
            </a:r>
            <a:endParaRPr lang="en-US" dirty="0">
              <a:solidFill>
                <a:schemeClr val="tx1"/>
              </a:solidFill>
            </a:endParaRPr>
          </a:p>
          <a:p>
            <a:pPr lvl="0">
              <a:spcBef>
                <a:spcPts val="1000"/>
              </a:spcBef>
              <a:buClr>
                <a:schemeClr val="hlink"/>
              </a:buClr>
              <a:buSzPts val="1100"/>
            </a:pPr>
            <a:endParaRPr lang="en-US" dirty="0">
              <a:solidFill>
                <a:schemeClr val="tx1"/>
              </a:solidFill>
            </a:endParaRPr>
          </a:p>
          <a:p>
            <a:pPr lvl="0" algn="ctr"/>
            <a:endParaRPr b="0" i="0" dirty="0">
              <a:ln w="9525" cap="flat" cmpd="sng">
                <a:solidFill>
                  <a:schemeClr val="dk1"/>
                </a:solidFill>
                <a:prstDash val="solid"/>
                <a:round/>
                <a:headEnd type="none" w="sm" len="sm"/>
                <a:tailEnd type="none" w="sm" len="sm"/>
              </a:ln>
              <a:solidFill>
                <a:schemeClr val="tx1"/>
              </a:solidFill>
              <a:latin typeface="Bebas Neue"/>
            </a:endParaRPr>
          </a:p>
        </p:txBody>
      </p:sp>
      <p:sp>
        <p:nvSpPr>
          <p:cNvPr id="1055" name="Google Shape;1055;p46"/>
          <p:cNvSpPr/>
          <p:nvPr/>
        </p:nvSpPr>
        <p:spPr>
          <a:xfrm>
            <a:off x="2214921" y="418416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407922" y="391084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333694" y="2713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113326" y="401289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2" name="Rounded Rectangle 1"/>
          <p:cNvSpPr/>
          <p:nvPr/>
        </p:nvSpPr>
        <p:spPr>
          <a:xfrm>
            <a:off x="1762698" y="2018203"/>
            <a:ext cx="2831335" cy="3177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GB" dirty="0"/>
              <a:t>data Overview:</a:t>
            </a:r>
            <a:endParaRPr dirty="0"/>
          </a:p>
        </p:txBody>
      </p:sp>
      <p:sp>
        <p:nvSpPr>
          <p:cNvPr id="355" name="Google Shape;355;p36"/>
          <p:cNvSpPr txBox="1">
            <a:spLocks noGrp="1"/>
          </p:cNvSpPr>
          <p:nvPr>
            <p:ph type="subTitle" idx="1"/>
          </p:nvPr>
        </p:nvSpPr>
        <p:spPr>
          <a:xfrm>
            <a:off x="748629" y="1304265"/>
            <a:ext cx="5386200" cy="2458500"/>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sz="2000" dirty="0" smtClean="0"/>
              <a:t>Survey </a:t>
            </a:r>
            <a:r>
              <a:rPr lang="en-US" sz="2000" dirty="0"/>
              <a:t>results of </a:t>
            </a:r>
            <a:r>
              <a:rPr lang="en-US" sz="2000" dirty="0">
                <a:solidFill>
                  <a:schemeClr val="tx2"/>
                </a:solidFill>
                <a:effectLst>
                  <a:outerShdw blurRad="38100" dist="38100" dir="2700000" algn="tl">
                    <a:srgbClr val="000000">
                      <a:alpha val="43137"/>
                    </a:srgbClr>
                  </a:outerShdw>
                </a:effectLst>
              </a:rPr>
              <a:t>1,500</a:t>
            </a:r>
            <a:r>
              <a:rPr lang="en-US" sz="2000" dirty="0"/>
              <a:t> remote workers from the Australian state of </a:t>
            </a:r>
            <a:r>
              <a:rPr lang="en-US" sz="2000" dirty="0" smtClean="0"/>
              <a:t>New South Wales, taken in August-September 2020, which aimed to capture the shift in remote work experiences and attitudes during different stages of the COVID-19 pandemic and gain insights on its long term implications.</a:t>
            </a:r>
            <a:endParaRPr sz="2000"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OBJECTIVES</a:t>
            </a:r>
            <a:endParaRPr dirty="0"/>
          </a:p>
        </p:txBody>
      </p:sp>
      <p:sp>
        <p:nvSpPr>
          <p:cNvPr id="355" name="Google Shape;355;p3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p>
            <a:pPr lvl="0"/>
            <a:r>
              <a:rPr lang="en-US" dirty="0"/>
              <a:t>Provide a concise overview of the entire report, summarizing the main findings.</a:t>
            </a:r>
          </a:p>
          <a:p>
            <a:pPr lvl="0"/>
            <a:r>
              <a:rPr lang="en-US" dirty="0"/>
              <a:t>Highlight the most important insights and key data points discovered during the analysis.</a:t>
            </a:r>
          </a:p>
          <a:p>
            <a:pPr lvl="0"/>
            <a:r>
              <a:rPr lang="en-US" dirty="0"/>
              <a:t>Clearly present actionable recommendations derived from the analysis.</a:t>
            </a:r>
          </a:p>
          <a:p>
            <a:pPr lvl="0"/>
            <a:r>
              <a:rPr lang="en-US" dirty="0"/>
              <a:t>Emphasizing how the insights can guide strategic decisions.</a:t>
            </a: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4791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r>
              <a:rPr lang="en-GB" dirty="0" smtClean="0"/>
              <a:t>DATA ANALYSIS PROCESS</a:t>
            </a:r>
            <a:r>
              <a:rPr lang="en-GB" dirty="0"/>
              <a:t/>
            </a:r>
            <a:br>
              <a:rPr lang="en-GB" dirty="0"/>
            </a:br>
            <a:endParaRPr dirty="0"/>
          </a:p>
        </p:txBody>
      </p:sp>
      <p:sp>
        <p:nvSpPr>
          <p:cNvPr id="507" name="Google Shape;507;p38"/>
          <p:cNvSpPr txBox="1">
            <a:spLocks noGrp="1"/>
          </p:cNvSpPr>
          <p:nvPr>
            <p:ph type="subTitle" idx="1"/>
          </p:nvPr>
        </p:nvSpPr>
        <p:spPr>
          <a:xfrm>
            <a:off x="776139" y="1539505"/>
            <a:ext cx="5963707" cy="2110327"/>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dirty="0"/>
              <a:t>Understanding Key Problems and Define Objectives.</a:t>
            </a:r>
          </a:p>
          <a:p>
            <a:pPr lvl="0">
              <a:buFont typeface="Arial" panose="020B0604020202020204" pitchFamily="34" charset="0"/>
              <a:buChar char="•"/>
            </a:pPr>
            <a:r>
              <a:rPr lang="en-US" dirty="0"/>
              <a:t>Data Preparation and Cleaning.</a:t>
            </a:r>
          </a:p>
          <a:p>
            <a:pPr lvl="0">
              <a:buFont typeface="Arial" panose="020B0604020202020204" pitchFamily="34" charset="0"/>
              <a:buChar char="•"/>
            </a:pPr>
            <a:r>
              <a:rPr lang="en-US" dirty="0"/>
              <a:t>Data Processing and Analysis.</a:t>
            </a:r>
          </a:p>
          <a:p>
            <a:pPr lvl="0">
              <a:buFont typeface="Arial" panose="020B0604020202020204" pitchFamily="34" charset="0"/>
              <a:buChar char="•"/>
            </a:pPr>
            <a:r>
              <a:rPr lang="en-US" dirty="0"/>
              <a:t>Visualization, generating insights and Recommendations.</a:t>
            </a:r>
          </a:p>
          <a:p>
            <a:pPr marL="285750" lvl="0" indent="-285750">
              <a:buFont typeface="Arial" panose="020B0604020202020204" pitchFamily="34" charset="0"/>
              <a:buChar char="•"/>
            </a:pPr>
            <a:endParaRPr dirty="0"/>
          </a:p>
        </p:txBody>
      </p:sp>
      <p:sp>
        <p:nvSpPr>
          <p:cNvPr id="512" name="Google Shape;512;p38"/>
          <p:cNvSpPr txBox="1">
            <a:spLocks noGrp="1"/>
          </p:cNvSpPr>
          <p:nvPr>
            <p:ph type="title" idx="5"/>
          </p:nvPr>
        </p:nvSpPr>
        <p:spPr>
          <a:xfrm>
            <a:off x="786908" y="3337648"/>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2</a:t>
            </a:r>
            <a:endParaRPr dirty="0"/>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smtClean="0">
                <a:solidFill>
                  <a:schemeClr val="lt2"/>
                </a:solidFill>
                <a:latin typeface="Bebas Neue"/>
                <a:ea typeface="Bebas Neue"/>
                <a:cs typeface="Bebas Neue"/>
                <a:sym typeface="Bebas Neue"/>
              </a:rPr>
              <a:t>R</a:t>
            </a:r>
            <a:r>
              <a:rPr lang="en" dirty="0" smtClean="0">
                <a:solidFill>
                  <a:schemeClr val="lt2"/>
                </a:solidFill>
                <a:latin typeface="Bebas Neue"/>
                <a:ea typeface="Bebas Neue"/>
                <a:cs typeface="Bebas Neue"/>
                <a:sym typeface="Bebas Neue"/>
              </a:rPr>
              <a:t>emote work survey</a:t>
            </a:r>
            <a:endParaRPr dirty="0">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908586"/>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222843" y="288641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342900" lvl="0" algn="just">
              <a:buSzPct val="82000"/>
              <a:buFont typeface="Courier New" panose="02070309020205020404" pitchFamily="49" charset="0"/>
              <a:buChar char="o"/>
            </a:pPr>
            <a:r>
              <a:rPr lang="en-US" sz="2000" dirty="0" smtClean="0">
                <a:solidFill>
                  <a:schemeClr val="tx1"/>
                </a:solidFill>
              </a:rPr>
              <a:t>What </a:t>
            </a:r>
            <a:r>
              <a:rPr lang="en-US" sz="2000" dirty="0">
                <a:solidFill>
                  <a:schemeClr val="tx1"/>
                </a:solidFill>
              </a:rPr>
              <a:t>can be expected post-pandemic</a:t>
            </a:r>
            <a:r>
              <a:rPr lang="en-US" sz="2000" dirty="0" smtClean="0">
                <a:solidFill>
                  <a:schemeClr val="tx1"/>
                </a:solidFill>
              </a:rPr>
              <a:t>?</a:t>
            </a:r>
          </a:p>
          <a:p>
            <a:pPr marL="342900" lvl="0" algn="just">
              <a:buSzPct val="82000"/>
              <a:buFont typeface="Courier New" panose="02070309020205020404" pitchFamily="49" charset="0"/>
              <a:buChar char="o"/>
            </a:pPr>
            <a:r>
              <a:rPr lang="en-US" sz="2000" dirty="0" smtClean="0">
                <a:solidFill>
                  <a:schemeClr val="tx1"/>
                </a:solidFill>
              </a:rPr>
              <a:t>Does </a:t>
            </a:r>
            <a:r>
              <a:rPr lang="en-US" sz="2000" dirty="0">
                <a:solidFill>
                  <a:schemeClr val="tx1"/>
                </a:solidFill>
              </a:rPr>
              <a:t>working remotely positively impact productivity</a:t>
            </a:r>
            <a:r>
              <a:rPr lang="en-US" sz="2000" dirty="0" smtClean="0">
                <a:solidFill>
                  <a:schemeClr val="tx1"/>
                </a:solidFill>
              </a:rPr>
              <a:t>?</a:t>
            </a:r>
          </a:p>
          <a:p>
            <a:pPr marL="342900" lvl="0" algn="just">
              <a:buSzPct val="82000"/>
              <a:buFont typeface="Courier New" panose="02070309020205020404" pitchFamily="49" charset="0"/>
              <a:buChar char="o"/>
            </a:pPr>
            <a:r>
              <a:rPr lang="en-US" sz="2000" dirty="0" smtClean="0">
                <a:solidFill>
                  <a:schemeClr val="tx1"/>
                </a:solidFill>
              </a:rPr>
              <a:t> </a:t>
            </a:r>
            <a:r>
              <a:rPr lang="en-US" sz="2000" dirty="0">
                <a:solidFill>
                  <a:schemeClr val="tx1"/>
                </a:solidFill>
              </a:rPr>
              <a:t>Are there any other benefits</a:t>
            </a:r>
            <a:r>
              <a:rPr lang="en-US" sz="2000" dirty="0" smtClean="0">
                <a:solidFill>
                  <a:schemeClr val="tx1"/>
                </a:solidFill>
              </a:rPr>
              <a:t>?</a:t>
            </a:r>
          </a:p>
          <a:p>
            <a:pPr marL="342900" lvl="0" algn="just">
              <a:buSzPct val="82000"/>
              <a:buFont typeface="Courier New" panose="02070309020205020404" pitchFamily="49" charset="0"/>
              <a:buChar char="o"/>
            </a:pPr>
            <a:r>
              <a:rPr lang="en-US" sz="2000" dirty="0" smtClean="0">
                <a:solidFill>
                  <a:schemeClr val="tx1"/>
                </a:solidFill>
              </a:rPr>
              <a:t>How </a:t>
            </a:r>
            <a:r>
              <a:rPr lang="en-US" sz="2000" dirty="0">
                <a:solidFill>
                  <a:schemeClr val="tx1"/>
                </a:solidFill>
              </a:rPr>
              <a:t>does an employees use of time differ when working remotely vs on-site</a:t>
            </a:r>
            <a:r>
              <a:rPr lang="en-US" sz="2000" dirty="0" smtClean="0">
                <a:solidFill>
                  <a:schemeClr val="tx1"/>
                </a:solidFill>
              </a:rPr>
              <a:t>?</a:t>
            </a:r>
          </a:p>
          <a:p>
            <a:pPr marL="342900" lvl="0" algn="just">
              <a:buSzPct val="82000"/>
              <a:buFont typeface="Courier New" panose="02070309020205020404" pitchFamily="49" charset="0"/>
              <a:buChar char="o"/>
            </a:pPr>
            <a:r>
              <a:rPr lang="en-US" sz="2000" dirty="0" smtClean="0">
                <a:solidFill>
                  <a:schemeClr val="tx1"/>
                </a:solidFill>
              </a:rPr>
              <a:t>What </a:t>
            </a:r>
            <a:r>
              <a:rPr lang="en-US" sz="2000" dirty="0">
                <a:solidFill>
                  <a:schemeClr val="tx1"/>
                </a:solidFill>
              </a:rPr>
              <a:t>are the biggest barriers to overcome if remote work becomes the norm in the future?</a:t>
            </a:r>
            <a:endParaRPr sz="2000" dirty="0">
              <a:solidFill>
                <a:schemeClr val="tx1"/>
              </a:solidFill>
            </a:endParaRPr>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Questions:</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smtClean="0">
                <a:solidFill>
                  <a:schemeClr val="lt2"/>
                </a:solidFill>
                <a:latin typeface="Bebas Neue"/>
                <a:sym typeface="Bebas Neue"/>
              </a:rPr>
              <a:t>REMOTE WORK SURVEY</a:t>
            </a:r>
            <a:endParaRPr dirty="0">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815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5067" y="1268937"/>
            <a:ext cx="5210695" cy="18235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endParaRPr dirty="0">
              <a:solidFill>
                <a:schemeClr val="lt2"/>
              </a:solidFill>
            </a:endParaRPr>
          </a:p>
          <a:p>
            <a:pPr marL="0" lvl="0" indent="0" algn="l" rtl="0">
              <a:spcBef>
                <a:spcPts val="0"/>
              </a:spcBef>
              <a:spcAft>
                <a:spcPts val="0"/>
              </a:spcAft>
              <a:buNone/>
            </a:pPr>
            <a:r>
              <a:rPr lang="en" dirty="0">
                <a:solidFill>
                  <a:schemeClr val="lt2"/>
                </a:solidFill>
              </a:rPr>
              <a:t>DATA </a:t>
            </a:r>
            <a:r>
              <a:rPr lang="en" dirty="0" smtClean="0"/>
              <a:t>ANALYSIS &amp; VISUALIZATION</a:t>
            </a:r>
            <a:endParaRPr dirty="0"/>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b="1" dirty="0"/>
              <a:t>Working </a:t>
            </a:r>
            <a:r>
              <a:rPr lang="en-US" b="1" dirty="0" smtClean="0"/>
              <a:t>Hours</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293078" y="3384058"/>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380543" y="246398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599140" y="48537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444558" y="974602"/>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62764" y="452247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495711" y="486512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7;p41"/>
          <p:cNvSpPr txBox="1">
            <a:spLocks noGrp="1"/>
          </p:cNvSpPr>
          <p:nvPr>
            <p:ph type="title"/>
          </p:nvPr>
        </p:nvSpPr>
        <p:spPr>
          <a:xfrm>
            <a:off x="714297" y="1275391"/>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Remote work</a:t>
            </a:r>
            <a:endParaRPr sz="1800" dirty="0">
              <a:solidFill>
                <a:schemeClr val="tx1"/>
              </a:solidFill>
            </a:endParaRPr>
          </a:p>
        </p:txBody>
      </p:sp>
      <p:sp>
        <p:nvSpPr>
          <p:cNvPr id="39" name="Google Shape;687;p41"/>
          <p:cNvSpPr txBox="1">
            <a:spLocks noGrp="1"/>
          </p:cNvSpPr>
          <p:nvPr>
            <p:ph type="title"/>
          </p:nvPr>
        </p:nvSpPr>
        <p:spPr>
          <a:xfrm>
            <a:off x="4701463" y="1191912"/>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Employere’s Workplace</a:t>
            </a:r>
            <a:endParaRPr sz="1800" dirty="0">
              <a:solidFill>
                <a:schemeClr val="tx1"/>
              </a:solidFill>
            </a:endParaRPr>
          </a:p>
        </p:txBody>
      </p:sp>
      <p:pic>
        <p:nvPicPr>
          <p:cNvPr id="36" name="Picture 35"/>
          <p:cNvPicPr/>
          <p:nvPr/>
        </p:nvPicPr>
        <p:blipFill>
          <a:blip r:embed="rId3" cstate="print">
            <a:extLst>
              <a:ext uri="{28A0092B-C50C-407E-A947-70E740481C1C}">
                <a14:useLocalDpi xmlns:a14="http://schemas.microsoft.com/office/drawing/2010/main" val="0"/>
              </a:ext>
            </a:extLst>
          </a:blip>
          <a:stretch>
            <a:fillRect/>
          </a:stretch>
        </p:blipFill>
        <p:spPr>
          <a:xfrm>
            <a:off x="4442078" y="1728903"/>
            <a:ext cx="3515697" cy="2639277"/>
          </a:xfrm>
          <a:prstGeom prst="rect">
            <a:avLst/>
          </a:prstGeom>
        </p:spPr>
      </p:pic>
      <p:pic>
        <p:nvPicPr>
          <p:cNvPr id="38" name="Picture 37"/>
          <p:cNvPicPr/>
          <p:nvPr/>
        </p:nvPicPr>
        <p:blipFill>
          <a:blip r:embed="rId4">
            <a:extLst>
              <a:ext uri="{28A0092B-C50C-407E-A947-70E740481C1C}">
                <a14:useLocalDpi xmlns:a14="http://schemas.microsoft.com/office/drawing/2010/main" val="0"/>
              </a:ext>
            </a:extLst>
          </a:blip>
          <a:stretch>
            <a:fillRect/>
          </a:stretch>
        </p:blipFill>
        <p:spPr>
          <a:xfrm>
            <a:off x="896127" y="1728903"/>
            <a:ext cx="3292848" cy="2562040"/>
          </a:xfrm>
          <a:prstGeom prst="rect">
            <a:avLst/>
          </a:prstGeom>
        </p:spPr>
      </p:pic>
    </p:spTree>
    <p:extLst>
      <p:ext uri="{BB962C8B-B14F-4D97-AF65-F5344CB8AC3E}">
        <p14:creationId xmlns:p14="http://schemas.microsoft.com/office/powerpoint/2010/main" val="3756051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4895749" y="1367453"/>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Employere’s Workplace</a:t>
            </a:r>
            <a:endParaRPr sz="1800" dirty="0">
              <a:solidFill>
                <a:schemeClr val="tx1"/>
              </a:solidFill>
            </a:endParaRPr>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b="1" dirty="0"/>
              <a:t>Time for preparing and </a:t>
            </a:r>
            <a:r>
              <a:rPr lang="en-US" b="1" dirty="0" smtClean="0"/>
              <a:t>commuting</a:t>
            </a:r>
            <a:endParaRPr lang="en-US" dirty="0"/>
          </a:p>
        </p:txBody>
      </p:sp>
      <p:sp>
        <p:nvSpPr>
          <p:cNvPr id="694" name="Google Shape;694;p41"/>
          <p:cNvSpPr/>
          <p:nvPr/>
        </p:nvSpPr>
        <p:spPr>
          <a:xfrm>
            <a:off x="7994834" y="372267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116766" y="3251373"/>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1455625" y="4744055"/>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662619" y="125741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72322" y="433836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247938" y="402378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 name="Picture 61"/>
          <p:cNvPicPr/>
          <p:nvPr/>
        </p:nvPicPr>
        <p:blipFill>
          <a:blip r:embed="rId3" cstate="print">
            <a:extLst>
              <a:ext uri="{28A0092B-C50C-407E-A947-70E740481C1C}">
                <a14:useLocalDpi xmlns:a14="http://schemas.microsoft.com/office/drawing/2010/main" val="0"/>
              </a:ext>
            </a:extLst>
          </a:blip>
          <a:stretch>
            <a:fillRect/>
          </a:stretch>
        </p:blipFill>
        <p:spPr>
          <a:xfrm>
            <a:off x="4595213" y="1859442"/>
            <a:ext cx="3374135" cy="2571725"/>
          </a:xfrm>
          <a:prstGeom prst="rect">
            <a:avLst/>
          </a:prstGeom>
        </p:spPr>
      </p:pic>
      <p:sp>
        <p:nvSpPr>
          <p:cNvPr id="63" name="Google Shape;687;p41"/>
          <p:cNvSpPr txBox="1">
            <a:spLocks noGrp="1"/>
          </p:cNvSpPr>
          <p:nvPr>
            <p:ph type="title"/>
          </p:nvPr>
        </p:nvSpPr>
        <p:spPr>
          <a:xfrm>
            <a:off x="1320634" y="1406648"/>
            <a:ext cx="2680626" cy="462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tx1"/>
                </a:solidFill>
              </a:rPr>
              <a:t>Remote work</a:t>
            </a:r>
            <a:endParaRPr sz="1800" dirty="0">
              <a:solidFill>
                <a:schemeClr val="tx1"/>
              </a:solidFill>
            </a:endParaRPr>
          </a:p>
        </p:txBody>
      </p:sp>
      <p:pic>
        <p:nvPicPr>
          <p:cNvPr id="64" name="Picture 63"/>
          <p:cNvPicPr/>
          <p:nvPr/>
        </p:nvPicPr>
        <p:blipFill>
          <a:blip r:embed="rId4">
            <a:extLst>
              <a:ext uri="{28A0092B-C50C-407E-A947-70E740481C1C}">
                <a14:useLocalDpi xmlns:a14="http://schemas.microsoft.com/office/drawing/2010/main" val="0"/>
              </a:ext>
            </a:extLst>
          </a:blip>
          <a:stretch>
            <a:fillRect/>
          </a:stretch>
        </p:blipFill>
        <p:spPr>
          <a:xfrm>
            <a:off x="918759" y="1885152"/>
            <a:ext cx="3562112" cy="25203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TotalTime>
  <Words>559</Words>
  <Application>Microsoft Office PowerPoint</Application>
  <PresentationFormat>On-screen Show (16:9)</PresentationFormat>
  <Paragraphs>114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Bebas Neue</vt:lpstr>
      <vt:lpstr>Roboto Condensed Light</vt:lpstr>
      <vt:lpstr>Courier New</vt:lpstr>
      <vt:lpstr>Arimo</vt:lpstr>
      <vt:lpstr>Anaheim</vt:lpstr>
      <vt:lpstr>Data Analysis for Business by Slidesgo</vt:lpstr>
      <vt:lpstr>                WORK  SURVEY</vt:lpstr>
      <vt:lpstr>PROBLEM STATEMENT:</vt:lpstr>
      <vt:lpstr>data Overview:</vt:lpstr>
      <vt:lpstr>OBJECTIVES</vt:lpstr>
      <vt:lpstr>DATA ANALYSIS PROCESS </vt:lpstr>
      <vt:lpstr>Questions:</vt:lpstr>
      <vt:lpstr>       DATA ANALYSIS &amp; VISUALIZATION</vt:lpstr>
      <vt:lpstr>Working Hours</vt:lpstr>
      <vt:lpstr>Employere’s Workplace</vt:lpstr>
      <vt:lpstr>Time for Caring and Domestic responsibilities</vt:lpstr>
      <vt:lpstr>Personal and Family Time</vt:lpstr>
      <vt:lpstr>THIS IS A TABLE</vt:lpstr>
      <vt:lpstr>PRODUCTIVITY</vt:lpstr>
      <vt:lpstr>Encouragement towards remote working.</vt:lpstr>
      <vt:lpstr>Collaboration with Colleagues</vt:lpstr>
      <vt:lpstr>PREPARING FOR REMOTE WORK</vt:lpstr>
      <vt:lpstr>RECOMMEND REMOTE WORK TO OTHERS</vt:lpstr>
      <vt:lpstr>BARRIERs IN REMOTE WORKING</vt:lpstr>
      <vt:lpstr>RECOMMENDATIONS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 cIS FOR BUSINESS</dc:title>
  <dc:creator>Sudais's Pc</dc:creator>
  <cp:lastModifiedBy>Microsoft account</cp:lastModifiedBy>
  <cp:revision>22</cp:revision>
  <dcterms:modified xsi:type="dcterms:W3CDTF">2023-11-14T18:32:00Z</dcterms:modified>
</cp:coreProperties>
</file>