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>
      <p:cViewPr varScale="1">
        <p:scale>
          <a:sx n="83" d="100"/>
          <a:sy n="83" d="100"/>
        </p:scale>
        <p:origin x="125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96B-0E46-4ACC-927E-69C3385C15BC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6581-DF3A-4A1D-A01A-E509396A895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9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96B-0E46-4ACC-927E-69C3385C15BC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6581-DF3A-4A1D-A01A-E509396A895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96B-0E46-4ACC-927E-69C3385C15BC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6581-DF3A-4A1D-A01A-E509396A895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25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96B-0E46-4ACC-927E-69C3385C15BC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6581-DF3A-4A1D-A01A-E509396A895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51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96B-0E46-4ACC-927E-69C3385C15BC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6581-DF3A-4A1D-A01A-E509396A895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78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96B-0E46-4ACC-927E-69C3385C15BC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6581-DF3A-4A1D-A01A-E509396A895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18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96B-0E46-4ACC-927E-69C3385C15BC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6581-DF3A-4A1D-A01A-E509396A895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82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96B-0E46-4ACC-927E-69C3385C15BC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6581-DF3A-4A1D-A01A-E509396A895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96B-0E46-4ACC-927E-69C3385C15BC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6581-DF3A-4A1D-A01A-E509396A895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06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96B-0E46-4ACC-927E-69C3385C15BC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6581-DF3A-4A1D-A01A-E509396A895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40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296B-0E46-4ACC-927E-69C3385C15BC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6581-DF3A-4A1D-A01A-E509396A895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49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296B-0E46-4ACC-927E-69C3385C15BC}" type="datetimeFigureOut">
              <a:rPr lang="en-IN" smtClean="0"/>
              <a:t>28-05-2021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C6581-DF3A-4A1D-A01A-E509396A895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60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Vertex AI - GCP</a:t>
            </a:r>
            <a:endParaRPr lang="en-IN" sz="5400" dirty="0"/>
          </a:p>
        </p:txBody>
      </p:sp>
      <p:pic>
        <p:nvPicPr>
          <p:cNvPr id="1026" name="Picture 2" descr="https://2s7gjr373w3x22jf92z99mgm5w-wpengine.netdna-ssl.com/wp-content/uploads/2021/05/google-cloud_logo-300x1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73016"/>
            <a:ext cx="374608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3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</a:t>
            </a:r>
            <a:r>
              <a:rPr lang="en-IN" dirty="0" err="1" smtClean="0"/>
              <a:t>AutoML</a:t>
            </a:r>
            <a:r>
              <a:rPr lang="en-IN" dirty="0" smtClean="0"/>
              <a:t> in Vertex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Stages in AI Platform Service</a:t>
            </a:r>
          </a:p>
          <a:p>
            <a:pPr marL="515937" lvl="1" indent="-342900">
              <a:buSzPct val="72000"/>
              <a:buFont typeface="+mj-lt"/>
              <a:buAutoNum type="arabicPeriod"/>
            </a:pPr>
            <a:r>
              <a:rPr lang="en-US" sz="2400" dirty="0"/>
              <a:t>Define and upload a dataset</a:t>
            </a:r>
          </a:p>
          <a:p>
            <a:pPr marL="515937" lvl="1" indent="-342900">
              <a:buSzPct val="72000"/>
              <a:buFont typeface="+mj-lt"/>
              <a:buAutoNum type="arabicPeriod"/>
            </a:pPr>
            <a:r>
              <a:rPr lang="en-US" sz="2400" dirty="0"/>
              <a:t>Train the Model</a:t>
            </a:r>
          </a:p>
          <a:p>
            <a:pPr marL="515937" lvl="1" indent="-342900">
              <a:buSzPct val="72000"/>
              <a:buFont typeface="+mj-lt"/>
              <a:buAutoNum type="arabicPeriod"/>
            </a:pPr>
            <a:r>
              <a:rPr lang="en-US" sz="2400" dirty="0"/>
              <a:t>Upload the model in repository</a:t>
            </a:r>
          </a:p>
          <a:p>
            <a:pPr marL="515937" lvl="1" indent="-342900">
              <a:buSzPct val="72000"/>
              <a:buFont typeface="+mj-lt"/>
              <a:buAutoNum type="arabicPeriod"/>
            </a:pPr>
            <a:r>
              <a:rPr lang="en-US" sz="2400" dirty="0"/>
              <a:t>Predictions</a:t>
            </a:r>
          </a:p>
          <a:p>
            <a:pPr marL="744537" lvl="2" indent="-342900">
              <a:buFont typeface="+mj-lt"/>
              <a:buAutoNum type="arabicPeriod"/>
            </a:pPr>
            <a:r>
              <a:rPr lang="en-US" dirty="0"/>
              <a:t>Batch Predictions: pull the data from </a:t>
            </a:r>
            <a:r>
              <a:rPr lang="en-US" dirty="0" err="1"/>
              <a:t>Bigquery</a:t>
            </a:r>
            <a:r>
              <a:rPr lang="en-US" dirty="0"/>
              <a:t>/GCS for prediction.</a:t>
            </a:r>
          </a:p>
          <a:p>
            <a:pPr marL="744537" lvl="2" indent="-342900">
              <a:buFont typeface="+mj-lt"/>
              <a:buAutoNum type="arabicPeriod"/>
            </a:pPr>
            <a:r>
              <a:rPr lang="en-US" dirty="0"/>
              <a:t>Endpoint: Deploy the model in containerized app for online web application.</a:t>
            </a:r>
          </a:p>
          <a:p>
            <a:pPr marL="401637" lvl="2" indent="0">
              <a:buNone/>
            </a:pPr>
            <a:endParaRPr lang="en-US" dirty="0"/>
          </a:p>
          <a:p>
            <a:endParaRPr lang="en-IN" dirty="0" smtClean="0"/>
          </a:p>
        </p:txBody>
      </p:sp>
      <p:pic>
        <p:nvPicPr>
          <p:cNvPr id="7" name="Picture 2" descr="Google Cloud launches Vertex AI, a new managed machine learning platform |  TechCrun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878"/>
            <a:ext cx="1080120" cy="107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44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BigQuery</a:t>
            </a:r>
            <a:r>
              <a:rPr lang="en-IN" dirty="0" smtClean="0"/>
              <a:t> ML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3708"/>
            <a:ext cx="8266186" cy="3293524"/>
          </a:xfrm>
        </p:spPr>
      </p:pic>
    </p:spTree>
    <p:extLst>
      <p:ext uri="{BB962C8B-B14F-4D97-AF65-F5344CB8AC3E}">
        <p14:creationId xmlns:p14="http://schemas.microsoft.com/office/powerpoint/2010/main" val="244019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Same training process in vertex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5643"/>
            <a:ext cx="8229600" cy="3855076"/>
          </a:xfrm>
        </p:spPr>
      </p:pic>
    </p:spTree>
    <p:extLst>
      <p:ext uri="{BB962C8B-B14F-4D97-AF65-F5344CB8AC3E}">
        <p14:creationId xmlns:p14="http://schemas.microsoft.com/office/powerpoint/2010/main" val="377471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Endpoint API creation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880"/>
            <a:ext cx="8229600" cy="3816750"/>
          </a:xfrm>
        </p:spPr>
      </p:pic>
      <p:sp>
        <p:nvSpPr>
          <p:cNvPr id="5" name="TextBox 4"/>
          <p:cNvSpPr txBox="1"/>
          <p:nvPr/>
        </p:nvSpPr>
        <p:spPr>
          <a:xfrm>
            <a:off x="457200" y="1513927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can create an endpoint for our model file to get the immediate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49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Classic </a:t>
            </a:r>
            <a:r>
              <a:rPr lang="en-IN" dirty="0" err="1" smtClean="0"/>
              <a:t>Jupyter</a:t>
            </a:r>
            <a:r>
              <a:rPr lang="en-IN" dirty="0" smtClean="0"/>
              <a:t> lab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5785"/>
            <a:ext cx="8229600" cy="4054792"/>
          </a:xfrm>
        </p:spPr>
      </p:pic>
    </p:spTree>
    <p:extLst>
      <p:ext uri="{BB962C8B-B14F-4D97-AF65-F5344CB8AC3E}">
        <p14:creationId xmlns:p14="http://schemas.microsoft.com/office/powerpoint/2010/main" val="325502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IN" dirty="0" smtClean="0"/>
              <a:t>In Progress *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Exploration of vertex model for image and video data to achieve the same possibilities as </a:t>
            </a:r>
            <a:r>
              <a:rPr lang="en-IN" dirty="0" err="1" smtClean="0"/>
              <a:t>Vyn</a:t>
            </a:r>
            <a:r>
              <a:rPr lang="en-IN" dirty="0" smtClean="0"/>
              <a:t> app.</a:t>
            </a:r>
          </a:p>
        </p:txBody>
      </p:sp>
    </p:spTree>
    <p:extLst>
      <p:ext uri="{BB962C8B-B14F-4D97-AF65-F5344CB8AC3E}">
        <p14:creationId xmlns:p14="http://schemas.microsoft.com/office/powerpoint/2010/main" val="145594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Vertex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Vertex AI brings AutoML and AI Platform together into a unified API, client library, and user </a:t>
            </a:r>
            <a:r>
              <a:rPr lang="en-US" sz="2800" dirty="0" smtClean="0"/>
              <a:t>interface</a:t>
            </a:r>
          </a:p>
          <a:p>
            <a:r>
              <a:rPr lang="en-US" sz="2800" dirty="0"/>
              <a:t>AutoML allows you to train models on image, tabular, text, and video datasets without writing code, while training in AI Platform lets you run custom training code.</a:t>
            </a:r>
            <a:r>
              <a:rPr lang="en-US" dirty="0"/>
              <a:t> </a:t>
            </a:r>
            <a:endParaRPr lang="en-IN" dirty="0"/>
          </a:p>
        </p:txBody>
      </p:sp>
      <p:pic>
        <p:nvPicPr>
          <p:cNvPr id="2050" name="Picture 2" descr="Google Cloud launches Vertex AI, a new managed machine learning platform |  TechCru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4749"/>
            <a:ext cx="1440160" cy="143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 Big Google Cloud Product Announcements At Cloud Next 20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7" y="4437112"/>
            <a:ext cx="115087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8962" y="5363924"/>
            <a:ext cx="10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AutoML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443711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+</a:t>
            </a:r>
            <a:endParaRPr lang="en-IN" sz="4000" dirty="0"/>
          </a:p>
        </p:txBody>
      </p:sp>
      <p:pic>
        <p:nvPicPr>
          <p:cNvPr id="2054" name="Picture 6" descr="YouTube-8M on AI Platform. Continuing the YouTube-8M exploration… | by  Warrick | Google Cloud - Community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029" y="450912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67944" y="5363924"/>
            <a:ext cx="127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 Platform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450912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IN" dirty="0"/>
          </a:p>
        </p:txBody>
      </p:sp>
      <p:pic>
        <p:nvPicPr>
          <p:cNvPr id="12" name="Picture 2" descr="Google Cloud launches Vertex AI, a new managed machine learning platform |  TechCrun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474058"/>
            <a:ext cx="86698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754300" y="5373216"/>
            <a:ext cx="127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8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Vertex AI can handle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Vertex AI can train models with 4 types of data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 descr="Xls, excel, xlsx, logos, line-icon, files, document icon -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crosoft Download Transparent PNG Image | PNG Ar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2414050"/>
            <a:ext cx="1230974" cy="123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ree Icon | Jpg file format varia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4437111"/>
            <a:ext cx="1332148" cy="133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Free Icon | Mp4 file format symb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4401108"/>
            <a:ext cx="1260140" cy="12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oogle Cloud launches Vertex AI, a new managed machine learning platform |  TechCrun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12976"/>
            <a:ext cx="1440160" cy="143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>
            <a:stCxn id="3086" idx="1"/>
            <a:endCxn id="12" idx="3"/>
          </p:cNvCxnSpPr>
          <p:nvPr/>
        </p:nvCxnSpPr>
        <p:spPr>
          <a:xfrm rot="10800000">
            <a:off x="5148064" y="3930656"/>
            <a:ext cx="1044116" cy="11005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078" idx="1"/>
            <a:endCxn id="12" idx="0"/>
          </p:cNvCxnSpPr>
          <p:nvPr/>
        </p:nvCxnSpPr>
        <p:spPr>
          <a:xfrm rot="10800000" flipV="1">
            <a:off x="4427984" y="3029536"/>
            <a:ext cx="1692188" cy="1834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074" idx="3"/>
            <a:endCxn id="12" idx="1"/>
          </p:cNvCxnSpPr>
          <p:nvPr/>
        </p:nvCxnSpPr>
        <p:spPr>
          <a:xfrm>
            <a:off x="2627784" y="2996952"/>
            <a:ext cx="1080120" cy="9337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080" idx="3"/>
            <a:endCxn id="12" idx="2"/>
          </p:cNvCxnSpPr>
          <p:nvPr/>
        </p:nvCxnSpPr>
        <p:spPr>
          <a:xfrm flipV="1">
            <a:off x="2483768" y="4648336"/>
            <a:ext cx="1944216" cy="4548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672" y="36450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Tabular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516216" y="36450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516216" y="57332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Videos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1403648" y="58052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50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ounded Rectangle 5120"/>
          <p:cNvSpPr/>
          <p:nvPr/>
        </p:nvSpPr>
        <p:spPr>
          <a:xfrm>
            <a:off x="107504" y="1268760"/>
            <a:ext cx="8892480" cy="4392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Vertex AI Machine Learning Workflow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83768" y="1628800"/>
            <a:ext cx="158417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716016" y="1628800"/>
            <a:ext cx="158417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020272" y="1628800"/>
            <a:ext cx="158417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5536" y="1556791"/>
            <a:ext cx="1944216" cy="79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DATA PREPARATION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4067944" y="195283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6300192" y="195283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5536" y="3068959"/>
            <a:ext cx="1944216" cy="8640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MODEL TRAINING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699792" y="3140968"/>
            <a:ext cx="2160240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MODEL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724128" y="3140968"/>
            <a:ext cx="194421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MODEL</a:t>
            </a:r>
            <a:endParaRPr lang="en-IN" dirty="0"/>
          </a:p>
        </p:txBody>
      </p:sp>
      <p:cxnSp>
        <p:nvCxnSpPr>
          <p:cNvPr id="16" name="Elbow Connector 15"/>
          <p:cNvCxnSpPr>
            <a:stCxn id="7" idx="3"/>
            <a:endCxn id="14" idx="1"/>
          </p:cNvCxnSpPr>
          <p:nvPr/>
        </p:nvCxnSpPr>
        <p:spPr>
          <a:xfrm flipH="1">
            <a:off x="2699792" y="1952836"/>
            <a:ext cx="5904656" cy="1512168"/>
          </a:xfrm>
          <a:prstGeom prst="bentConnector5">
            <a:avLst>
              <a:gd name="adj1" fmla="val -3872"/>
              <a:gd name="adj2" fmla="val 50000"/>
              <a:gd name="adj3" fmla="val 1038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15" idx="1"/>
          </p:cNvCxnSpPr>
          <p:nvPr/>
        </p:nvCxnSpPr>
        <p:spPr>
          <a:xfrm>
            <a:off x="4860032" y="346500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5536" y="4581127"/>
            <a:ext cx="1944216" cy="792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MODEL DEPLOYMENT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2699792" y="4653136"/>
            <a:ext cx="158417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4860032" y="4653136"/>
            <a:ext cx="158417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7020272" y="4653136"/>
            <a:ext cx="158417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</a:t>
            </a:r>
            <a:endParaRPr lang="en-IN" dirty="0"/>
          </a:p>
        </p:txBody>
      </p:sp>
      <p:cxnSp>
        <p:nvCxnSpPr>
          <p:cNvPr id="26" name="Elbow Connector 25"/>
          <p:cNvCxnSpPr>
            <a:stCxn id="15" idx="3"/>
            <a:endCxn id="23" idx="1"/>
          </p:cNvCxnSpPr>
          <p:nvPr/>
        </p:nvCxnSpPr>
        <p:spPr>
          <a:xfrm flipH="1">
            <a:off x="2699792" y="3465004"/>
            <a:ext cx="4968552" cy="1512168"/>
          </a:xfrm>
          <a:prstGeom prst="bentConnector5">
            <a:avLst>
              <a:gd name="adj1" fmla="val -4601"/>
              <a:gd name="adj2" fmla="val 50000"/>
              <a:gd name="adj3" fmla="val 1046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24" idx="1"/>
          </p:cNvCxnSpPr>
          <p:nvPr/>
        </p:nvCxnSpPr>
        <p:spPr>
          <a:xfrm>
            <a:off x="4283968" y="49771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1"/>
          </p:cNvCxnSpPr>
          <p:nvPr/>
        </p:nvCxnSpPr>
        <p:spPr>
          <a:xfrm>
            <a:off x="6444208" y="49771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wn Arrow 30"/>
          <p:cNvSpPr/>
          <p:nvPr/>
        </p:nvSpPr>
        <p:spPr>
          <a:xfrm>
            <a:off x="1295636" y="2348880"/>
            <a:ext cx="180020" cy="720080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Down Arrow 33"/>
          <p:cNvSpPr/>
          <p:nvPr/>
        </p:nvSpPr>
        <p:spPr>
          <a:xfrm>
            <a:off x="1295636" y="3933056"/>
            <a:ext cx="180020" cy="648071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23" name="TextBox 5122"/>
          <p:cNvSpPr txBox="1"/>
          <p:nvPr/>
        </p:nvSpPr>
        <p:spPr>
          <a:xfrm>
            <a:off x="683568" y="587727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*Does not require machine learning expertise to train a model in AutoML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03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Vertex AI allows users to create </a:t>
            </a:r>
            <a:r>
              <a:rPr lang="en-US" sz="2800" dirty="0"/>
              <a:t>and use Jupyter Notebooks with a notebook instance. Notebook instances have JupyterLab pre-installed and are configured with GPU-enabled machine learning frameworks</a:t>
            </a:r>
            <a:endParaRPr lang="en-IN" sz="2800" dirty="0"/>
          </a:p>
        </p:txBody>
      </p:sp>
      <p:pic>
        <p:nvPicPr>
          <p:cNvPr id="6146" name="Picture 2" descr="Description of what the video is abou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01008"/>
            <a:ext cx="3528392" cy="281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3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 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147248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Labeling tasks enables users to label data to train the ML model with accurate information. There </a:t>
            </a:r>
            <a:r>
              <a:rPr lang="en-US" sz="2400" dirty="0"/>
              <a:t>are three ways to assign labels to your training data items:</a:t>
            </a:r>
          </a:p>
          <a:p>
            <a:r>
              <a:rPr lang="en-US" sz="2400" dirty="0"/>
              <a:t>Add the data items to your dataset with their labels already assigned, for example using a commercially available dataset</a:t>
            </a:r>
          </a:p>
          <a:p>
            <a:r>
              <a:rPr lang="en-US" sz="2400" dirty="0"/>
              <a:t>Assign labels to the data items using the console</a:t>
            </a:r>
          </a:p>
          <a:p>
            <a:r>
              <a:rPr lang="en-US" sz="2400" dirty="0"/>
              <a:t>Request to have human labelers add labels to the data items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7172" name="Picture 4" descr="What is Data Annotation and What are its Advantages? | by ANOLYTICS |  anolytic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4464496" cy="23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3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640"/>
            <a:ext cx="6840760" cy="6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6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Vertex AI usage in </a:t>
            </a:r>
            <a:r>
              <a:rPr lang="en-IN" dirty="0" err="1" smtClean="0"/>
              <a:t>DaaS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Working around </a:t>
            </a:r>
            <a:r>
              <a:rPr lang="en-IN" dirty="0" err="1" smtClean="0"/>
              <a:t>AutoML</a:t>
            </a:r>
            <a:r>
              <a:rPr lang="en-IN" dirty="0" smtClean="0"/>
              <a:t> we can either go with drag and drop method as in vertex or we can move with Query Language in </a:t>
            </a:r>
            <a:r>
              <a:rPr lang="en-IN" dirty="0" err="1" smtClean="0"/>
              <a:t>BigQuery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Vertex AI which GUI based, but </a:t>
            </a:r>
            <a:r>
              <a:rPr lang="en-IN" dirty="0" err="1" smtClean="0"/>
              <a:t>BigQuery</a:t>
            </a:r>
            <a:r>
              <a:rPr lang="en-IN" dirty="0" smtClean="0"/>
              <a:t> is more reliable to use and the components and functionality are same as in vertex AI.</a:t>
            </a:r>
          </a:p>
        </p:txBody>
      </p:sp>
    </p:spTree>
    <p:extLst>
      <p:ext uri="{BB962C8B-B14F-4D97-AF65-F5344CB8AC3E}">
        <p14:creationId xmlns:p14="http://schemas.microsoft.com/office/powerpoint/2010/main" val="202031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Building </a:t>
            </a:r>
            <a:r>
              <a:rPr lang="en-IN" sz="4000" dirty="0" err="1" smtClean="0"/>
              <a:t>AutoML</a:t>
            </a:r>
            <a:r>
              <a:rPr lang="en-IN" sz="4000" dirty="0" smtClean="0"/>
              <a:t> in </a:t>
            </a:r>
            <a:r>
              <a:rPr lang="en-IN" sz="4000" dirty="0" err="1" smtClean="0"/>
              <a:t>BigQuery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Model Creation:</a:t>
            </a:r>
          </a:p>
          <a:p>
            <a:pPr marL="0" indent="0">
              <a:buNone/>
            </a:pPr>
            <a:r>
              <a:rPr lang="en-IN" sz="1800" dirty="0" smtClean="0"/>
              <a:t> </a:t>
            </a:r>
            <a:r>
              <a:rPr lang="en-IN" sz="1800" dirty="0"/>
              <a:t>CREATE MODEL `</a:t>
            </a:r>
            <a:r>
              <a:rPr lang="en-IN" sz="1800" dirty="0" err="1"/>
              <a:t>Healthy_NTF</a:t>
            </a:r>
            <a:r>
              <a:rPr lang="en-IN" sz="1800" dirty="0"/>
              <a:t>` OPTIONS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( </a:t>
            </a:r>
            <a:r>
              <a:rPr lang="en-IN" sz="1800" dirty="0"/>
              <a:t>MODEL_TYPE=‘AUTOML_CLASSIFIER’,</a:t>
            </a:r>
          </a:p>
          <a:p>
            <a:pPr marL="0" indent="0">
              <a:buNone/>
            </a:pPr>
            <a:r>
              <a:rPr lang="en-IN" sz="1800" dirty="0"/>
              <a:t>BUDGET_HOURS=3,</a:t>
            </a:r>
          </a:p>
          <a:p>
            <a:pPr marL="0" indent="0">
              <a:buNone/>
            </a:pPr>
            <a:r>
              <a:rPr lang="en-IN" sz="1800" dirty="0"/>
              <a:t>INPUT_LABEL_COLS=[‘label’]) </a:t>
            </a: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/>
              <a:t> </a:t>
            </a:r>
            <a:r>
              <a:rPr lang="en-IN" dirty="0"/>
              <a:t>Prediction:</a:t>
            </a:r>
            <a:endParaRPr lang="en-IN" dirty="0"/>
          </a:p>
          <a:p>
            <a:pPr marL="0" indent="0">
              <a:buNone/>
            </a:pPr>
            <a:r>
              <a:rPr lang="en-IN" sz="1800" dirty="0"/>
              <a:t>SELECT * FROM </a:t>
            </a:r>
            <a:r>
              <a:rPr lang="en-IN" sz="1800" dirty="0" smtClean="0"/>
              <a:t>ML.PREDICT</a:t>
            </a:r>
          </a:p>
          <a:p>
            <a:pPr marL="0" indent="0">
              <a:buNone/>
            </a:pPr>
            <a:r>
              <a:rPr lang="en-IN" sz="1800" dirty="0" smtClean="0"/>
              <a:t>(</a:t>
            </a:r>
            <a:r>
              <a:rPr lang="en-IN" sz="1800" dirty="0"/>
              <a:t>MODEL `</a:t>
            </a:r>
            <a:r>
              <a:rPr lang="en-IN" sz="1800" dirty="0" err="1"/>
              <a:t>Healthy_NTF</a:t>
            </a:r>
            <a:r>
              <a:rPr lang="en-IN" sz="1800" dirty="0"/>
              <a:t>`, SELECT * FROM `</a:t>
            </a:r>
            <a:r>
              <a:rPr lang="en-IN" sz="1800" dirty="0" err="1"/>
              <a:t>Healthy_NTF_Streaming</a:t>
            </a:r>
            <a:r>
              <a:rPr lang="en-IN" sz="1800" dirty="0"/>
              <a:t> Data</a:t>
            </a:r>
            <a:r>
              <a:rPr lang="en-IN" sz="1800" dirty="0" smtClean="0"/>
              <a:t>`)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4" descr="When to use Google BigQuery?">
            <a:extLst>
              <a:ext uri="{FF2B5EF4-FFF2-40B4-BE49-F238E27FC236}">
                <a16:creationId xmlns:a16="http://schemas.microsoft.com/office/drawing/2014/main" id="{43181144-5624-4891-9A84-9552D7ACC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600200"/>
            <a:ext cx="1102181" cy="9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87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418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Vertex AI - GCP</vt:lpstr>
      <vt:lpstr>What’s Vertex AI</vt:lpstr>
      <vt:lpstr>Types of Data Vertex AI can handle</vt:lpstr>
      <vt:lpstr>Vertex AI Machine Learning Workflow</vt:lpstr>
      <vt:lpstr>Jupyter Notebooks</vt:lpstr>
      <vt:lpstr>Labeling Tasks</vt:lpstr>
      <vt:lpstr>PowerPoint Presentation</vt:lpstr>
      <vt:lpstr>Vertex AI usage in DaaS</vt:lpstr>
      <vt:lpstr>Building AutoML in BigQuery</vt:lpstr>
      <vt:lpstr>Building AutoML in Vertex</vt:lpstr>
      <vt:lpstr>BigQuery ML</vt:lpstr>
      <vt:lpstr>Same training process in vertex</vt:lpstr>
      <vt:lpstr>Endpoint API creation</vt:lpstr>
      <vt:lpstr>Classic Jupyter 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Vertex AI - GCP</dc:title>
  <dc:creator>DELL</dc:creator>
  <cp:lastModifiedBy>zfazalkhan@gmail.com</cp:lastModifiedBy>
  <cp:revision>20</cp:revision>
  <dcterms:created xsi:type="dcterms:W3CDTF">2021-05-28T05:26:33Z</dcterms:created>
  <dcterms:modified xsi:type="dcterms:W3CDTF">2021-05-28T13:52:04Z</dcterms:modified>
</cp:coreProperties>
</file>