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709" r:id="rId3"/>
  </p:sldMasterIdLst>
  <p:notesMasterIdLst>
    <p:notesMasterId r:id="rId27"/>
  </p:notesMasterIdLst>
  <p:sldIdLst>
    <p:sldId id="301" r:id="rId4"/>
    <p:sldId id="386" r:id="rId5"/>
    <p:sldId id="387" r:id="rId6"/>
    <p:sldId id="388" r:id="rId7"/>
    <p:sldId id="392" r:id="rId8"/>
    <p:sldId id="389" r:id="rId9"/>
    <p:sldId id="390" r:id="rId10"/>
    <p:sldId id="391" r:id="rId11"/>
    <p:sldId id="367" r:id="rId12"/>
    <p:sldId id="365" r:id="rId13"/>
    <p:sldId id="371" r:id="rId14"/>
    <p:sldId id="368" r:id="rId15"/>
    <p:sldId id="394" r:id="rId16"/>
    <p:sldId id="383" r:id="rId17"/>
    <p:sldId id="373" r:id="rId18"/>
    <p:sldId id="374" r:id="rId19"/>
    <p:sldId id="381" r:id="rId20"/>
    <p:sldId id="393" r:id="rId21"/>
    <p:sldId id="372" r:id="rId22"/>
    <p:sldId id="384" r:id="rId23"/>
    <p:sldId id="385" r:id="rId24"/>
    <p:sldId id="395" r:id="rId25"/>
    <p:sldId id="396" r:id="rId26"/>
  </p:sldIdLst>
  <p:sldSz cx="9144000" cy="6858000" type="screen4x3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3" autoAdjust="0"/>
    <p:restoredTop sz="94714" autoAdjust="0"/>
  </p:normalViewPr>
  <p:slideViewPr>
    <p:cSldViewPr>
      <p:cViewPr varScale="1">
        <p:scale>
          <a:sx n="86" d="100"/>
          <a:sy n="86" d="100"/>
        </p:scale>
        <p:origin x="14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54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38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4DBCA731-2077-49A7-942D-BF881CD58C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82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Ansus</a:t>
            </a:r>
            <a:r>
              <a:rPr lang="da-DK" dirty="0" smtClean="0"/>
              <a:t>,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Spreag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CA731-2077-49A7-942D-BF881CD58C4E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32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73327-0370-4901-8ED9-1F6A1A371D1D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a-DK" dirty="0" smtClean="0"/>
              <a:t>Note</a:t>
            </a:r>
            <a:r>
              <a:rPr lang="da-DK" baseline="0" dirty="0" smtClean="0"/>
              <a:t> that in both cases (the eihenmode problem and the scattering wave equation), we have to factorize and solve for the matrix</a:t>
            </a:r>
            <a:endParaRPr lang="da-DK" dirty="0" smtClean="0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D064A63-EEC1-4F8E-B808-7A7F049BCB92}" type="slidenum">
              <a:rPr lang="da-DK" sz="1200">
                <a:latin typeface="Calibri" pitchFamily="34" charset="0"/>
              </a:rPr>
              <a:pPr algn="r" defTabSz="931863"/>
              <a:t>4</a:t>
            </a:fld>
            <a:endParaRPr lang="da-DK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72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To assure second order convergence, mesh sampling variation should be smooth</a:t>
            </a:r>
            <a:endParaRPr lang="da-DK" smtClean="0"/>
          </a:p>
          <a:p>
            <a:endParaRPr lang="da-DK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2C5512-A54B-46A6-863A-8BF2C0E5523E}" type="slidenum">
              <a:rPr lang="en-GB" smtClean="0"/>
              <a:pPr/>
              <a:t>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69953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73327-0370-4901-8ED9-1F6A1A371D1D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419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a-DK" dirty="0" smtClean="0"/>
              <a:t>Note</a:t>
            </a:r>
            <a:r>
              <a:rPr lang="da-DK" baseline="0" dirty="0" smtClean="0"/>
              <a:t> that in both cases (the eihenmode problem and the scattering wave equation), we have to factorize and solve for the matrix</a:t>
            </a:r>
            <a:endParaRPr lang="da-DK" dirty="0" smtClean="0"/>
          </a:p>
        </p:txBody>
      </p:sp>
      <p:sp>
        <p:nvSpPr>
          <p:cNvPr id="41989" name="Slide Number Placeholder 3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D064A63-EEC1-4F8E-B808-7A7F049BCB92}" type="slidenum">
              <a:rPr lang="da-DK" sz="1200">
                <a:latin typeface="Calibri" pitchFamily="34" charset="0"/>
              </a:rPr>
              <a:pPr algn="r" defTabSz="931863"/>
              <a:t>9</a:t>
            </a:fld>
            <a:endParaRPr lang="da-DK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175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CA731-2077-49A7-942D-BF881CD58C4E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70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TU-DK-A1"/>
          <p:cNvPicPr>
            <a:picLocks noChangeAspect="1" noChangeArrowheads="1"/>
          </p:cNvPicPr>
          <p:nvPr/>
        </p:nvPicPr>
        <p:blipFill>
          <a:blip r:embed="rId2" cstate="print"/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DTU frise RGB"/>
          <p:cNvPicPr>
            <a:picLocks noChangeAspect="1" noChangeArrowheads="1"/>
          </p:cNvPicPr>
          <p:nvPr/>
        </p:nvPicPr>
        <p:blipFill>
          <a:blip r:embed="rId3" cstate="print"/>
          <a:srcRect r="25990"/>
          <a:stretch>
            <a:fillRect/>
          </a:stretch>
        </p:blipFill>
        <p:spPr bwMode="auto">
          <a:xfrm>
            <a:off x="4432300" y="4191000"/>
            <a:ext cx="4711700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7" descr="C:\Users\cls\Desktop\DTU_ppt\Til PAW\DTU_LOGOS\Done\DTU Fotonik A.png"/>
          <p:cNvPicPr>
            <a:picLocks noChangeAspect="1" noChangeArrowheads="1"/>
          </p:cNvPicPr>
          <p:nvPr/>
        </p:nvPicPr>
        <p:blipFill>
          <a:blip r:embed="rId4" cstate="print"/>
          <a:srcRect l="10336" t="34251" b="14568"/>
          <a:stretch>
            <a:fillRect/>
          </a:stretch>
        </p:blipFill>
        <p:spPr bwMode="auto">
          <a:xfrm>
            <a:off x="619125" y="6029325"/>
            <a:ext cx="521335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795713" y="6029325"/>
            <a:ext cx="15255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en-GB" sz="1400" b="1" dirty="0">
                <a:ea typeface="ＭＳ Ｐゴシック" charset="-128"/>
              </a:rPr>
              <a:t>Journal Club</a:t>
            </a:r>
          </a:p>
          <a:p>
            <a:pPr algn="ctr" eaLnBrk="0" hangingPunct="0">
              <a:spcBef>
                <a:spcPct val="0"/>
              </a:spcBef>
              <a:defRPr/>
            </a:pPr>
            <a:endParaRPr lang="en-GB" sz="800" b="1" dirty="0">
              <a:ea typeface="ＭＳ Ｐゴシック" charset="-128"/>
            </a:endParaRPr>
          </a:p>
          <a:p>
            <a:pPr algn="ctr" eaLnBrk="0" hangingPunct="0">
              <a:spcBef>
                <a:spcPct val="0"/>
              </a:spcBef>
              <a:defRPr/>
            </a:pPr>
            <a:fld id="{909D8320-F094-45CE-86FC-B2BA7BAC5165}" type="datetime1">
              <a:rPr lang="en-GB" sz="1400" b="1">
                <a:ea typeface="ＭＳ Ｐゴシック" charset="-128"/>
              </a:rPr>
              <a:pPr algn="ctr" eaLnBrk="0" hangingPunct="0">
                <a:spcBef>
                  <a:spcPct val="0"/>
                </a:spcBef>
                <a:defRPr/>
              </a:pPr>
              <a:t>20/04/2016</a:t>
            </a:fld>
            <a:endParaRPr lang="da-DK" sz="1400" b="1" dirty="0">
              <a:ea typeface="ＭＳ Ｐゴシック" charset="-128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304800"/>
            <a:ext cx="1943100" cy="5861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676900" cy="5861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843BD-FE5B-4FC4-B010-CA4FDD49B97F}" type="datetime3">
              <a:rPr lang="en-US" smtClean="0"/>
              <a:t>20 April 2016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Interview at Nanotech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D6590-A94F-40D8-9BF2-4817743613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76151902"/>
          <p:cNvPicPr>
            <a:picLocks noChangeAspect="1" noChangeArrowheads="1"/>
          </p:cNvPicPr>
          <p:nvPr/>
        </p:nvPicPr>
        <p:blipFill>
          <a:blip r:embed="rId2" cstate="print"/>
          <a:srcRect l="73628" t="43704"/>
          <a:stretch>
            <a:fillRect/>
          </a:stretch>
        </p:blipFill>
        <p:spPr bwMode="auto">
          <a:xfrm>
            <a:off x="6732588" y="2997200"/>
            <a:ext cx="2411412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DTU frise RGB"/>
          <p:cNvPicPr>
            <a:picLocks noChangeAspect="1" noChangeArrowheads="1"/>
          </p:cNvPicPr>
          <p:nvPr/>
        </p:nvPicPr>
        <p:blipFill>
          <a:blip r:embed="rId3" cstate="print"/>
          <a:srcRect r="25990"/>
          <a:stretch>
            <a:fillRect/>
          </a:stretch>
        </p:blipFill>
        <p:spPr bwMode="auto">
          <a:xfrm>
            <a:off x="4432300" y="3124200"/>
            <a:ext cx="4711700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DTU-DK-A1"/>
          <p:cNvPicPr>
            <a:picLocks noChangeAspect="1" noChangeArrowheads="1"/>
          </p:cNvPicPr>
          <p:nvPr/>
        </p:nvPicPr>
        <p:blipFill>
          <a:blip r:embed="rId4" cstate="print"/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0485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304800"/>
            <a:ext cx="1943100" cy="5861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676900" cy="5861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4406-B77A-4955-90C0-53BCEC634398}" type="datetime3">
              <a:rPr lang="en-US" smtClean="0"/>
              <a:t>20 April 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Interview at Nanotech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FDF-FEDE-4D8D-8AB2-04CE8B79A2D5}" type="datetime3">
              <a:rPr lang="en-US" smtClean="0"/>
              <a:t>20 April 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Interview at Nanotech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DF67-8D52-44F7-8014-4A8053D88A8F}" type="datetime3">
              <a:rPr lang="en-US" smtClean="0"/>
              <a:t>20 April 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Interview at Nanotech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AF22-4455-4990-A581-FB0BA1C43341}" type="datetime3">
              <a:rPr lang="en-US" smtClean="0"/>
              <a:t>20 April 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Interview at Nanotech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E9A2-6698-47D3-A57B-36BD0FDC691B}" type="datetime3">
              <a:rPr lang="en-US" smtClean="0"/>
              <a:t>20 April 2016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Interview at Nanotech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7E89-2206-4B52-9483-A8968950B028}" type="datetime3">
              <a:rPr lang="en-US" smtClean="0"/>
              <a:t>20 April 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Interview at Nanotech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027A-8A65-40ED-AD52-C3B2268DF2DE}" type="datetime3">
              <a:rPr lang="en-US" smtClean="0"/>
              <a:t>20 April 2016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Interview at Nanotech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7570-E052-4072-B8A3-2DE73C1EA05D}" type="datetime3">
              <a:rPr lang="en-US" smtClean="0"/>
              <a:t>20 April 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Interview at Nanotech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7BB7-0BD2-42FD-A5C6-F014F41CB197}" type="datetime3">
              <a:rPr lang="en-US" smtClean="0"/>
              <a:t>20 April 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Interview at Nanotech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D322-02D1-4A15-BE3E-856470BE74B4}" type="datetime3">
              <a:rPr lang="en-US" smtClean="0"/>
              <a:t>20 April 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Interview at Nanotech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9411-568F-4A06-A0C3-B447F5650B01}" type="datetime3">
              <a:rPr lang="en-US" smtClean="0"/>
              <a:t>20 April 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Interview at Nanotech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 bright="45000" contrast="45000"/>
          </a:blip>
          <a:srcRect/>
          <a:stretch>
            <a:fillRect t="-5000" b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smtClean="0"/>
          </a:p>
        </p:txBody>
      </p:sp>
      <p:pic>
        <p:nvPicPr>
          <p:cNvPr id="1028" name="Picture 8" descr="DTU-DK-A1"/>
          <p:cNvPicPr>
            <a:picLocks noChangeAspect="1" noChangeArrowheads="1"/>
          </p:cNvPicPr>
          <p:nvPr/>
        </p:nvPicPr>
        <p:blipFill>
          <a:blip r:embed="rId15" cstate="print"/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7618413" y="6477000"/>
            <a:ext cx="763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eaLnBrk="0" hangingPunct="0">
              <a:spcBef>
                <a:spcPct val="0"/>
              </a:spcBef>
              <a:defRPr/>
            </a:pPr>
            <a:fld id="{909D8320-F094-45CE-86FC-B2BA7BAC5165}" type="datetime1">
              <a:rPr lang="en-GB" sz="900">
                <a:ea typeface="ＭＳ Ｐゴシック" charset="-128"/>
              </a:rPr>
              <a:pPr algn="r" eaLnBrk="0" hangingPunct="0">
                <a:spcBef>
                  <a:spcPct val="0"/>
                </a:spcBef>
                <a:defRPr/>
              </a:pPr>
              <a:t>20/04/2016</a:t>
            </a:fld>
            <a:endParaRPr lang="da-DK" sz="900" dirty="0">
              <a:ea typeface="ＭＳ Ｐゴシック" charset="-128"/>
            </a:endParaRP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4800600" y="6477000"/>
            <a:ext cx="2741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eaLnBrk="0" hangingPunct="0">
              <a:spcBef>
                <a:spcPct val="0"/>
              </a:spcBef>
              <a:defRPr/>
            </a:pPr>
            <a:r>
              <a:rPr lang="en-GB" sz="900" dirty="0">
                <a:ea typeface="ＭＳ Ｐゴシック" charset="-128"/>
              </a:rPr>
              <a:t>Journal Club</a:t>
            </a:r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609600" y="6477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spcBef>
                <a:spcPct val="0"/>
              </a:spcBef>
              <a:defRPr/>
            </a:pPr>
            <a:fld id="{FB8285C4-42A4-4BF1-B335-08AC29B8FCE0}" type="slidenum">
              <a:rPr lang="da-DK" sz="900">
                <a:ea typeface="ＭＳ Ｐゴシック" charset="-128"/>
              </a:rPr>
              <a:pPr eaLnBrk="0" hangingPunct="0">
                <a:spcBef>
                  <a:spcPct val="0"/>
                </a:spcBef>
                <a:defRPr/>
              </a:pPr>
              <a:t>‹#›</a:t>
            </a:fld>
            <a:endParaRPr lang="da-DK" sz="900">
              <a:ea typeface="ＭＳ Ｐゴシック" charset="-128"/>
            </a:endParaRPr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989013" y="6477000"/>
            <a:ext cx="369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900" b="1">
                <a:ea typeface="ＭＳ Ｐゴシック" charset="-128"/>
              </a:rPr>
              <a:t>DTU Fotonik, Danmarks Tekniske Universitet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 bright="45000" contrast="45000"/>
          </a:blip>
          <a:srcRect/>
          <a:stretch>
            <a:fillRect t="-5000" b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a-DK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smtClean="0"/>
          </a:p>
        </p:txBody>
      </p:sp>
      <p:pic>
        <p:nvPicPr>
          <p:cNvPr id="2052" name="Picture 8" descr="DTU-DK-A1"/>
          <p:cNvPicPr>
            <a:picLocks noChangeAspect="1" noChangeArrowheads="1"/>
          </p:cNvPicPr>
          <p:nvPr/>
        </p:nvPicPr>
        <p:blipFill>
          <a:blip r:embed="rId14" cstate="print"/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25" name="Rectangle 9"/>
          <p:cNvSpPr>
            <a:spLocks noChangeArrowheads="1"/>
          </p:cNvSpPr>
          <p:nvPr/>
        </p:nvSpPr>
        <p:spPr bwMode="auto">
          <a:xfrm>
            <a:off x="7618413" y="6477000"/>
            <a:ext cx="763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eaLnBrk="0" hangingPunct="0">
              <a:spcBef>
                <a:spcPct val="0"/>
              </a:spcBef>
              <a:defRPr/>
            </a:pPr>
            <a:fld id="{E44AB1C3-B1E5-4154-9E92-0A69BA9161B0}" type="datetime1">
              <a:rPr lang="en-GB" sz="900">
                <a:ea typeface="ＭＳ Ｐゴシック" charset="-128"/>
              </a:rPr>
              <a:pPr algn="r" eaLnBrk="0" hangingPunct="0">
                <a:spcBef>
                  <a:spcPct val="0"/>
                </a:spcBef>
                <a:defRPr/>
              </a:pPr>
              <a:t>20/04/2016</a:t>
            </a:fld>
            <a:endParaRPr lang="da-DK" sz="900">
              <a:ea typeface="ＭＳ Ｐゴシック" charset="-128"/>
            </a:endParaRPr>
          </a:p>
        </p:txBody>
      </p:sp>
      <p:sp>
        <p:nvSpPr>
          <p:cNvPr id="111626" name="Rectangle 10"/>
          <p:cNvSpPr>
            <a:spLocks noChangeArrowheads="1"/>
          </p:cNvSpPr>
          <p:nvPr/>
        </p:nvSpPr>
        <p:spPr bwMode="auto">
          <a:xfrm>
            <a:off x="4800600" y="6477000"/>
            <a:ext cx="2741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eaLnBrk="0" hangingPunct="0">
              <a:spcBef>
                <a:spcPct val="0"/>
              </a:spcBef>
              <a:defRPr/>
            </a:pPr>
            <a:r>
              <a:rPr lang="da-DK" sz="900">
                <a:ea typeface="ＭＳ Ｐゴシック" charset="-128"/>
              </a:rPr>
              <a:t>Nanophotonics Meeting </a:t>
            </a:r>
          </a:p>
        </p:txBody>
      </p:sp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609600" y="6477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spcBef>
                <a:spcPct val="0"/>
              </a:spcBef>
              <a:defRPr/>
            </a:pPr>
            <a:fld id="{04D49CFC-090E-4E45-AA57-CC20134D12C4}" type="slidenum">
              <a:rPr lang="da-DK" sz="900">
                <a:ea typeface="ＭＳ Ｐゴシック" charset="-128"/>
              </a:rPr>
              <a:pPr eaLnBrk="0" hangingPunct="0">
                <a:spcBef>
                  <a:spcPct val="0"/>
                </a:spcBef>
                <a:defRPr/>
              </a:pPr>
              <a:t>‹#›</a:t>
            </a:fld>
            <a:endParaRPr lang="da-DK" sz="900">
              <a:ea typeface="ＭＳ Ｐゴシック" charset="-128"/>
            </a:endParaRPr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989013" y="6477000"/>
            <a:ext cx="369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900" b="1">
                <a:ea typeface="ＭＳ Ｐゴシック" charset="-128"/>
              </a:rPr>
              <a:t>DTU Fotonik, Danmarks Tekniske Universitet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EBBA4-AD80-4793-8568-3FBC2EB61994}" type="datetime3">
              <a:rPr lang="en-US" smtClean="0"/>
              <a:t>20 April 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Interview at Nanotech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79AA3-824F-47F6-B467-AAC4A6AD6D4D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4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49.wmf"/><Relationship Id="rId18" Type="http://schemas.openxmlformats.org/officeDocument/2006/relationships/image" Target="../media/image53.png"/><Relationship Id="rId3" Type="http://schemas.openxmlformats.org/officeDocument/2006/relationships/image" Target="../media/image52.emf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30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54.png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5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2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6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oleObject" Target="../embeddings/oleObject45.bin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69.wmf"/><Relationship Id="rId10" Type="http://schemas.openxmlformats.org/officeDocument/2006/relationships/image" Target="../media/image68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4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6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30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2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emf"/><Relationship Id="rId5" Type="http://schemas.openxmlformats.org/officeDocument/2006/relationships/image" Target="../media/image30.png"/><Relationship Id="rId4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6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30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35.wmf"/><Relationship Id="rId5" Type="http://schemas.openxmlformats.org/officeDocument/2006/relationships/image" Target="../media/image33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496" y="2564904"/>
            <a:ext cx="9144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da-DK" sz="3400" b="1" cap="small" dirty="0">
                <a:latin typeface="Verdana" pitchFamily="34" charset="0"/>
              </a:rPr>
              <a:t>Finite-difference </a:t>
            </a:r>
            <a:r>
              <a:rPr lang="da-DK" sz="3400" b="1" cap="small" dirty="0" smtClean="0">
                <a:latin typeface="Verdana" pitchFamily="34" charset="0"/>
              </a:rPr>
              <a:t>frequency-domain</a:t>
            </a:r>
          </a:p>
          <a:p>
            <a:pPr algn="ctr"/>
            <a:r>
              <a:rPr lang="da-DK" sz="3400" b="1" cap="small" dirty="0" smtClean="0">
                <a:latin typeface="Verdana" pitchFamily="34" charset="0"/>
              </a:rPr>
              <a:t>(FDFD) method</a:t>
            </a:r>
            <a:endParaRPr lang="en-GB" sz="3400" b="1" cap="small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24"/>
          <p:cNvSpPr/>
          <p:nvPr/>
        </p:nvSpPr>
        <p:spPr>
          <a:xfrm>
            <a:off x="2635691" y="5373216"/>
            <a:ext cx="3736509" cy="10429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7" name="Rounded Rectangle 24"/>
          <p:cNvSpPr/>
          <p:nvPr/>
        </p:nvSpPr>
        <p:spPr>
          <a:xfrm>
            <a:off x="2627784" y="3429000"/>
            <a:ext cx="3672408" cy="10429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" name="Straight Connector 20"/>
          <p:cNvCxnSpPr/>
          <p:nvPr/>
        </p:nvCxnSpPr>
        <p:spPr>
          <a:xfrm>
            <a:off x="214282" y="571480"/>
            <a:ext cx="87154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 txBox="1">
            <a:spLocks/>
          </p:cNvSpPr>
          <p:nvPr/>
        </p:nvSpPr>
        <p:spPr bwMode="auto">
          <a:xfrm>
            <a:off x="214282" y="76181"/>
            <a:ext cx="8786874" cy="56673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bIns="0"/>
          <a:lstStyle/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en-US" sz="2400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ru-RU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 forward and backward differences</a:t>
            </a:r>
            <a:endParaRPr lang="da-DK" sz="2400" cap="small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defTabSz="800100">
              <a:lnSpc>
                <a:spcPct val="90000"/>
              </a:lnSpc>
              <a:spcAft>
                <a:spcPct val="35000"/>
              </a:spcAft>
            </a:pPr>
            <a:endParaRPr lang="da-DK" sz="2400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778421"/>
              </p:ext>
            </p:extLst>
          </p:nvPr>
        </p:nvGraphicFramePr>
        <p:xfrm>
          <a:off x="2940050" y="3394075"/>
          <a:ext cx="31813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18" name="Equation" r:id="rId3" imgW="1511280" imgH="507960" progId="Equation.DSMT4">
                  <p:embed/>
                </p:oleObj>
              </mc:Choice>
              <mc:Fallback>
                <p:oleObj name="Equation" r:id="rId3" imgW="15112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3394075"/>
                        <a:ext cx="3181350" cy="10779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Левая фигурная скобка 53"/>
          <p:cNvSpPr/>
          <p:nvPr/>
        </p:nvSpPr>
        <p:spPr>
          <a:xfrm rot="16200000">
            <a:off x="3279118" y="4267343"/>
            <a:ext cx="382531" cy="96511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2644676" y="4839543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eigenmatrix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479418"/>
              </p:ext>
            </p:extLst>
          </p:nvPr>
        </p:nvGraphicFramePr>
        <p:xfrm>
          <a:off x="2635691" y="5403850"/>
          <a:ext cx="362426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19" name="Equation" r:id="rId5" imgW="1765080" imgH="469800" progId="Equation.DSMT4">
                  <p:embed/>
                </p:oleObj>
              </mc:Choice>
              <mc:Fallback>
                <p:oleObj name="Equation" r:id="rId5" imgW="1765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691" y="5403850"/>
                        <a:ext cx="3624262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85134"/>
              </p:ext>
            </p:extLst>
          </p:nvPr>
        </p:nvGraphicFramePr>
        <p:xfrm>
          <a:off x="4993190" y="1503274"/>
          <a:ext cx="2697163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20" name="Equation" r:id="rId7" imgW="1714320" imgH="914400" progId="Equation.DSMT4">
                  <p:embed/>
                </p:oleObj>
              </mc:Choice>
              <mc:Fallback>
                <p:oleObj name="Equation" r:id="rId7" imgW="1714320" imgH="914400" progId="Equation.DSMT4">
                  <p:embed/>
                  <p:pic>
                    <p:nvPicPr>
                      <p:cNvPr id="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3190" y="1503274"/>
                        <a:ext cx="2697163" cy="143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33"/>
          <p:cNvSpPr txBox="1">
            <a:spLocks noChangeArrowheads="1"/>
          </p:cNvSpPr>
          <p:nvPr/>
        </p:nvSpPr>
        <p:spPr bwMode="auto">
          <a:xfrm>
            <a:off x="5137206" y="869946"/>
            <a:ext cx="3527425" cy="431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Forward differential:</a:t>
            </a:r>
          </a:p>
        </p:txBody>
      </p:sp>
      <p:graphicFrame>
        <p:nvGraphicFramePr>
          <p:cNvPr id="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431441"/>
              </p:ext>
            </p:extLst>
          </p:nvPr>
        </p:nvGraphicFramePr>
        <p:xfrm>
          <a:off x="8280722" y="1474743"/>
          <a:ext cx="5397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21" name="Equation" r:id="rId9" imgW="342720" imgH="914400" progId="Equation.DSMT4">
                  <p:embed/>
                </p:oleObj>
              </mc:Choice>
              <mc:Fallback>
                <p:oleObj name="Equation" r:id="rId9" imgW="342720" imgH="914400" progId="Equation.DSMT4">
                  <p:embed/>
                  <p:pic>
                    <p:nvPicPr>
                      <p:cNvPr id="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722" y="1474743"/>
                        <a:ext cx="539750" cy="143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453826"/>
              </p:ext>
            </p:extLst>
          </p:nvPr>
        </p:nvGraphicFramePr>
        <p:xfrm>
          <a:off x="179512" y="1496607"/>
          <a:ext cx="2576513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22" name="Equation" r:id="rId11" imgW="1638000" imgH="914400" progId="Equation.DSMT4">
                  <p:embed/>
                </p:oleObj>
              </mc:Choice>
              <mc:Fallback>
                <p:oleObj name="Equation" r:id="rId11" imgW="1638000" imgH="914400" progId="Equation.DSMT4">
                  <p:embed/>
                  <p:pic>
                    <p:nvPicPr>
                      <p:cNvPr id="4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496607"/>
                        <a:ext cx="2576513" cy="143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33"/>
          <p:cNvSpPr txBox="1">
            <a:spLocks noChangeArrowheads="1"/>
          </p:cNvSpPr>
          <p:nvPr/>
        </p:nvSpPr>
        <p:spPr bwMode="auto">
          <a:xfrm>
            <a:off x="223962" y="854339"/>
            <a:ext cx="3527425" cy="431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Backward </a:t>
            </a:r>
            <a:r>
              <a:rPr lang="en-US" sz="22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differential:</a:t>
            </a:r>
          </a:p>
        </p:txBody>
      </p:sp>
      <p:graphicFrame>
        <p:nvGraphicFramePr>
          <p:cNvPr id="2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238368"/>
              </p:ext>
            </p:extLst>
          </p:nvPr>
        </p:nvGraphicFramePr>
        <p:xfrm>
          <a:off x="3347864" y="1497014"/>
          <a:ext cx="579437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23" name="Equation" r:id="rId13" imgW="368280" imgH="914400" progId="Equation.DSMT4">
                  <p:embed/>
                </p:oleObj>
              </mc:Choice>
              <mc:Fallback>
                <p:oleObj name="Equation" r:id="rId13" imgW="368280" imgH="914400" progId="Equation.DSMT4">
                  <p:embed/>
                  <p:pic>
                    <p:nvPicPr>
                      <p:cNvPr id="4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497014"/>
                        <a:ext cx="579437" cy="143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962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/>
          <p:cNvCxnSpPr/>
          <p:nvPr/>
        </p:nvCxnSpPr>
        <p:spPr>
          <a:xfrm>
            <a:off x="827584" y="3918477"/>
            <a:ext cx="0" cy="1800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8374459" y="3847008"/>
            <a:ext cx="0" cy="1800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11</a:t>
            </a:fld>
            <a:endParaRPr lang="da-DK"/>
          </a:p>
        </p:txBody>
      </p:sp>
      <p:cxnSp>
        <p:nvCxnSpPr>
          <p:cNvPr id="3" name="Straight Connector 20"/>
          <p:cNvCxnSpPr/>
          <p:nvPr/>
        </p:nvCxnSpPr>
        <p:spPr>
          <a:xfrm>
            <a:off x="214282" y="571480"/>
            <a:ext cx="87154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 txBox="1">
            <a:spLocks/>
          </p:cNvSpPr>
          <p:nvPr/>
        </p:nvSpPr>
        <p:spPr bwMode="auto">
          <a:xfrm>
            <a:off x="214282" y="76181"/>
            <a:ext cx="8786874" cy="56673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bIns="0"/>
          <a:lstStyle/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en-US" sz="2400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ru-RU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 forward and backward differences</a:t>
            </a:r>
            <a:endParaRPr lang="da-DK" sz="2400" cap="small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defTabSz="800100">
              <a:lnSpc>
                <a:spcPct val="90000"/>
              </a:lnSpc>
              <a:spcAft>
                <a:spcPct val="35000"/>
              </a:spcAft>
            </a:pPr>
            <a:endParaRPr lang="da-DK" sz="2400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539552" y="4715852"/>
            <a:ext cx="8147248" cy="59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393581" y="4674432"/>
            <a:ext cx="144016" cy="141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2385449" y="4647070"/>
            <a:ext cx="226742" cy="255602"/>
            <a:chOff x="6012160" y="4221088"/>
            <a:chExt cx="112415" cy="142937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>
              <a:off x="6012160" y="4222167"/>
              <a:ext cx="112415" cy="1418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6012160" y="4221088"/>
              <a:ext cx="96194" cy="1429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303214" y="5103945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24435" y="5103945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ru-RU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702157" y="4598042"/>
            <a:ext cx="250853" cy="353656"/>
            <a:chOff x="6691638" y="4108868"/>
            <a:chExt cx="112415" cy="142937"/>
          </a:xfrm>
        </p:grpSpPr>
        <p:cxnSp>
          <p:nvCxnSpPr>
            <p:cNvPr id="18" name="Прямая соединительная линия 17"/>
            <p:cNvCxnSpPr/>
            <p:nvPr/>
          </p:nvCxnSpPr>
          <p:spPr>
            <a:xfrm>
              <a:off x="6691638" y="4109947"/>
              <a:ext cx="112415" cy="141858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>
              <a:off x="6691638" y="4108868"/>
              <a:ext cx="96194" cy="142937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/>
        </p:nvSpPr>
        <p:spPr>
          <a:xfrm>
            <a:off x="8302451" y="4648928"/>
            <a:ext cx="144016" cy="14185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8044881" y="5746698"/>
            <a:ext cx="6591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PEC</a:t>
            </a:r>
          </a:p>
          <a:p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ru-RU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498005" y="5795972"/>
            <a:ext cx="6976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PMC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 smtClean="0"/>
          </a:p>
        </p:txBody>
      </p:sp>
      <p:sp>
        <p:nvSpPr>
          <p:cNvPr id="36" name="Овал 35"/>
          <p:cNvSpPr/>
          <p:nvPr/>
        </p:nvSpPr>
        <p:spPr>
          <a:xfrm>
            <a:off x="1619672" y="4706890"/>
            <a:ext cx="144016" cy="141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7" name="Группа 36"/>
          <p:cNvGrpSpPr/>
          <p:nvPr/>
        </p:nvGrpSpPr>
        <p:grpSpPr>
          <a:xfrm>
            <a:off x="7369594" y="4581128"/>
            <a:ext cx="226742" cy="255602"/>
            <a:chOff x="6012160" y="4221088"/>
            <a:chExt cx="112415" cy="142937"/>
          </a:xfrm>
        </p:grpSpPr>
        <p:cxnSp>
          <p:nvCxnSpPr>
            <p:cNvPr id="38" name="Прямая соединительная линия 37"/>
            <p:cNvCxnSpPr/>
            <p:nvPr/>
          </p:nvCxnSpPr>
          <p:spPr>
            <a:xfrm>
              <a:off x="6012160" y="4222167"/>
              <a:ext cx="112415" cy="1418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6012160" y="4221088"/>
              <a:ext cx="96194" cy="1429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287209" y="3604332"/>
            <a:ext cx="5790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z/2                    …                         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ru-RU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1691680" y="4120341"/>
            <a:ext cx="0" cy="46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6465589" y="4129852"/>
            <a:ext cx="0" cy="46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583640" y="4053878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ru-RU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794788"/>
              </p:ext>
            </p:extLst>
          </p:nvPr>
        </p:nvGraphicFramePr>
        <p:xfrm>
          <a:off x="5065198" y="1503274"/>
          <a:ext cx="2697163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30" name="Equation" r:id="rId3" imgW="1714320" imgH="914400" progId="Equation.DSMT4">
                  <p:embed/>
                </p:oleObj>
              </mc:Choice>
              <mc:Fallback>
                <p:oleObj name="Equation" r:id="rId3" imgW="1714320" imgH="914400" progId="Equation.DSMT4">
                  <p:embed/>
                  <p:pic>
                    <p:nvPicPr>
                      <p:cNvPr id="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198" y="1503274"/>
                        <a:ext cx="2697163" cy="143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33"/>
          <p:cNvSpPr txBox="1">
            <a:spLocks noChangeArrowheads="1"/>
          </p:cNvSpPr>
          <p:nvPr/>
        </p:nvSpPr>
        <p:spPr bwMode="auto">
          <a:xfrm>
            <a:off x="5209214" y="869946"/>
            <a:ext cx="3527425" cy="431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Forward differential:</a:t>
            </a:r>
          </a:p>
        </p:txBody>
      </p:sp>
      <p:graphicFrame>
        <p:nvGraphicFramePr>
          <p:cNvPr id="4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404257"/>
              </p:ext>
            </p:extLst>
          </p:nvPr>
        </p:nvGraphicFramePr>
        <p:xfrm>
          <a:off x="8352730" y="1474743"/>
          <a:ext cx="5397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31" name="Equation" r:id="rId5" imgW="342720" imgH="914400" progId="Equation.DSMT4">
                  <p:embed/>
                </p:oleObj>
              </mc:Choice>
              <mc:Fallback>
                <p:oleObj name="Equation" r:id="rId5" imgW="342720" imgH="914400" progId="Equation.DSMT4">
                  <p:embed/>
                  <p:pic>
                    <p:nvPicPr>
                      <p:cNvPr id="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2730" y="1474743"/>
                        <a:ext cx="539750" cy="143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297047"/>
              </p:ext>
            </p:extLst>
          </p:nvPr>
        </p:nvGraphicFramePr>
        <p:xfrm>
          <a:off x="323528" y="1496607"/>
          <a:ext cx="2576513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32" name="Equation" r:id="rId7" imgW="1638000" imgH="914400" progId="Equation.DSMT4">
                  <p:embed/>
                </p:oleObj>
              </mc:Choice>
              <mc:Fallback>
                <p:oleObj name="Equation" r:id="rId7" imgW="1638000" imgH="914400" progId="Equation.DSMT4">
                  <p:embed/>
                  <p:pic>
                    <p:nvPicPr>
                      <p:cNvPr id="4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496607"/>
                        <a:ext cx="2576513" cy="143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33"/>
          <p:cNvSpPr txBox="1">
            <a:spLocks noChangeArrowheads="1"/>
          </p:cNvSpPr>
          <p:nvPr/>
        </p:nvSpPr>
        <p:spPr bwMode="auto">
          <a:xfrm>
            <a:off x="367978" y="854339"/>
            <a:ext cx="3527425" cy="431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Backward </a:t>
            </a:r>
            <a:r>
              <a:rPr lang="en-US" sz="22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differential:</a:t>
            </a:r>
          </a:p>
        </p:txBody>
      </p:sp>
      <p:graphicFrame>
        <p:nvGraphicFramePr>
          <p:cNvPr id="4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579360"/>
              </p:ext>
            </p:extLst>
          </p:nvPr>
        </p:nvGraphicFramePr>
        <p:xfrm>
          <a:off x="3569950" y="1497014"/>
          <a:ext cx="579437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33" name="Equation" r:id="rId9" imgW="368280" imgH="914400" progId="Equation.DSMT4">
                  <p:embed/>
                </p:oleObj>
              </mc:Choice>
              <mc:Fallback>
                <p:oleObj name="Equation" r:id="rId9" imgW="368280" imgH="914400" progId="Equation.DSMT4">
                  <p:embed/>
                  <p:pic>
                    <p:nvPicPr>
                      <p:cNvPr id="4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950" y="1497014"/>
                        <a:ext cx="579437" cy="143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23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12</a:t>
            </a:fld>
            <a:endParaRPr lang="da-DK"/>
          </a:p>
        </p:txBody>
      </p:sp>
      <p:cxnSp>
        <p:nvCxnSpPr>
          <p:cNvPr id="3" name="Straight Connector 20"/>
          <p:cNvCxnSpPr/>
          <p:nvPr/>
        </p:nvCxnSpPr>
        <p:spPr>
          <a:xfrm>
            <a:off x="214282" y="571480"/>
            <a:ext cx="87154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 txBox="1">
            <a:spLocks/>
          </p:cNvSpPr>
          <p:nvPr/>
        </p:nvSpPr>
        <p:spPr bwMode="auto">
          <a:xfrm>
            <a:off x="214282" y="76181"/>
            <a:ext cx="8786874" cy="56673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bIns="0"/>
          <a:lstStyle/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en-US" sz="2400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ru-RU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 PMC-PEC cavity</a:t>
            </a:r>
            <a:endParaRPr lang="da-DK" sz="2400" cap="small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defTabSz="800100">
              <a:lnSpc>
                <a:spcPct val="90000"/>
              </a:lnSpc>
              <a:spcAft>
                <a:spcPct val="35000"/>
              </a:spcAft>
            </a:pPr>
            <a:endParaRPr lang="da-DK" sz="2400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498376" y="1844824"/>
            <a:ext cx="6054824" cy="590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899592" y="1003743"/>
            <a:ext cx="0" cy="1800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262" y="1003743"/>
            <a:ext cx="7370566" cy="1921201"/>
          </a:xfrm>
          <a:prstGeom prst="rect">
            <a:avLst/>
          </a:prstGeom>
        </p:spPr>
      </p:pic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962359"/>
              </p:ext>
            </p:extLst>
          </p:nvPr>
        </p:nvGraphicFramePr>
        <p:xfrm>
          <a:off x="538813" y="4148641"/>
          <a:ext cx="22209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91" name="Equation" r:id="rId4" imgW="1054080" imgH="419040" progId="Equation.DSMT4">
                  <p:embed/>
                </p:oleObj>
              </mc:Choice>
              <mc:Fallback>
                <p:oleObj name="Equation" r:id="rId4" imgW="1054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813" y="4148641"/>
                        <a:ext cx="2220913" cy="889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991741"/>
              </p:ext>
            </p:extLst>
          </p:nvPr>
        </p:nvGraphicFramePr>
        <p:xfrm>
          <a:off x="538813" y="5229200"/>
          <a:ext cx="299561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92" name="Equation" r:id="rId6" imgW="1422360" imgH="393480" progId="Equation.DSMT4">
                  <p:embed/>
                </p:oleObj>
              </mc:Choice>
              <mc:Fallback>
                <p:oleObj name="Equation" r:id="rId6" imgW="1422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813" y="5229200"/>
                        <a:ext cx="2995613" cy="835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Прямая соединительная линия 13"/>
          <p:cNvCxnSpPr/>
          <p:nvPr/>
        </p:nvCxnSpPr>
        <p:spPr>
          <a:xfrm>
            <a:off x="1187624" y="1003743"/>
            <a:ext cx="0" cy="18002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763688" y="980728"/>
            <a:ext cx="0" cy="18002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411760" y="980728"/>
            <a:ext cx="0" cy="18002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987824" y="980728"/>
            <a:ext cx="0" cy="18002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563888" y="980728"/>
            <a:ext cx="0" cy="18002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4211960" y="980728"/>
            <a:ext cx="0" cy="18002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4788024" y="964174"/>
            <a:ext cx="0" cy="18002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436096" y="980728"/>
            <a:ext cx="0" cy="180020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740446"/>
              </p:ext>
            </p:extLst>
          </p:nvPr>
        </p:nvGraphicFramePr>
        <p:xfrm>
          <a:off x="952099" y="2780928"/>
          <a:ext cx="3476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93" name="Equation" r:id="rId8" imgW="164880" imgH="393480" progId="Equation.DSMT4">
                  <p:embed/>
                </p:oleObj>
              </mc:Choice>
              <mc:Fallback>
                <p:oleObj name="Equation" r:id="rId8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099" y="2780928"/>
                        <a:ext cx="347663" cy="835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966154"/>
              </p:ext>
            </p:extLst>
          </p:nvPr>
        </p:nvGraphicFramePr>
        <p:xfrm>
          <a:off x="1498699" y="2809999"/>
          <a:ext cx="48101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94" name="Equation" r:id="rId10" imgW="228600" imgH="393480" progId="Equation.DSMT4">
                  <p:embed/>
                </p:oleObj>
              </mc:Choice>
              <mc:Fallback>
                <p:oleObj name="Equation" r:id="rId10" imgW="228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99" y="2809999"/>
                        <a:ext cx="481013" cy="835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309596"/>
              </p:ext>
            </p:extLst>
          </p:nvPr>
        </p:nvGraphicFramePr>
        <p:xfrm>
          <a:off x="2123728" y="2833799"/>
          <a:ext cx="508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95" name="Equation" r:id="rId12" imgW="241200" imgH="393480" progId="Equation.DSMT4">
                  <p:embed/>
                </p:oleObj>
              </mc:Choice>
              <mc:Fallback>
                <p:oleObj name="Equation" r:id="rId12" imgW="241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833799"/>
                        <a:ext cx="508000" cy="835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192209"/>
              </p:ext>
            </p:extLst>
          </p:nvPr>
        </p:nvGraphicFramePr>
        <p:xfrm>
          <a:off x="2699792" y="2833799"/>
          <a:ext cx="508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96" name="Equation" r:id="rId14" imgW="241200" imgH="393480" progId="Equation.DSMT4">
                  <p:embed/>
                </p:oleObj>
              </mc:Choice>
              <mc:Fallback>
                <p:oleObj name="Equation" r:id="rId14" imgW="241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833799"/>
                        <a:ext cx="508000" cy="835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167608"/>
              </p:ext>
            </p:extLst>
          </p:nvPr>
        </p:nvGraphicFramePr>
        <p:xfrm>
          <a:off x="3334860" y="2836445"/>
          <a:ext cx="508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97" name="Equation" r:id="rId16" imgW="241200" imgH="393480" progId="Equation.DSMT4">
                  <p:embed/>
                </p:oleObj>
              </mc:Choice>
              <mc:Fallback>
                <p:oleObj name="Equation" r:id="rId16" imgW="241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4860" y="2836445"/>
                        <a:ext cx="508000" cy="835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877958" y="2947959"/>
            <a:ext cx="2597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=a (domain size)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562" y="2076746"/>
            <a:ext cx="6976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PMC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6553200" y="1441213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ru-RU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54784" y="4152668"/>
                <a:ext cx="86459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784" y="4152668"/>
                <a:ext cx="864596" cy="5186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92080" y="4947469"/>
                <a:ext cx="3077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947469"/>
                <a:ext cx="3077253" cy="276999"/>
              </a:xfrm>
              <a:prstGeom prst="rect">
                <a:avLst/>
              </a:prstGeom>
              <a:blipFill>
                <a:blip r:embed="rId19"/>
                <a:stretch>
                  <a:fillRect l="-198" t="-2222" r="-118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7380312" y="4797152"/>
            <a:ext cx="864096" cy="720080"/>
          </a:xfrm>
          <a:prstGeom prst="line">
            <a:avLst/>
          </a:prstGeom>
          <a:ln>
            <a:solidFill>
              <a:srgbClr val="C0C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329885" y="4732412"/>
            <a:ext cx="734607" cy="849560"/>
          </a:xfrm>
          <a:prstGeom prst="line">
            <a:avLst/>
          </a:prstGeom>
          <a:ln>
            <a:solidFill>
              <a:srgbClr val="C0C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05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36512" y="2564904"/>
            <a:ext cx="9144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3400" b="1" cap="small" dirty="0" smtClean="0">
                <a:latin typeface="Verdana" pitchFamily="34" charset="0"/>
              </a:rPr>
              <a:t>1</a:t>
            </a:r>
            <a:r>
              <a:rPr lang="en-US" sz="3400" b="1" cap="small" dirty="0" smtClean="0">
                <a:latin typeface="Verdana" pitchFamily="34" charset="0"/>
              </a:rPr>
              <a:t>D FDFD: periodic solution</a:t>
            </a:r>
            <a:endParaRPr lang="da-DK" sz="3400" b="1" cap="small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7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14</a:t>
            </a:fld>
            <a:endParaRPr lang="da-DK"/>
          </a:p>
        </p:txBody>
      </p:sp>
      <p:cxnSp>
        <p:nvCxnSpPr>
          <p:cNvPr id="3" name="Straight Connector 20"/>
          <p:cNvCxnSpPr/>
          <p:nvPr/>
        </p:nvCxnSpPr>
        <p:spPr>
          <a:xfrm>
            <a:off x="179512" y="571480"/>
            <a:ext cx="87154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 txBox="1">
            <a:spLocks/>
          </p:cNvSpPr>
          <p:nvPr/>
        </p:nvSpPr>
        <p:spPr bwMode="auto">
          <a:xfrm>
            <a:off x="214282" y="76181"/>
            <a:ext cx="8786874" cy="56673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bIns="0"/>
          <a:lstStyle/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en-US" sz="2400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Band gap diagrams: multilayers</a:t>
            </a:r>
            <a:endParaRPr lang="da-DK" sz="2400" cap="small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defTabSz="800100">
              <a:lnSpc>
                <a:spcPct val="90000"/>
              </a:lnSpc>
              <a:spcAft>
                <a:spcPct val="35000"/>
              </a:spcAft>
            </a:pPr>
            <a:endParaRPr lang="da-DK" sz="2400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13175"/>
          <a:stretch/>
        </p:blipFill>
        <p:spPr>
          <a:xfrm>
            <a:off x="887736" y="836713"/>
            <a:ext cx="3253116" cy="17874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833" y="140634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395536" y="1844824"/>
            <a:ext cx="50405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009" y="3216210"/>
            <a:ext cx="6805420" cy="3322702"/>
          </a:xfrm>
          <a:prstGeom prst="rect">
            <a:avLst/>
          </a:prstGeom>
        </p:spPr>
      </p:pic>
      <p:cxnSp>
        <p:nvCxnSpPr>
          <p:cNvPr id="18" name="Прямая соединительная линия 17"/>
          <p:cNvCxnSpPr/>
          <p:nvPr/>
        </p:nvCxnSpPr>
        <p:spPr>
          <a:xfrm flipH="1" flipV="1">
            <a:off x="395536" y="1651028"/>
            <a:ext cx="50405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81867" y="2798652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=13                    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=13,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=12                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=13,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ε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242238"/>
              </p:ext>
            </p:extLst>
          </p:nvPr>
        </p:nvGraphicFramePr>
        <p:xfrm>
          <a:off x="5375275" y="1049338"/>
          <a:ext cx="21383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8" name="Equation" r:id="rId6" imgW="1015920" imgH="241200" progId="Equation.DSMT4">
                  <p:embed/>
                </p:oleObj>
              </mc:Choice>
              <mc:Fallback>
                <p:oleObj name="Equation" r:id="rId6" imgW="1015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1049338"/>
                        <a:ext cx="2138363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389340"/>
              </p:ext>
            </p:extLst>
          </p:nvPr>
        </p:nvGraphicFramePr>
        <p:xfrm>
          <a:off x="5436096" y="1682221"/>
          <a:ext cx="197961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9" name="Equation" r:id="rId8" imgW="939600" imgH="203040" progId="Equation.DSMT4">
                  <p:embed/>
                </p:oleObj>
              </mc:Choice>
              <mc:Fallback>
                <p:oleObj name="Equation" r:id="rId8" imgW="939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682221"/>
                        <a:ext cx="1979612" cy="430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898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4"/>
          <p:cNvSpPr/>
          <p:nvPr/>
        </p:nvSpPr>
        <p:spPr>
          <a:xfrm>
            <a:off x="2703745" y="4320896"/>
            <a:ext cx="3736509" cy="10429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15</a:t>
            </a:fld>
            <a:endParaRPr lang="da-DK"/>
          </a:p>
        </p:txBody>
      </p:sp>
      <p:cxnSp>
        <p:nvCxnSpPr>
          <p:cNvPr id="3" name="Straight Connector 20"/>
          <p:cNvCxnSpPr/>
          <p:nvPr/>
        </p:nvCxnSpPr>
        <p:spPr>
          <a:xfrm>
            <a:off x="214282" y="571480"/>
            <a:ext cx="87154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 txBox="1">
            <a:spLocks/>
          </p:cNvSpPr>
          <p:nvPr/>
        </p:nvSpPr>
        <p:spPr bwMode="auto">
          <a:xfrm>
            <a:off x="214282" y="76181"/>
            <a:ext cx="8786874" cy="56673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bIns="0"/>
          <a:lstStyle/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en-US" sz="2400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Band gap diagrams: 1</a:t>
            </a:r>
            <a:r>
              <a:rPr lang="en-US" sz="2400" cap="small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formulation</a:t>
            </a:r>
            <a:endParaRPr lang="da-DK" sz="2400" cap="small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defTabSz="800100">
              <a:lnSpc>
                <a:spcPct val="90000"/>
              </a:lnSpc>
              <a:spcAft>
                <a:spcPct val="35000"/>
              </a:spcAft>
            </a:pPr>
            <a:endParaRPr lang="da-DK" sz="2400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3050"/>
              </p:ext>
            </p:extLst>
          </p:nvPr>
        </p:nvGraphicFramePr>
        <p:xfrm>
          <a:off x="331457" y="1473664"/>
          <a:ext cx="311150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85" name="Equation" r:id="rId3" imgW="1765080" imgH="914400" progId="Equation.DSMT4">
                  <p:embed/>
                </p:oleObj>
              </mc:Choice>
              <mc:Fallback>
                <p:oleObj name="Equation" r:id="rId3" imgW="17650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57" y="1473664"/>
                        <a:ext cx="3111500" cy="1611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3"/>
          <p:cNvSpPr txBox="1">
            <a:spLocks noChangeArrowheads="1"/>
          </p:cNvSpPr>
          <p:nvPr/>
        </p:nvSpPr>
        <p:spPr bwMode="auto">
          <a:xfrm>
            <a:off x="530563" y="915232"/>
            <a:ext cx="3527425" cy="431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Forward differential:</a:t>
            </a:r>
          </a:p>
        </p:txBody>
      </p:sp>
      <p:graphicFrame>
        <p:nvGraphicFramePr>
          <p:cNvPr id="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70559"/>
              </p:ext>
            </p:extLst>
          </p:nvPr>
        </p:nvGraphicFramePr>
        <p:xfrm>
          <a:off x="4932363" y="1479550"/>
          <a:ext cx="3233270" cy="1605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86" name="Equation" r:id="rId5" imgW="1892160" imgH="939600" progId="Equation.DSMT4">
                  <p:embed/>
                </p:oleObj>
              </mc:Choice>
              <mc:Fallback>
                <p:oleObj name="Equation" r:id="rId5" imgW="18921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479550"/>
                        <a:ext cx="3233270" cy="16054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33"/>
          <p:cNvSpPr txBox="1">
            <a:spLocks noChangeArrowheads="1"/>
          </p:cNvSpPr>
          <p:nvPr/>
        </p:nvSpPr>
        <p:spPr bwMode="auto">
          <a:xfrm>
            <a:off x="5221039" y="908968"/>
            <a:ext cx="3527425" cy="431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Backward </a:t>
            </a:r>
            <a:r>
              <a:rPr lang="en-US" sz="22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differential:</a:t>
            </a:r>
          </a:p>
        </p:txBody>
      </p:sp>
      <p:graphicFrame>
        <p:nvGraphicFramePr>
          <p:cNvPr id="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924490"/>
              </p:ext>
            </p:extLst>
          </p:nvPr>
        </p:nvGraphicFramePr>
        <p:xfrm>
          <a:off x="8365470" y="1491064"/>
          <a:ext cx="635686" cy="1577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87" name="Equation" r:id="rId7" imgW="368280" imgH="914400" progId="Equation.DSMT4">
                  <p:embed/>
                </p:oleObj>
              </mc:Choice>
              <mc:Fallback>
                <p:oleObj name="Equation" r:id="rId7" imgW="3682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5470" y="1491064"/>
                        <a:ext cx="635686" cy="15778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302475"/>
              </p:ext>
            </p:extLst>
          </p:nvPr>
        </p:nvGraphicFramePr>
        <p:xfrm>
          <a:off x="3707904" y="1443785"/>
          <a:ext cx="609889" cy="162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88" name="Equation" r:id="rId9" imgW="342720" imgH="914400" progId="Equation.DSMT4">
                  <p:embed/>
                </p:oleObj>
              </mc:Choice>
              <mc:Fallback>
                <p:oleObj name="Equation" r:id="rId9" imgW="3427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443785"/>
                        <a:ext cx="609889" cy="1625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10953"/>
              </p:ext>
            </p:extLst>
          </p:nvPr>
        </p:nvGraphicFramePr>
        <p:xfrm>
          <a:off x="2981325" y="4290492"/>
          <a:ext cx="318135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89" name="Equation" r:id="rId11" imgW="1511280" imgH="507960" progId="Equation.DSMT4">
                  <p:embed/>
                </p:oleObj>
              </mc:Choice>
              <mc:Fallback>
                <p:oleObj name="Equation" r:id="rId11" imgW="15112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4290492"/>
                        <a:ext cx="3181350" cy="10779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Левая фигурная скобка 15"/>
          <p:cNvSpPr/>
          <p:nvPr/>
        </p:nvSpPr>
        <p:spPr>
          <a:xfrm rot="16200000">
            <a:off x="3279118" y="5081921"/>
            <a:ext cx="382531" cy="96511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83768" y="5766355"/>
            <a:ext cx="2119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igenmatrix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particular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ru-RU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 flipV="1">
            <a:off x="5292080" y="5471440"/>
            <a:ext cx="176096" cy="294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82015" y="5759601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eigensolution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183461"/>
              </p:ext>
            </p:extLst>
          </p:nvPr>
        </p:nvGraphicFramePr>
        <p:xfrm>
          <a:off x="395536" y="3363406"/>
          <a:ext cx="27797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90" name="Equation" r:id="rId13" imgW="1320480" imgH="241200" progId="Equation.DSMT4">
                  <p:embed/>
                </p:oleObj>
              </mc:Choice>
              <mc:Fallback>
                <p:oleObj name="Equation" r:id="rId13" imgW="1320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363406"/>
                        <a:ext cx="2779712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518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24"/>
          <p:cNvSpPr/>
          <p:nvPr/>
        </p:nvSpPr>
        <p:spPr>
          <a:xfrm>
            <a:off x="2281470" y="4414735"/>
            <a:ext cx="4638443" cy="16289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16</a:t>
            </a:fld>
            <a:endParaRPr lang="da-DK"/>
          </a:p>
        </p:txBody>
      </p:sp>
      <p:cxnSp>
        <p:nvCxnSpPr>
          <p:cNvPr id="3" name="Straight Connector 20"/>
          <p:cNvCxnSpPr/>
          <p:nvPr/>
        </p:nvCxnSpPr>
        <p:spPr>
          <a:xfrm>
            <a:off x="214282" y="571480"/>
            <a:ext cx="87154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 txBox="1">
            <a:spLocks/>
          </p:cNvSpPr>
          <p:nvPr/>
        </p:nvSpPr>
        <p:spPr bwMode="auto">
          <a:xfrm>
            <a:off x="214282" y="76181"/>
            <a:ext cx="8786874" cy="56673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bIns="0"/>
          <a:lstStyle/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en-US" sz="2400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Band gap diagrams : 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sz="2400" cap="small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nd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formulation</a:t>
            </a:r>
            <a:endParaRPr lang="da-DK" sz="2400" cap="small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defTabSz="800100">
              <a:lnSpc>
                <a:spcPct val="90000"/>
              </a:lnSpc>
              <a:spcAft>
                <a:spcPct val="35000"/>
              </a:spcAft>
            </a:pPr>
            <a:endParaRPr lang="da-DK" sz="2400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224962"/>
              </p:ext>
            </p:extLst>
          </p:nvPr>
        </p:nvGraphicFramePr>
        <p:xfrm>
          <a:off x="419244" y="1543726"/>
          <a:ext cx="3019867" cy="1646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25" name="Equation" r:id="rId3" imgW="1676160" imgH="914400" progId="Equation.DSMT4">
                  <p:embed/>
                </p:oleObj>
              </mc:Choice>
              <mc:Fallback>
                <p:oleObj name="Equation" r:id="rId3" imgW="16761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44" y="1543726"/>
                        <a:ext cx="3019867" cy="16462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3"/>
          <p:cNvSpPr txBox="1">
            <a:spLocks noChangeArrowheads="1"/>
          </p:cNvSpPr>
          <p:nvPr/>
        </p:nvSpPr>
        <p:spPr bwMode="auto">
          <a:xfrm>
            <a:off x="622300" y="908720"/>
            <a:ext cx="3527425" cy="431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Forward differential:</a:t>
            </a:r>
          </a:p>
        </p:txBody>
      </p:sp>
      <p:graphicFrame>
        <p:nvGraphicFramePr>
          <p:cNvPr id="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125228"/>
              </p:ext>
            </p:extLst>
          </p:nvPr>
        </p:nvGraphicFramePr>
        <p:xfrm>
          <a:off x="5292080" y="1548504"/>
          <a:ext cx="2910400" cy="162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26" name="Equation" r:id="rId5" imgW="1638000" imgH="914400" progId="Equation.DSMT4">
                  <p:embed/>
                </p:oleObj>
              </mc:Choice>
              <mc:Fallback>
                <p:oleObj name="Equation" r:id="rId5" imgW="16380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548504"/>
                        <a:ext cx="2910400" cy="16246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33"/>
          <p:cNvSpPr txBox="1">
            <a:spLocks noChangeArrowheads="1"/>
          </p:cNvSpPr>
          <p:nvPr/>
        </p:nvSpPr>
        <p:spPr bwMode="auto">
          <a:xfrm>
            <a:off x="5076825" y="908720"/>
            <a:ext cx="3527425" cy="431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Backward </a:t>
            </a:r>
            <a:r>
              <a:rPr lang="en-US" sz="22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differential:</a:t>
            </a:r>
          </a:p>
        </p:txBody>
      </p:sp>
      <p:graphicFrame>
        <p:nvGraphicFramePr>
          <p:cNvPr id="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692201"/>
              </p:ext>
            </p:extLst>
          </p:nvPr>
        </p:nvGraphicFramePr>
        <p:xfrm>
          <a:off x="3635896" y="1543726"/>
          <a:ext cx="594842" cy="1710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27" name="Equation" r:id="rId7" imgW="317160" imgH="914400" progId="Equation.DSMT4">
                  <p:embed/>
                </p:oleObj>
              </mc:Choice>
              <mc:Fallback>
                <p:oleObj name="Equation" r:id="rId7" imgW="3171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543726"/>
                        <a:ext cx="594842" cy="17108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350539"/>
              </p:ext>
            </p:extLst>
          </p:nvPr>
        </p:nvGraphicFramePr>
        <p:xfrm>
          <a:off x="2400300" y="4973638"/>
          <a:ext cx="4519613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28" name="Equation" r:id="rId9" imgW="2145960" imgH="507960" progId="Equation.DSMT4">
                  <p:embed/>
                </p:oleObj>
              </mc:Choice>
              <mc:Fallback>
                <p:oleObj name="Equation" r:id="rId9" imgW="21459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4973638"/>
                        <a:ext cx="4519613" cy="10779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221764"/>
              </p:ext>
            </p:extLst>
          </p:nvPr>
        </p:nvGraphicFramePr>
        <p:xfrm>
          <a:off x="3439111" y="4468791"/>
          <a:ext cx="21399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29" name="Equation" r:id="rId11" imgW="1015920" imgH="241200" progId="Equation.DSMT4">
                  <p:embed/>
                </p:oleObj>
              </mc:Choice>
              <mc:Fallback>
                <p:oleObj name="Equation" r:id="rId11" imgW="1015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9111" y="4468791"/>
                        <a:ext cx="2139950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491258"/>
              </p:ext>
            </p:extLst>
          </p:nvPr>
        </p:nvGraphicFramePr>
        <p:xfrm>
          <a:off x="444206" y="3479676"/>
          <a:ext cx="197961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30" name="Equation" r:id="rId13" imgW="939600" imgH="203040" progId="Equation.DSMT4">
                  <p:embed/>
                </p:oleObj>
              </mc:Choice>
              <mc:Fallback>
                <p:oleObj name="Equation" r:id="rId13" imgW="939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06" y="3479676"/>
                        <a:ext cx="1979612" cy="430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50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>
            <a:off x="1287209" y="2822296"/>
            <a:ext cx="0" cy="1800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7956376" y="2782078"/>
            <a:ext cx="0" cy="1800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539552" y="3691140"/>
            <a:ext cx="8147248" cy="59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6393581" y="3649720"/>
            <a:ext cx="144016" cy="141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2385449" y="3622358"/>
            <a:ext cx="226742" cy="255602"/>
            <a:chOff x="6012160" y="4221088"/>
            <a:chExt cx="112415" cy="142937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6012160" y="4222167"/>
              <a:ext cx="112415" cy="1418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H="1">
              <a:off x="6012160" y="4221088"/>
              <a:ext cx="96194" cy="1429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303214" y="4019780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7744" y="3990163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ru-RU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702157" y="3573330"/>
            <a:ext cx="250853" cy="353656"/>
            <a:chOff x="6691638" y="4108868"/>
            <a:chExt cx="112415" cy="142937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>
              <a:off x="6691638" y="4109947"/>
              <a:ext cx="112415" cy="141858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6691638" y="4108868"/>
              <a:ext cx="96194" cy="142937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/>
        </p:nvSpPr>
        <p:spPr>
          <a:xfrm>
            <a:off x="8302451" y="3624216"/>
            <a:ext cx="144016" cy="14185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720067" y="4641592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083467" y="4531223"/>
            <a:ext cx="4074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 smtClean="0"/>
          </a:p>
        </p:txBody>
      </p:sp>
      <p:sp>
        <p:nvSpPr>
          <p:cNvPr id="19" name="Овал 18"/>
          <p:cNvSpPr/>
          <p:nvPr/>
        </p:nvSpPr>
        <p:spPr>
          <a:xfrm>
            <a:off x="1619672" y="3682178"/>
            <a:ext cx="144016" cy="141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7369594" y="3556416"/>
            <a:ext cx="226742" cy="255602"/>
            <a:chOff x="6012160" y="4221088"/>
            <a:chExt cx="112415" cy="142937"/>
          </a:xfrm>
        </p:grpSpPr>
        <p:cxnSp>
          <p:nvCxnSpPr>
            <p:cNvPr id="21" name="Прямая соединительная линия 20"/>
            <p:cNvCxnSpPr/>
            <p:nvPr/>
          </p:nvCxnSpPr>
          <p:spPr>
            <a:xfrm>
              <a:off x="6012160" y="4222167"/>
              <a:ext cx="112415" cy="1418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H="1">
              <a:off x="6012160" y="4221088"/>
              <a:ext cx="96194" cy="1429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287209" y="2579620"/>
            <a:ext cx="6364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z/4                    …                    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z/2-</a:t>
            </a:r>
            <a:r>
              <a:rPr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z/4</a:t>
            </a:r>
            <a:endParaRPr lang="ru-RU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1691680" y="3095629"/>
            <a:ext cx="0" cy="46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6465589" y="3105140"/>
            <a:ext cx="0" cy="46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83640" y="3029166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ru-RU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0"/>
          <p:cNvCxnSpPr/>
          <p:nvPr/>
        </p:nvCxnSpPr>
        <p:spPr>
          <a:xfrm>
            <a:off x="214282" y="571480"/>
            <a:ext cx="87154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3"/>
          <p:cNvSpPr txBox="1">
            <a:spLocks/>
          </p:cNvSpPr>
          <p:nvPr/>
        </p:nvSpPr>
        <p:spPr bwMode="auto">
          <a:xfrm>
            <a:off x="214282" y="76181"/>
            <a:ext cx="8786874" cy="56673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bIns="0"/>
          <a:lstStyle/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en-US" sz="2400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Band gap diagrams : 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mesh and domain size</a:t>
            </a:r>
            <a:endParaRPr lang="da-DK" sz="2400" cap="small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defTabSz="800100">
              <a:lnSpc>
                <a:spcPct val="90000"/>
              </a:lnSpc>
              <a:spcAft>
                <a:spcPct val="35000"/>
              </a:spcAft>
            </a:pPr>
            <a:endParaRPr lang="da-DK" sz="2400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Левая фигурная скобка 28"/>
          <p:cNvSpPr/>
          <p:nvPr/>
        </p:nvSpPr>
        <p:spPr>
          <a:xfrm rot="16200000">
            <a:off x="3820585" y="2307915"/>
            <a:ext cx="750038" cy="673603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Левая фигурная скобка 29"/>
          <p:cNvSpPr/>
          <p:nvPr/>
        </p:nvSpPr>
        <p:spPr>
          <a:xfrm rot="5400000">
            <a:off x="4612321" y="-1556447"/>
            <a:ext cx="788556" cy="66298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4852664" y="683985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60576" y="6021288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57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496" y="2564904"/>
            <a:ext cx="9144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400" b="1" cap="small" dirty="0" smtClean="0">
                <a:latin typeface="Verdana" pitchFamily="34" charset="0"/>
              </a:rPr>
              <a:t>Task assignment</a:t>
            </a:r>
            <a:endParaRPr lang="da-DK" sz="3400" b="1" cap="small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84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19</a:t>
            </a:fld>
            <a:endParaRPr lang="da-DK"/>
          </a:p>
        </p:txBody>
      </p:sp>
      <p:cxnSp>
        <p:nvCxnSpPr>
          <p:cNvPr id="3" name="Straight Connector 20"/>
          <p:cNvCxnSpPr/>
          <p:nvPr/>
        </p:nvCxnSpPr>
        <p:spPr>
          <a:xfrm>
            <a:off x="214282" y="571480"/>
            <a:ext cx="87154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 txBox="1">
            <a:spLocks/>
          </p:cNvSpPr>
          <p:nvPr/>
        </p:nvSpPr>
        <p:spPr bwMode="auto">
          <a:xfrm>
            <a:off x="214282" y="76181"/>
            <a:ext cx="8786874" cy="56673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bIns="0"/>
          <a:lstStyle/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en-US" sz="2400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Assignment</a:t>
            </a:r>
            <a:endParaRPr lang="da-DK" sz="2400" cap="small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defTabSz="800100">
              <a:lnSpc>
                <a:spcPct val="90000"/>
              </a:lnSpc>
              <a:spcAft>
                <a:spcPct val="35000"/>
              </a:spcAft>
            </a:pPr>
            <a:endParaRPr lang="da-DK" sz="2400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179" y="1046341"/>
            <a:ext cx="82192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Task1: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modes of the PMC-PEC cavity.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how solution improves as discretization becomes finer.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field inside the cavity.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Task2: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1D BG diagrams using 1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formulation. For particular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find several first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eigenfrequencies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(Do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pay attention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peculiarities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at domain boundaries, use F and B from previous task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impose periodicity use cosine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eigenmatrix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multilayer consisting of two dielectrics of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Assume the layers have equal thickness. See how BG opens as contrast between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increases.</a:t>
            </a:r>
          </a:p>
        </p:txBody>
      </p:sp>
    </p:spTree>
    <p:extLst>
      <p:ext uri="{BB962C8B-B14F-4D97-AF65-F5344CB8AC3E}">
        <p14:creationId xmlns:p14="http://schemas.microsoft.com/office/powerpoint/2010/main" val="91979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05" y="836712"/>
            <a:ext cx="3114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2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71" y="3666703"/>
            <a:ext cx="32194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3"/>
          <p:cNvSpPr txBox="1">
            <a:spLocks/>
          </p:cNvSpPr>
          <p:nvPr/>
        </p:nvSpPr>
        <p:spPr bwMode="auto">
          <a:xfrm>
            <a:off x="214282" y="76181"/>
            <a:ext cx="8786874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rIns="0" bIns="0"/>
          <a:lstStyle/>
          <a:p>
            <a:pPr defTabSz="800100">
              <a:lnSpc>
                <a:spcPct val="90000"/>
              </a:lnSpc>
              <a:spcAft>
                <a:spcPct val="35000"/>
              </a:spcAft>
            </a:pPr>
            <a:r>
              <a:rPr lang="en-US" sz="2400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Introduction: computational </a:t>
            </a:r>
            <a:r>
              <a:rPr lang="en-US" sz="2400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lectrodynamics</a:t>
            </a:r>
            <a:endParaRPr lang="da-DK" sz="2400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14282" y="571480"/>
            <a:ext cx="87154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98389" y="1340768"/>
            <a:ext cx="18573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a-DK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”Maxwell numerical model*”</a:t>
            </a:r>
            <a:endParaRPr lang="da-DK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 cstate="print"/>
          <a:srcRect l="6183" t="42709" r="65993" b="16650"/>
          <a:stretch>
            <a:fillRect/>
          </a:stretch>
        </p:blipFill>
        <p:spPr bwMode="auto">
          <a:xfrm>
            <a:off x="4286248" y="5446613"/>
            <a:ext cx="180022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0694" y="1575281"/>
            <a:ext cx="686603" cy="80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14744" y="2503975"/>
            <a:ext cx="2156799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8" cstate="print"/>
          <a:srcRect t="5185"/>
          <a:stretch>
            <a:fillRect/>
          </a:stretch>
        </p:blipFill>
        <p:spPr bwMode="auto">
          <a:xfrm>
            <a:off x="3929058" y="3861297"/>
            <a:ext cx="2071702" cy="73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9" cstate="print"/>
          <a:srcRect l="3616" b="13602"/>
          <a:stretch>
            <a:fillRect/>
          </a:stretch>
        </p:blipFill>
        <p:spPr bwMode="auto">
          <a:xfrm>
            <a:off x="4572000" y="3174969"/>
            <a:ext cx="19192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81775" y="1031894"/>
            <a:ext cx="256222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43438" y="4683147"/>
            <a:ext cx="1885949" cy="546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29058" y="1718157"/>
            <a:ext cx="1391809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857224" y="4294837"/>
            <a:ext cx="20002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a-DK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”computational optics”</a:t>
            </a:r>
            <a:endParaRPr lang="da-DK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2</a:t>
            </a:fld>
            <a:endParaRPr lang="da-DK"/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129" y="930330"/>
            <a:ext cx="1985991" cy="41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6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20</a:t>
            </a:fld>
            <a:endParaRPr lang="da-DK"/>
          </a:p>
        </p:txBody>
      </p:sp>
      <p:cxnSp>
        <p:nvCxnSpPr>
          <p:cNvPr id="3" name="Straight Connector 20"/>
          <p:cNvCxnSpPr/>
          <p:nvPr/>
        </p:nvCxnSpPr>
        <p:spPr>
          <a:xfrm>
            <a:off x="214282" y="571480"/>
            <a:ext cx="87154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 txBox="1">
            <a:spLocks/>
          </p:cNvSpPr>
          <p:nvPr/>
        </p:nvSpPr>
        <p:spPr bwMode="auto">
          <a:xfrm>
            <a:off x="214282" y="76181"/>
            <a:ext cx="8786874" cy="56673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bIns="0"/>
          <a:lstStyle/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en-US" sz="2400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cap="small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Chartflow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to programming </a:t>
            </a:r>
            <a:endParaRPr lang="da-DK" sz="2400" cap="small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defTabSz="800100">
              <a:lnSpc>
                <a:spcPct val="90000"/>
              </a:lnSpc>
              <a:spcAft>
                <a:spcPct val="35000"/>
              </a:spcAft>
            </a:pPr>
            <a:endParaRPr lang="da-DK" sz="2400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80648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domain size, for example, a=1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number of grid nodes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discretization unit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z=a/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conditions define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differential operators F,B, each of size 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permittivity array. You will obtain matrix of 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with inverse permittivity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the main diagonal.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eigenmatrix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Find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eigensolution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0425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21</a:t>
            </a:fld>
            <a:endParaRPr lang="da-DK"/>
          </a:p>
        </p:txBody>
      </p:sp>
      <p:cxnSp>
        <p:nvCxnSpPr>
          <p:cNvPr id="3" name="Straight Connector 20"/>
          <p:cNvCxnSpPr/>
          <p:nvPr/>
        </p:nvCxnSpPr>
        <p:spPr>
          <a:xfrm>
            <a:off x="214282" y="571480"/>
            <a:ext cx="87154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 txBox="1">
            <a:spLocks/>
          </p:cNvSpPr>
          <p:nvPr/>
        </p:nvSpPr>
        <p:spPr bwMode="auto">
          <a:xfrm>
            <a:off x="190080" y="116632"/>
            <a:ext cx="8786874" cy="56673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bIns="0"/>
          <a:lstStyle/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en-US" sz="2400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Tips to programming </a:t>
            </a:r>
            <a:endParaRPr lang="da-DK" sz="2400" cap="small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defTabSz="800100">
              <a:lnSpc>
                <a:spcPct val="90000"/>
              </a:lnSpc>
              <a:spcAft>
                <a:spcPct val="35000"/>
              </a:spcAft>
            </a:pPr>
            <a:endParaRPr lang="da-DK" sz="2400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180" y="1027916"/>
            <a:ext cx="3852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functions: 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spdiags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repmat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3573016"/>
            <a:ext cx="41865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Python functions: 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numpy.ones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numpy.vstack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scipy.sparse.spdiags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sp.sparse.lil_matrix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scipy.sparse.lil_matrix.transpose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scipy.sparse.linalg.eigs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747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22</a:t>
            </a:fld>
            <a:endParaRPr lang="da-DK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5496" y="2564904"/>
            <a:ext cx="9144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400" b="1" cap="small" dirty="0" smtClean="0">
                <a:latin typeface="Verdana" pitchFamily="34" charset="0"/>
              </a:rPr>
              <a:t>3D FDFD</a:t>
            </a:r>
            <a:endParaRPr lang="da-DK" sz="3400" b="1" cap="small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639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23</a:t>
            </a:fld>
            <a:endParaRPr lang="da-DK"/>
          </a:p>
        </p:txBody>
      </p:sp>
      <p:graphicFrame>
        <p:nvGraphicFramePr>
          <p:cNvPr id="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577625"/>
              </p:ext>
            </p:extLst>
          </p:nvPr>
        </p:nvGraphicFramePr>
        <p:xfrm>
          <a:off x="1475656" y="3701342"/>
          <a:ext cx="25844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5" name="Equation" r:id="rId3" imgW="1422360" imgH="1257120" progId="Equation.3">
                  <p:embed/>
                </p:oleObj>
              </mc:Choice>
              <mc:Fallback>
                <p:oleObj name="Equation" r:id="rId3" imgW="1422360" imgH="1257120" progId="Equation.3">
                  <p:embed/>
                  <p:pic>
                    <p:nvPicPr>
                      <p:cNvPr id="307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701342"/>
                        <a:ext cx="258445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75" y="1245175"/>
            <a:ext cx="6426200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20"/>
          <p:cNvCxnSpPr/>
          <p:nvPr/>
        </p:nvCxnSpPr>
        <p:spPr>
          <a:xfrm>
            <a:off x="214282" y="571480"/>
            <a:ext cx="87154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3"/>
          <p:cNvSpPr txBox="1">
            <a:spLocks/>
          </p:cNvSpPr>
          <p:nvPr/>
        </p:nvSpPr>
        <p:spPr bwMode="auto">
          <a:xfrm>
            <a:off x="190080" y="116632"/>
            <a:ext cx="8786874" cy="56673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bIns="0"/>
          <a:lstStyle/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en-US" sz="2400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3D FDFD formulation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da-DK" sz="2400" cap="small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defTabSz="800100">
              <a:lnSpc>
                <a:spcPct val="90000"/>
              </a:lnSpc>
              <a:spcAft>
                <a:spcPct val="35000"/>
              </a:spcAft>
            </a:pPr>
            <a:endParaRPr lang="da-DK" sz="2400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759782"/>
              </p:ext>
            </p:extLst>
          </p:nvPr>
        </p:nvGraphicFramePr>
        <p:xfrm>
          <a:off x="5724128" y="3851522"/>
          <a:ext cx="1203356" cy="537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6" name="Equation" r:id="rId6" imgW="596880" imgH="266400" progId="Equation.3">
                  <p:embed/>
                </p:oleObj>
              </mc:Choice>
              <mc:Fallback>
                <p:oleObj name="Equation" r:id="rId6" imgW="596880" imgH="266400" progId="Equation.3">
                  <p:embed/>
                  <p:pic>
                    <p:nvPicPr>
                      <p:cNvPr id="307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851522"/>
                        <a:ext cx="1203356" cy="5377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724128" y="4725144"/>
                <a:ext cx="2978196" cy="607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unit matrix</a:t>
                </a:r>
              </a:p>
              <a:p>
                <a:r>
                  <a:rPr lang="en-US" dirty="0"/>
                  <a:t>             </a:t>
                </a:r>
                <a:r>
                  <a:rPr lang="en-US" dirty="0" err="1" smtClean="0"/>
                  <a:t>Kronecker</a:t>
                </a:r>
                <a:r>
                  <a:rPr lang="en-US" dirty="0" smtClean="0"/>
                  <a:t> </a:t>
                </a:r>
                <a:r>
                  <a:rPr lang="en-US" dirty="0"/>
                  <a:t>product</a:t>
                </a:r>
                <a:endParaRPr lang="en-US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725144"/>
                <a:ext cx="2978196" cy="607026"/>
              </a:xfrm>
              <a:prstGeom prst="rect">
                <a:avLst/>
              </a:prstGeom>
              <a:blipFill>
                <a:blip r:embed="rId8"/>
                <a:stretch>
                  <a:fillRect l="-2863" t="-13000" b="-2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810485"/>
              </p:ext>
            </p:extLst>
          </p:nvPr>
        </p:nvGraphicFramePr>
        <p:xfrm>
          <a:off x="5856774" y="5055170"/>
          <a:ext cx="313239" cy="337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7" name="Equation" r:id="rId9" imgW="164880" imgH="177480" progId="Equation.3">
                  <p:embed/>
                </p:oleObj>
              </mc:Choice>
              <mc:Fallback>
                <p:oleObj name="Equation" r:id="rId9" imgW="16488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56774" y="5055170"/>
                        <a:ext cx="313239" cy="337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193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88970" y="3659166"/>
            <a:ext cx="2736850" cy="21605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a-DK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764704"/>
            <a:ext cx="4681537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214810" y="2636912"/>
            <a:ext cx="4681537" cy="3600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/>
          </a:p>
        </p:txBody>
      </p:sp>
      <p:sp>
        <p:nvSpPr>
          <p:cNvPr id="5" name="Rectangle 4"/>
          <p:cNvSpPr/>
          <p:nvPr/>
        </p:nvSpPr>
        <p:spPr>
          <a:xfrm>
            <a:off x="4214810" y="5000636"/>
            <a:ext cx="4681537" cy="9486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57170" y="4956154"/>
            <a:ext cx="36718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 rot="16200000" flipH="1">
            <a:off x="1770057" y="4740254"/>
            <a:ext cx="2879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257170" y="3803629"/>
            <a:ext cx="36718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rot="5400000">
            <a:off x="1049332" y="4740254"/>
            <a:ext cx="2879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rot="5400000">
            <a:off x="328607" y="4740254"/>
            <a:ext cx="2879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rot="5400000">
            <a:off x="-390530" y="4740254"/>
            <a:ext cx="2879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57170" y="3286124"/>
            <a:ext cx="3671888" cy="29289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/>
          </a:p>
        </p:txBody>
      </p:sp>
      <p:sp>
        <p:nvSpPr>
          <p:cNvPr id="17" name="5-Point Star 16"/>
          <p:cNvSpPr/>
          <p:nvPr/>
        </p:nvSpPr>
        <p:spPr>
          <a:xfrm>
            <a:off x="1625595" y="4308454"/>
            <a:ext cx="914400" cy="914400"/>
          </a:xfrm>
          <a:prstGeom prst="star5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/>
          </a:p>
        </p:txBody>
      </p:sp>
      <p:sp>
        <p:nvSpPr>
          <p:cNvPr id="17423" name="TextBox 21"/>
          <p:cNvSpPr txBox="1">
            <a:spLocks noChangeArrowheads="1"/>
          </p:cNvSpPr>
          <p:nvPr/>
        </p:nvSpPr>
        <p:spPr bwMode="auto">
          <a:xfrm>
            <a:off x="1192208" y="5819754"/>
            <a:ext cx="18780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absorbing layers</a:t>
            </a:r>
            <a:endParaRPr lang="da-DK"/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257170" y="4379891"/>
            <a:ext cx="36718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 bwMode="auto">
          <a:xfrm>
            <a:off x="257170" y="5532416"/>
            <a:ext cx="36718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26" name="TextBox 54"/>
          <p:cNvSpPr txBox="1">
            <a:spLocks noChangeArrowheads="1"/>
          </p:cNvSpPr>
          <p:nvPr/>
        </p:nvSpPr>
        <p:spPr bwMode="auto">
          <a:xfrm>
            <a:off x="312296" y="764704"/>
            <a:ext cx="351891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FDTD, FEM,</a:t>
            </a:r>
            <a:endParaRPr lang="en-US" dirty="0"/>
          </a:p>
          <a:p>
            <a:r>
              <a:rPr lang="en-US" dirty="0" smtClean="0"/>
              <a:t>volume </a:t>
            </a:r>
            <a:r>
              <a:rPr lang="en-US" dirty="0"/>
              <a:t>integral methods (VIM</a:t>
            </a:r>
            <a:r>
              <a:rPr lang="en-US" dirty="0" smtClean="0"/>
              <a:t>),</a:t>
            </a:r>
            <a:endParaRPr lang="en-US" dirty="0"/>
          </a:p>
          <a:p>
            <a:r>
              <a:rPr lang="en-US" dirty="0" smtClean="0"/>
              <a:t>FDFD, DGTD,</a:t>
            </a:r>
          </a:p>
          <a:p>
            <a:r>
              <a:rPr lang="en-US" dirty="0" smtClean="0"/>
              <a:t>method </a:t>
            </a:r>
            <a:r>
              <a:rPr lang="en-US" dirty="0"/>
              <a:t>of </a:t>
            </a:r>
            <a:r>
              <a:rPr lang="en-US" dirty="0" smtClean="0"/>
              <a:t>lines </a:t>
            </a:r>
            <a:r>
              <a:rPr lang="en-US" dirty="0"/>
              <a:t>(</a:t>
            </a:r>
            <a:r>
              <a:rPr lang="en-US" dirty="0" err="1"/>
              <a:t>MoL</a:t>
            </a:r>
            <a:r>
              <a:rPr lang="en-US" dirty="0" smtClean="0"/>
              <a:t>),</a:t>
            </a:r>
            <a:endParaRPr lang="en-US" dirty="0"/>
          </a:p>
          <a:p>
            <a:r>
              <a:rPr lang="en-US" dirty="0"/>
              <a:t>Fourier modal </a:t>
            </a:r>
            <a:r>
              <a:rPr lang="en-US" dirty="0" smtClean="0"/>
              <a:t>method,</a:t>
            </a:r>
            <a:endParaRPr lang="en-US" dirty="0"/>
          </a:p>
          <a:p>
            <a:r>
              <a:rPr lang="en-US" dirty="0" smtClean="0"/>
              <a:t>local eigenmode-modal method,</a:t>
            </a:r>
            <a:endParaRPr lang="en-US" dirty="0"/>
          </a:p>
          <a:p>
            <a:r>
              <a:rPr lang="en-US" dirty="0" smtClean="0"/>
              <a:t>hybrid methods, Green functions</a:t>
            </a:r>
            <a:endParaRPr lang="da-DK" dirty="0"/>
          </a:p>
        </p:txBody>
      </p:sp>
      <p:sp>
        <p:nvSpPr>
          <p:cNvPr id="17427" name="Rectangle 55"/>
          <p:cNvSpPr>
            <a:spLocks noChangeArrowheads="1"/>
          </p:cNvSpPr>
          <p:nvPr/>
        </p:nvSpPr>
        <p:spPr bwMode="auto">
          <a:xfrm>
            <a:off x="4286248" y="6000768"/>
            <a:ext cx="45736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[I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Munteanu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M.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Timm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Weiland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da-DK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2010]</a:t>
            </a:r>
            <a:endParaRPr lang="da-DK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Title 3"/>
          <p:cNvSpPr txBox="1">
            <a:spLocks/>
          </p:cNvSpPr>
          <p:nvPr/>
        </p:nvSpPr>
        <p:spPr bwMode="auto">
          <a:xfrm>
            <a:off x="214282" y="76181"/>
            <a:ext cx="8786874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rIns="0" bIns="0"/>
          <a:lstStyle/>
          <a:p>
            <a:pPr defTabSz="800100">
              <a:lnSpc>
                <a:spcPct val="90000"/>
              </a:lnSpc>
              <a:spcAft>
                <a:spcPct val="35000"/>
              </a:spcAft>
            </a:pPr>
            <a:r>
              <a:rPr lang="en-US" sz="2400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Introduction: numerical methods overview</a:t>
            </a:r>
            <a:endParaRPr lang="da-DK" sz="2400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14282" y="571480"/>
            <a:ext cx="87154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86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4716016" y="4221088"/>
            <a:ext cx="4320480" cy="10081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ounded Rectangle 24"/>
          <p:cNvSpPr/>
          <p:nvPr/>
        </p:nvSpPr>
        <p:spPr>
          <a:xfrm>
            <a:off x="107504" y="4221088"/>
            <a:ext cx="4320480" cy="10081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2703100" y="1214422"/>
          <a:ext cx="175301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39" name="Equation" r:id="rId4" imgW="952200" imgH="393480" progId="Equation.3">
                  <p:embed/>
                </p:oleObj>
              </mc:Choice>
              <mc:Fallback>
                <p:oleObj name="Equation" r:id="rId4" imgW="952200" imgH="393480" progId="Equation.3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100" y="1214422"/>
                        <a:ext cx="175301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2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da-DK"/>
          </a:p>
        </p:txBody>
      </p:sp>
      <p:graphicFrame>
        <p:nvGraphicFramePr>
          <p:cNvPr id="3075" name="Object 23"/>
          <p:cNvGraphicFramePr>
            <a:graphicFrameLocks noChangeAspect="1"/>
          </p:cNvGraphicFramePr>
          <p:nvPr/>
        </p:nvGraphicFramePr>
        <p:xfrm>
          <a:off x="500034" y="5317199"/>
          <a:ext cx="3429024" cy="82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0" name="Equation" r:id="rId6" imgW="1828800" imgH="444500" progId="Equation.3">
                  <p:embed/>
                </p:oleObj>
              </mc:Choice>
              <mc:Fallback>
                <p:oleObj name="Equation" r:id="rId6" imgW="1828800" imgH="444500" progId="Equation.3">
                  <p:embed/>
                  <p:pic>
                    <p:nvPicPr>
                      <p:cNvPr id="307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5317199"/>
                        <a:ext cx="3429024" cy="8264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5"/>
          <p:cNvGraphicFramePr>
            <a:graphicFrameLocks noChangeAspect="1"/>
          </p:cNvGraphicFramePr>
          <p:nvPr/>
        </p:nvGraphicFramePr>
        <p:xfrm>
          <a:off x="202042" y="4308476"/>
          <a:ext cx="4153934" cy="83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1" name="Equation" r:id="rId8" imgW="2222280" imgH="444240" progId="Equation.3">
                  <p:embed/>
                </p:oleObj>
              </mc:Choice>
              <mc:Fallback>
                <p:oleObj name="Equation" r:id="rId8" imgW="2222280" imgH="444240" progId="Equation.3">
                  <p:embed/>
                  <p:pic>
                    <p:nvPicPr>
                      <p:cNvPr id="307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42" y="4308476"/>
                        <a:ext cx="4153934" cy="8350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6"/>
          <p:cNvGraphicFramePr>
            <a:graphicFrameLocks noChangeAspect="1"/>
          </p:cNvGraphicFramePr>
          <p:nvPr/>
        </p:nvGraphicFramePr>
        <p:xfrm>
          <a:off x="4786314" y="1214422"/>
          <a:ext cx="1928826" cy="73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2" name="Equation" r:id="rId10" imgW="1041120" imgH="393480" progId="Equation.3">
                  <p:embed/>
                </p:oleObj>
              </mc:Choice>
              <mc:Fallback>
                <p:oleObj name="Equation" r:id="rId10" imgW="1041120" imgH="393480" progId="Equation.3">
                  <p:embed/>
                  <p:pic>
                    <p:nvPicPr>
                      <p:cNvPr id="307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1214422"/>
                        <a:ext cx="1928826" cy="7324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7"/>
          <p:cNvGraphicFramePr>
            <a:graphicFrameLocks noChangeAspect="1"/>
          </p:cNvGraphicFramePr>
          <p:nvPr/>
        </p:nvGraphicFramePr>
        <p:xfrm>
          <a:off x="2928926" y="2071678"/>
          <a:ext cx="1280811" cy="366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3" name="Equation" r:id="rId12" imgW="622080" imgH="177480" progId="Equation.3">
                  <p:embed/>
                </p:oleObj>
              </mc:Choice>
              <mc:Fallback>
                <p:oleObj name="Equation" r:id="rId12" imgW="622080" imgH="177480" progId="Equation.3">
                  <p:embed/>
                  <p:pic>
                    <p:nvPicPr>
                      <p:cNvPr id="307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071678"/>
                        <a:ext cx="1280811" cy="3667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8"/>
          <p:cNvGraphicFramePr>
            <a:graphicFrameLocks noChangeAspect="1"/>
          </p:cNvGraphicFramePr>
          <p:nvPr/>
        </p:nvGraphicFramePr>
        <p:xfrm>
          <a:off x="5045078" y="2112948"/>
          <a:ext cx="1384310" cy="426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4" name="Equation" r:id="rId14" imgW="660240" imgH="203040" progId="Equation.3">
                  <p:embed/>
                </p:oleObj>
              </mc:Choice>
              <mc:Fallback>
                <p:oleObj name="Equation" r:id="rId14" imgW="660240" imgH="203040" progId="Equation.3">
                  <p:embed/>
                  <p:pic>
                    <p:nvPicPr>
                      <p:cNvPr id="307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8" y="2112948"/>
                        <a:ext cx="1384310" cy="4260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TextBox 33"/>
          <p:cNvSpPr txBox="1">
            <a:spLocks noChangeArrowheads="1"/>
          </p:cNvSpPr>
          <p:nvPr/>
        </p:nvSpPr>
        <p:spPr bwMode="auto">
          <a:xfrm>
            <a:off x="500034" y="714356"/>
            <a:ext cx="8143932" cy="431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Maxwell’s 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equations                                     </a:t>
            </a:r>
            <a:endParaRPr lang="en-US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88" name="TextBox 34"/>
          <p:cNvSpPr txBox="1">
            <a:spLocks noChangeArrowheads="1"/>
          </p:cNvSpPr>
          <p:nvPr/>
        </p:nvSpPr>
        <p:spPr bwMode="auto">
          <a:xfrm>
            <a:off x="428596" y="3640142"/>
            <a:ext cx="8715436" cy="4308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The eigenmode problem:	      The wave scattering problem:</a:t>
            </a:r>
            <a:endParaRPr lang="en-US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14282" y="571480"/>
            <a:ext cx="87154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3"/>
          <p:cNvSpPr txBox="1">
            <a:spLocks/>
          </p:cNvSpPr>
          <p:nvPr/>
        </p:nvSpPr>
        <p:spPr bwMode="auto">
          <a:xfrm>
            <a:off x="214282" y="76181"/>
            <a:ext cx="8786874" cy="56673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bIns="0"/>
          <a:lstStyle/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en-US" sz="2400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FDFD formulation: </a:t>
            </a:r>
            <a:r>
              <a:rPr lang="en-US" sz="2400" cap="small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eigenproblem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cap="small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vs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wave transmission</a:t>
            </a:r>
            <a:endParaRPr lang="da-DK" sz="2400" cap="small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defTabSz="800100">
              <a:lnSpc>
                <a:spcPct val="90000"/>
              </a:lnSpc>
              <a:spcAft>
                <a:spcPct val="35000"/>
              </a:spcAft>
            </a:pPr>
            <a:endParaRPr lang="da-DK" sz="2400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081" name="Object 16"/>
          <p:cNvGraphicFramePr>
            <a:graphicFrameLocks noChangeAspect="1"/>
          </p:cNvGraphicFramePr>
          <p:nvPr/>
        </p:nvGraphicFramePr>
        <p:xfrm>
          <a:off x="4071934" y="2571744"/>
          <a:ext cx="1216008" cy="742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5" name="Equation" r:id="rId16" imgW="647640" imgH="393480" progId="Equation.3">
                  <p:embed/>
                </p:oleObj>
              </mc:Choice>
              <mc:Fallback>
                <p:oleObj name="Equation" r:id="rId16" imgW="647640" imgH="393480" progId="Equation.3">
                  <p:embed/>
                  <p:pic>
                    <p:nvPicPr>
                      <p:cNvPr id="308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2571744"/>
                        <a:ext cx="1216008" cy="7422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4</a:t>
            </a:fld>
            <a:endParaRPr lang="da-DK"/>
          </a:p>
        </p:txBody>
      </p:sp>
      <p:graphicFrame>
        <p:nvGraphicFramePr>
          <p:cNvPr id="3082" name="Object 15"/>
          <p:cNvGraphicFramePr>
            <a:graphicFrameLocks noChangeAspect="1"/>
          </p:cNvGraphicFramePr>
          <p:nvPr/>
        </p:nvGraphicFramePr>
        <p:xfrm>
          <a:off x="4818063" y="4252913"/>
          <a:ext cx="390048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6" name="Equation" r:id="rId18" imgW="2145960" imgH="507960" progId="Equation.3">
                  <p:embed/>
                </p:oleObj>
              </mc:Choice>
              <mc:Fallback>
                <p:oleObj name="Equation" r:id="rId18" imgW="2145960" imgH="507960" progId="Equation.3">
                  <p:embed/>
                  <p:pic>
                    <p:nvPicPr>
                      <p:cNvPr id="308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3" y="4252913"/>
                        <a:ext cx="3900487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6215073" y="5429264"/>
          <a:ext cx="2441393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7" name="Equation" r:id="rId20" imgW="1193760" imgH="279360" progId="Equation.3">
                  <p:embed/>
                </p:oleObj>
              </mc:Choice>
              <mc:Fallback>
                <p:oleObj name="Equation" r:id="rId20" imgW="1193760" imgH="279360" progId="Equation.3">
                  <p:embed/>
                  <p:pic>
                    <p:nvPicPr>
                      <p:cNvPr id="30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3" y="5429264"/>
                        <a:ext cx="2441393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2786050" y="3357562"/>
            <a:ext cx="3500462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3072606" y="4856956"/>
            <a:ext cx="2998788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4714876" y="5500702"/>
            <a:ext cx="1571636" cy="431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where</a:t>
            </a:r>
            <a:endParaRPr lang="en-US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7" name="Picture 26" descr="correctYeemesh.emf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51520" y="760726"/>
            <a:ext cx="2232248" cy="238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5</a:t>
            </a:fld>
            <a:endParaRPr lang="da-DK"/>
          </a:p>
        </p:txBody>
      </p:sp>
      <p:cxnSp>
        <p:nvCxnSpPr>
          <p:cNvPr id="3" name="Straight Connector 2"/>
          <p:cNvCxnSpPr/>
          <p:nvPr/>
        </p:nvCxnSpPr>
        <p:spPr>
          <a:xfrm>
            <a:off x="214282" y="571480"/>
            <a:ext cx="87154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 txBox="1">
            <a:spLocks/>
          </p:cNvSpPr>
          <p:nvPr/>
        </p:nvSpPr>
        <p:spPr bwMode="auto">
          <a:xfrm>
            <a:off x="214282" y="76181"/>
            <a:ext cx="8786874" cy="56673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bIns="0"/>
          <a:lstStyle/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FDFD formulation: </a:t>
            </a:r>
            <a:r>
              <a:rPr lang="en-US" sz="2400" cap="small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eigenproblem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cap="small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vs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wave transmission</a:t>
            </a:r>
            <a:endParaRPr lang="da-DK" sz="2400" cap="small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defTabSz="800100">
              <a:lnSpc>
                <a:spcPct val="90000"/>
              </a:lnSpc>
              <a:spcAft>
                <a:spcPct val="35000"/>
              </a:spcAft>
            </a:pPr>
            <a:endParaRPr lang="da-DK" sz="2400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94" y="1340768"/>
            <a:ext cx="8388424" cy="3447642"/>
          </a:xfrm>
          <a:prstGeom prst="rect">
            <a:avLst/>
          </a:prstGeom>
        </p:spPr>
      </p:pic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018655"/>
              </p:ext>
            </p:extLst>
          </p:nvPr>
        </p:nvGraphicFramePr>
        <p:xfrm>
          <a:off x="539552" y="5506770"/>
          <a:ext cx="175301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4" name="Equation" r:id="rId4" imgW="952200" imgH="393480" progId="Equation.3">
                  <p:embed/>
                </p:oleObj>
              </mc:Choice>
              <mc:Fallback>
                <p:oleObj name="Equation" r:id="rId4" imgW="952200" imgH="393480" progId="Equation.3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506770"/>
                        <a:ext cx="175301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310306"/>
              </p:ext>
            </p:extLst>
          </p:nvPr>
        </p:nvGraphicFramePr>
        <p:xfrm>
          <a:off x="2847448" y="5504892"/>
          <a:ext cx="1928826" cy="73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5" name="Equation" r:id="rId6" imgW="1041120" imgH="393480" progId="Equation.3">
                  <p:embed/>
                </p:oleObj>
              </mc:Choice>
              <mc:Fallback>
                <p:oleObj name="Equation" r:id="rId6" imgW="1041120" imgH="393480" progId="Equation.3">
                  <p:embed/>
                  <p:pic>
                    <p:nvPicPr>
                      <p:cNvPr id="307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448" y="5504892"/>
                        <a:ext cx="1928826" cy="7324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96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14282" y="571480"/>
            <a:ext cx="87154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3"/>
          <p:cNvSpPr txBox="1">
            <a:spLocks/>
          </p:cNvSpPr>
          <p:nvPr/>
        </p:nvSpPr>
        <p:spPr bwMode="auto">
          <a:xfrm>
            <a:off x="214282" y="76181"/>
            <a:ext cx="8786874" cy="56673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bIns="0"/>
          <a:lstStyle/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en-US" sz="2400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FDFD formulation: FDFD eigenproblem</a:t>
            </a:r>
            <a:endParaRPr lang="da-DK" sz="2400" cap="small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defTabSz="800100">
              <a:lnSpc>
                <a:spcPct val="90000"/>
              </a:lnSpc>
              <a:spcAft>
                <a:spcPct val="35000"/>
              </a:spcAft>
            </a:pPr>
            <a:endParaRPr lang="da-DK" sz="2400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Object 22"/>
          <p:cNvGraphicFramePr>
            <a:graphicFrameLocks noChangeAspect="1"/>
          </p:cNvGraphicFramePr>
          <p:nvPr>
            <p:extLst/>
          </p:nvPr>
        </p:nvGraphicFramePr>
        <p:xfrm>
          <a:off x="5454650" y="1466850"/>
          <a:ext cx="2697163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1" name="Equation" r:id="rId3" imgW="1714320" imgH="914400" progId="Equation.DSMT4">
                  <p:embed/>
                </p:oleObj>
              </mc:Choice>
              <mc:Fallback>
                <p:oleObj name="Equation" r:id="rId3" imgW="1714320" imgH="914400" progId="Equation.DSMT4">
                  <p:embed/>
                  <p:pic>
                    <p:nvPicPr>
                      <p:cNvPr id="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1466850"/>
                        <a:ext cx="2697163" cy="143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33"/>
          <p:cNvSpPr txBox="1">
            <a:spLocks noChangeArrowheads="1"/>
          </p:cNvSpPr>
          <p:nvPr/>
        </p:nvSpPr>
        <p:spPr bwMode="auto">
          <a:xfrm>
            <a:off x="5076825" y="959966"/>
            <a:ext cx="3527425" cy="431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Forward differential:</a:t>
            </a:r>
          </a:p>
        </p:txBody>
      </p:sp>
      <p:pic>
        <p:nvPicPr>
          <p:cNvPr id="11" name="Picture 29" descr="shiftbox.emf"/>
          <p:cNvPicPr>
            <a:picLocks noChangeAspect="1"/>
          </p:cNvPicPr>
          <p:nvPr/>
        </p:nvPicPr>
        <p:blipFill>
          <a:blip r:embed="rId5" cstate="print"/>
          <a:srcRect l="35143" t="17450" r="27713" b="60500"/>
          <a:stretch>
            <a:fillRect/>
          </a:stretch>
        </p:blipFill>
        <p:spPr bwMode="auto">
          <a:xfrm>
            <a:off x="214282" y="678080"/>
            <a:ext cx="4680520" cy="3932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3" descr="C:\Users\ALIAKS~1\AppData\Local\Temp\Rar$DR51.594\meta\Backup_of_domainC.e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26365" y="3645024"/>
            <a:ext cx="3252536" cy="291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229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1472" y="1093206"/>
            <a:ext cx="7889901" cy="2592389"/>
            <a:chOff x="251520" y="116632"/>
            <a:chExt cx="8605516" cy="3456384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251520" y="1771801"/>
              <a:ext cx="29521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 bwMode="auto">
            <a:xfrm>
              <a:off x="251520" y="2493557"/>
              <a:ext cx="29521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auto">
            <a:xfrm>
              <a:off x="251520" y="3213196"/>
              <a:ext cx="29521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auto">
            <a:xfrm rot="16200000" flipH="1">
              <a:off x="1583780" y="2167796"/>
              <a:ext cx="2808708" cy="17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ight Arrow 8"/>
            <p:cNvSpPr/>
            <p:nvPr/>
          </p:nvSpPr>
          <p:spPr>
            <a:xfrm>
              <a:off x="3446135" y="1450089"/>
              <a:ext cx="1369605" cy="573594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da-DK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445" name="TextBox 33"/>
            <p:cNvSpPr txBox="1">
              <a:spLocks noChangeArrowheads="1"/>
            </p:cNvSpPr>
            <p:nvPr/>
          </p:nvSpPr>
          <p:spPr bwMode="auto">
            <a:xfrm>
              <a:off x="683568" y="116632"/>
              <a:ext cx="2160241" cy="53345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dirty="0"/>
                <a:t>initial mesh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251520" y="1052162"/>
              <a:ext cx="29521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 rot="16200000" flipH="1">
              <a:off x="791625" y="2168662"/>
              <a:ext cx="28087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auto">
            <a:xfrm rot="16200000" flipH="1">
              <a:off x="-1396" y="2168662"/>
              <a:ext cx="28087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 rot="16200000" flipH="1">
              <a:off x="-792685" y="2168662"/>
              <a:ext cx="28087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50" name="TextBox 33"/>
            <p:cNvSpPr txBox="1">
              <a:spLocks noChangeArrowheads="1"/>
            </p:cNvSpPr>
            <p:nvPr/>
          </p:nvSpPr>
          <p:spPr bwMode="auto">
            <a:xfrm>
              <a:off x="4649495" y="116632"/>
              <a:ext cx="4207541" cy="533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sub-gridding</a:t>
              </a:r>
              <a:endParaRPr lang="en-US" sz="2000" dirty="0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5148163" y="1773918"/>
              <a:ext cx="29521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5148163" y="2493557"/>
              <a:ext cx="29521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auto">
            <a:xfrm>
              <a:off x="5148163" y="3213196"/>
              <a:ext cx="29521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 rot="16200000" flipH="1">
              <a:off x="6480423" y="2167796"/>
              <a:ext cx="2808708" cy="17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auto">
            <a:xfrm>
              <a:off x="5148163" y="1052162"/>
              <a:ext cx="29521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auto">
            <a:xfrm rot="16200000" flipH="1">
              <a:off x="5688268" y="2168662"/>
              <a:ext cx="28087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auto">
            <a:xfrm rot="16200000" flipH="1">
              <a:off x="4895248" y="2168662"/>
              <a:ext cx="28087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auto">
            <a:xfrm rot="16200000" flipH="1">
              <a:off x="4103958" y="2168662"/>
              <a:ext cx="280870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auto">
            <a:xfrm rot="16200000" flipH="1">
              <a:off x="6047758" y="1449023"/>
              <a:ext cx="13694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auto">
            <a:xfrm>
              <a:off x="6732474" y="2133738"/>
              <a:ext cx="15202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 bwMode="auto">
            <a:xfrm rot="5400000">
              <a:off x="6768056" y="1449023"/>
              <a:ext cx="13694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auto">
            <a:xfrm>
              <a:off x="6732474" y="1411982"/>
              <a:ext cx="13678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436" name="Picture 2" descr="C:\Users\Aliaksandra\Desktop\Results\New folder\thesis\mesh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2581495"/>
            <a:ext cx="5500694" cy="358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3"/>
          <p:cNvSpPr txBox="1">
            <a:spLocks/>
          </p:cNvSpPr>
          <p:nvPr/>
        </p:nvSpPr>
        <p:spPr bwMode="auto">
          <a:xfrm>
            <a:off x="214282" y="76181"/>
            <a:ext cx="8786874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rIns="0" bIns="0"/>
          <a:lstStyle/>
          <a:p>
            <a:pPr defTabSz="800100">
              <a:lnSpc>
                <a:spcPct val="90000"/>
              </a:lnSpc>
              <a:spcAft>
                <a:spcPct val="35000"/>
              </a:spcAft>
            </a:pPr>
            <a:r>
              <a:rPr lang="en-US" sz="2400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FDFD formulation: Non-uniform Meshes</a:t>
            </a:r>
            <a:endParaRPr lang="da-DK" sz="2400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3"/>
          <p:cNvSpPr txBox="1">
            <a:spLocks noChangeArrowheads="1"/>
          </p:cNvSpPr>
          <p:nvPr/>
        </p:nvSpPr>
        <p:spPr bwMode="auto">
          <a:xfrm>
            <a:off x="4857752" y="1950462"/>
            <a:ext cx="3071834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alternative: uniformly varying grid density</a:t>
            </a:r>
            <a:endParaRPr lang="en-US" sz="20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14282" y="571480"/>
            <a:ext cx="87154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20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36512" y="2564904"/>
            <a:ext cx="9144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3400" b="1" cap="small" dirty="0" smtClean="0">
                <a:latin typeface="Verdana" pitchFamily="34" charset="0"/>
              </a:rPr>
              <a:t>1</a:t>
            </a:r>
            <a:r>
              <a:rPr lang="en-US" sz="3400" b="1" cap="small" dirty="0" smtClean="0">
                <a:latin typeface="Verdana" pitchFamily="34" charset="0"/>
              </a:rPr>
              <a:t>D FDFD: metal cavity</a:t>
            </a:r>
            <a:endParaRPr lang="da-DK" sz="3400" b="1" cap="small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4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24"/>
          <p:cNvSpPr/>
          <p:nvPr/>
        </p:nvSpPr>
        <p:spPr>
          <a:xfrm>
            <a:off x="247191" y="5201102"/>
            <a:ext cx="3532721" cy="888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ounded Rectangle 24"/>
          <p:cNvSpPr/>
          <p:nvPr/>
        </p:nvSpPr>
        <p:spPr>
          <a:xfrm>
            <a:off x="247191" y="3692471"/>
            <a:ext cx="3532721" cy="888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421238"/>
              </p:ext>
            </p:extLst>
          </p:nvPr>
        </p:nvGraphicFramePr>
        <p:xfrm>
          <a:off x="449263" y="1390650"/>
          <a:ext cx="2011362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0" name="Equation" r:id="rId4" imgW="1091880" imgH="393480" progId="Equation.DSMT4">
                  <p:embed/>
                </p:oleObj>
              </mc:Choice>
              <mc:Fallback>
                <p:oleObj name="Equation" r:id="rId4" imgW="1091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1390650"/>
                        <a:ext cx="2011362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086536"/>
              </p:ext>
            </p:extLst>
          </p:nvPr>
        </p:nvGraphicFramePr>
        <p:xfrm>
          <a:off x="542925" y="2336800"/>
          <a:ext cx="17875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1" name="Equation" r:id="rId6" imgW="965160" imgH="393480" progId="Equation.DSMT4">
                  <p:embed/>
                </p:oleObj>
              </mc:Choice>
              <mc:Fallback>
                <p:oleObj name="Equation" r:id="rId6" imgW="965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2336800"/>
                        <a:ext cx="1787525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TextBox 33"/>
          <p:cNvSpPr txBox="1">
            <a:spLocks noChangeArrowheads="1"/>
          </p:cNvSpPr>
          <p:nvPr/>
        </p:nvSpPr>
        <p:spPr bwMode="auto">
          <a:xfrm>
            <a:off x="134406" y="792977"/>
            <a:ext cx="3709703" cy="4308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Maxwell’s 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equations                                     </a:t>
            </a:r>
            <a:endParaRPr lang="en-US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14282" y="571480"/>
            <a:ext cx="87154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3"/>
          <p:cNvSpPr txBox="1">
            <a:spLocks/>
          </p:cNvSpPr>
          <p:nvPr/>
        </p:nvSpPr>
        <p:spPr bwMode="auto">
          <a:xfrm>
            <a:off x="214282" y="76181"/>
            <a:ext cx="8786874" cy="56673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bIns="0"/>
          <a:lstStyle/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en-US" sz="2400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ru-RU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2400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 problem</a:t>
            </a:r>
            <a:endParaRPr lang="da-DK" sz="2400" cap="small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defTabSz="800100">
              <a:lnSpc>
                <a:spcPct val="90000"/>
              </a:lnSpc>
              <a:spcAft>
                <a:spcPct val="35000"/>
              </a:spcAft>
            </a:pPr>
            <a:endParaRPr lang="da-DK" sz="2400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08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385938"/>
              </p:ext>
            </p:extLst>
          </p:nvPr>
        </p:nvGraphicFramePr>
        <p:xfrm>
          <a:off x="2713050" y="1892925"/>
          <a:ext cx="1216008" cy="742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2" name="Equation" r:id="rId8" imgW="647640" imgH="393480" progId="Equation.3">
                  <p:embed/>
                </p:oleObj>
              </mc:Choice>
              <mc:Fallback>
                <p:oleObj name="Equation" r:id="rId8" imgW="647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50" y="1892925"/>
                        <a:ext cx="1216008" cy="7422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9AA3-824F-47F6-B467-AAC4A6AD6D4D}" type="slidenum">
              <a:rPr lang="da-DK" smtClean="0"/>
              <a:pPr/>
              <a:t>9</a:t>
            </a:fld>
            <a:endParaRPr lang="da-DK"/>
          </a:p>
        </p:txBody>
      </p:sp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107001"/>
              </p:ext>
            </p:extLst>
          </p:nvPr>
        </p:nvGraphicFramePr>
        <p:xfrm>
          <a:off x="4405734" y="1206500"/>
          <a:ext cx="18224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3" name="Equation" r:id="rId10" imgW="990360" imgH="393480" progId="Equation.DSMT4">
                  <p:embed/>
                </p:oleObj>
              </mc:Choice>
              <mc:Fallback>
                <p:oleObj name="Equation" r:id="rId10" imgW="990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734" y="1206500"/>
                        <a:ext cx="1822450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892638"/>
              </p:ext>
            </p:extLst>
          </p:nvPr>
        </p:nvGraphicFramePr>
        <p:xfrm>
          <a:off x="4356100" y="2244725"/>
          <a:ext cx="195421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4" name="Equation" r:id="rId12" imgW="1054080" imgH="419040" progId="Equation.DSMT4">
                  <p:embed/>
                </p:oleObj>
              </mc:Choice>
              <mc:Fallback>
                <p:oleObj name="Equation" r:id="rId12" imgW="1054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244725"/>
                        <a:ext cx="1954213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249340"/>
              </p:ext>
            </p:extLst>
          </p:nvPr>
        </p:nvGraphicFramePr>
        <p:xfrm>
          <a:off x="352425" y="3644900"/>
          <a:ext cx="337343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5" name="Equation" r:id="rId14" imgW="1600200" imgH="469800" progId="Equation.DSMT4">
                  <p:embed/>
                </p:oleObj>
              </mc:Choice>
              <mc:Fallback>
                <p:oleObj name="Equation" r:id="rId14" imgW="1600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3644900"/>
                        <a:ext cx="3373438" cy="996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417936"/>
              </p:ext>
            </p:extLst>
          </p:nvPr>
        </p:nvGraphicFramePr>
        <p:xfrm>
          <a:off x="261938" y="5154613"/>
          <a:ext cx="353218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6" name="Equation" r:id="rId16" imgW="1676160" imgH="469800" progId="Equation.DSMT4">
                  <p:embed/>
                </p:oleObj>
              </mc:Choice>
              <mc:Fallback>
                <p:oleObj name="Equation" r:id="rId16" imgW="1676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5154613"/>
                        <a:ext cx="3532187" cy="995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Прямая со стрелкой 2"/>
          <p:cNvCxnSpPr/>
          <p:nvPr/>
        </p:nvCxnSpPr>
        <p:spPr>
          <a:xfrm>
            <a:off x="4211960" y="4183352"/>
            <a:ext cx="4474840" cy="9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514317" y="3468753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ru-RU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5748079" y="4112422"/>
            <a:ext cx="144016" cy="141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4788024" y="4111343"/>
            <a:ext cx="112415" cy="142937"/>
            <a:chOff x="6012160" y="4221088"/>
            <a:chExt cx="112415" cy="142937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6012160" y="4222167"/>
              <a:ext cx="112415" cy="1418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H="1">
              <a:off x="6012160" y="4221088"/>
              <a:ext cx="96194" cy="1429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582682" y="3571472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14515" y="357301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ru-RU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Левая фигурная скобка 13"/>
          <p:cNvSpPr/>
          <p:nvPr/>
        </p:nvSpPr>
        <p:spPr>
          <a:xfrm rot="16200000">
            <a:off x="5153976" y="3811438"/>
            <a:ext cx="408097" cy="174031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826362" y="5063128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Yee unit cell</a:t>
            </a:r>
          </a:p>
          <a:p>
            <a:r>
              <a:rPr lang="en-US" dirty="0"/>
              <a:t>s</a:t>
            </a:r>
            <a:r>
              <a:rPr lang="en-US" dirty="0" smtClean="0"/>
              <a:t>taggered mesh 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6691638" y="4109947"/>
            <a:ext cx="112415" cy="1418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6691638" y="4108868"/>
            <a:ext cx="96194" cy="142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7650137" y="4117140"/>
            <a:ext cx="144016" cy="141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Straight Connector 25"/>
          <p:cNvCxnSpPr/>
          <p:nvPr/>
        </p:nvCxnSpPr>
        <p:spPr>
          <a:xfrm>
            <a:off x="914937" y="3302613"/>
            <a:ext cx="531324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7"/>
          <p:cNvCxnSpPr/>
          <p:nvPr/>
        </p:nvCxnSpPr>
        <p:spPr>
          <a:xfrm flipV="1">
            <a:off x="2521400" y="1434311"/>
            <a:ext cx="4023" cy="18683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3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tu">
  <a:themeElements>
    <a:clrScheme name="DTU Fotonik 13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FF66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5C00"/>
      </a:accent6>
      <a:hlink>
        <a:srgbClr val="FF0000"/>
      </a:hlink>
      <a:folHlink>
        <a:srgbClr val="990000"/>
      </a:folHlink>
    </a:clrScheme>
    <a:fontScheme name="DTU Fotoni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charset="-128"/>
          </a:defRPr>
        </a:defPPr>
      </a:lstStyle>
    </a:lnDef>
  </a:objectDefaults>
  <a:extraClrSchemeLst>
    <a:extraClrScheme>
      <a:clrScheme name="DTU Fotoni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Fotoni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Fotoni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Fotoni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Fotoni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Fotoni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Fotoni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Fotoni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Fotoni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Fotoni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Fotoni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Fotoni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Fotonik 13">
        <a:dk1>
          <a:srgbClr val="000000"/>
        </a:dk1>
        <a:lt1>
          <a:srgbClr val="FFFFFF"/>
        </a:lt1>
        <a:dk2>
          <a:srgbClr val="990000"/>
        </a:dk2>
        <a:lt2>
          <a:srgbClr val="999999"/>
        </a:lt2>
        <a:accent1>
          <a:srgbClr val="FF99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5C00"/>
        </a:accent6>
        <a:hlink>
          <a:srgbClr val="FF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TU Corporate DK">
  <a:themeElements>
    <a:clrScheme name="DTU Corporate DK 13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FF66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5C00"/>
      </a:accent6>
      <a:hlink>
        <a:srgbClr val="FF0000"/>
      </a:hlink>
      <a:folHlink>
        <a:srgbClr val="990000"/>
      </a:folHlink>
    </a:clrScheme>
    <a:fontScheme name="DTU Corporate D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charset="-128"/>
          </a:defRPr>
        </a:defPPr>
      </a:lstStyle>
    </a:lnDef>
  </a:objectDefaults>
  <a:extraClrSchemeLst>
    <a:extraClrScheme>
      <a:clrScheme name="DTU Corporate D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D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D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D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D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D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D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D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D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D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D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D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DK 13">
        <a:dk1>
          <a:srgbClr val="000000"/>
        </a:dk1>
        <a:lt1>
          <a:srgbClr val="FFFFFF"/>
        </a:lt1>
        <a:dk2>
          <a:srgbClr val="990000"/>
        </a:dk2>
        <a:lt2>
          <a:srgbClr val="999999"/>
        </a:lt2>
        <a:accent1>
          <a:srgbClr val="FF99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5C00"/>
        </a:accent6>
        <a:hlink>
          <a:srgbClr val="FF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dtu</Template>
  <TotalTime>33160</TotalTime>
  <Words>612</Words>
  <Application>Microsoft Office PowerPoint</Application>
  <PresentationFormat>On-screen Show (4:3)</PresentationFormat>
  <Paragraphs>139</Paragraphs>
  <Slides>23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ＭＳ Ｐゴシック</vt:lpstr>
      <vt:lpstr>Arial</vt:lpstr>
      <vt:lpstr>Calibri</vt:lpstr>
      <vt:lpstr>Cambria Math</vt:lpstr>
      <vt:lpstr>Times New Roman</vt:lpstr>
      <vt:lpstr>Verdana</vt:lpstr>
      <vt:lpstr>dtu</vt:lpstr>
      <vt:lpstr>DTU Corporate DK</vt:lpstr>
      <vt:lpstr>Office Theme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aiv</dc:creator>
  <cp:lastModifiedBy>a.ivinskaya</cp:lastModifiedBy>
  <cp:revision>1272</cp:revision>
  <dcterms:created xsi:type="dcterms:W3CDTF">2010-06-10T11:25:50Z</dcterms:created>
  <dcterms:modified xsi:type="dcterms:W3CDTF">2016-04-20T11:08:34Z</dcterms:modified>
</cp:coreProperties>
</file>