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4"/>
  </p:notesMasterIdLst>
  <p:sldIdLst>
    <p:sldId id="271" r:id="rId2"/>
    <p:sldId id="269" r:id="rId3"/>
    <p:sldId id="272" r:id="rId4"/>
    <p:sldId id="264" r:id="rId5"/>
    <p:sldId id="258" r:id="rId6"/>
    <p:sldId id="259" r:id="rId7"/>
    <p:sldId id="273" r:id="rId8"/>
    <p:sldId id="262" r:id="rId9"/>
    <p:sldId id="263"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F4F85-102D-1140-9743-B6F50E413387}" v="264" dt="2019-11-18T23:10:01.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2"/>
    <p:restoredTop sz="81692"/>
  </p:normalViewPr>
  <p:slideViewPr>
    <p:cSldViewPr snapToGrid="0" snapToObjects="1">
      <p:cViewPr varScale="1">
        <p:scale>
          <a:sx n="93" d="100"/>
          <a:sy n="93" d="100"/>
        </p:scale>
        <p:origin x="8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C6804-2B10-7A4C-8567-7E8DA1DD1FAF}"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74916-00A0-C849-8911-B521A9C8724E}" type="slidenum">
              <a:rPr lang="en-US" smtClean="0"/>
              <a:t>‹#›</a:t>
            </a:fld>
            <a:endParaRPr lang="en-US"/>
          </a:p>
        </p:txBody>
      </p:sp>
    </p:spTree>
    <p:extLst>
      <p:ext uri="{BB962C8B-B14F-4D97-AF65-F5344CB8AC3E}">
        <p14:creationId xmlns:p14="http://schemas.microsoft.com/office/powerpoint/2010/main" val="110399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player will observe a stock as its value climbs and falls. At some point, the player must decide when they want to sell their stock, aiming to make a profit before the value of the stock inevitably plummets to being worthless.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functional requirements of the game will describe what the game does. These features will be described through user stories in the format of "As a (stakeholder), I want to (goal) so that (motivation)". </a:t>
            </a:r>
          </a:p>
          <a:p>
            <a:r>
              <a:rPr lang="en-CA" sz="1200" b="0" i="0" kern="1200" dirty="0">
                <a:solidFill>
                  <a:schemeClr val="tx1"/>
                </a:solidFill>
                <a:effectLst/>
                <a:latin typeface="+mn-lt"/>
                <a:ea typeface="+mn-ea"/>
                <a:cs typeface="+mn-cs"/>
              </a:rPr>
              <a:t>As a user, I want to create a unique account so that I can track my wins.</a:t>
            </a:r>
          </a:p>
          <a:p>
            <a:r>
              <a:rPr lang="en-CA" sz="1200" b="0" i="0" kern="1200" dirty="0">
                <a:solidFill>
                  <a:schemeClr val="tx1"/>
                </a:solidFill>
                <a:effectLst/>
                <a:latin typeface="+mn-lt"/>
                <a:ea typeface="+mn-ea"/>
                <a:cs typeface="+mn-cs"/>
              </a:rPr>
              <a:t>As a user, I want a secure login system so that other players can't access my account. </a:t>
            </a:r>
          </a:p>
          <a:p>
            <a:r>
              <a:rPr lang="en-CA" sz="1200" b="0" i="0" kern="1200" dirty="0">
                <a:solidFill>
                  <a:schemeClr val="tx1"/>
                </a:solidFill>
                <a:effectLst/>
                <a:latin typeface="+mn-lt"/>
                <a:ea typeface="+mn-ea"/>
                <a:cs typeface="+mn-cs"/>
              </a:rPr>
              <a:t>As a developer, I want to create buy out functionality so that the win condition can be met. </a:t>
            </a:r>
          </a:p>
          <a:p>
            <a:r>
              <a:rPr lang="en-CA" sz="1200" b="0" i="0" kern="1200" dirty="0">
                <a:solidFill>
                  <a:schemeClr val="tx1"/>
                </a:solidFill>
                <a:effectLst/>
                <a:latin typeface="+mn-lt"/>
                <a:ea typeface="+mn-ea"/>
                <a:cs typeface="+mn-cs"/>
              </a:rPr>
              <a:t>As a developer, I want to create a graph so that the game is interactive and visually pleasing for the users. </a:t>
            </a:r>
          </a:p>
          <a:p>
            <a:r>
              <a:rPr lang="en-CA" sz="1200" b="0" i="0" kern="1200" dirty="0">
                <a:solidFill>
                  <a:schemeClr val="tx1"/>
                </a:solidFill>
                <a:effectLst/>
                <a:latin typeface="+mn-lt"/>
                <a:ea typeface="+mn-ea"/>
                <a:cs typeface="+mn-cs"/>
              </a:rPr>
              <a:t>As a user, I want the game to be based off of historical stock data so that I educating myself will hopefully lead to better results.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2</a:t>
            </a:fld>
            <a:endParaRPr lang="en-US"/>
          </a:p>
        </p:txBody>
      </p:sp>
    </p:spTree>
    <p:extLst>
      <p:ext uri="{BB962C8B-B14F-4D97-AF65-F5344CB8AC3E}">
        <p14:creationId xmlns:p14="http://schemas.microsoft.com/office/powerpoint/2010/main" val="677959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Game Layout:</a:t>
            </a:r>
          </a:p>
          <a:p>
            <a:r>
              <a:rPr lang="en-CA" sz="1200" b="0" i="0" kern="1200" dirty="0">
                <a:solidFill>
                  <a:schemeClr val="tx1"/>
                </a:solidFill>
                <a:effectLst/>
                <a:latin typeface="+mn-lt"/>
                <a:ea typeface="+mn-ea"/>
                <a:cs typeface="+mn-cs"/>
              </a:rPr>
              <a:t>Login in with unique username credentials.</a:t>
            </a:r>
          </a:p>
          <a:p>
            <a:r>
              <a:rPr lang="en-CA" sz="1200" b="0" i="0" kern="1200" dirty="0">
                <a:solidFill>
                  <a:schemeClr val="tx1"/>
                </a:solidFill>
                <a:effectLst/>
                <a:latin typeface="+mn-lt"/>
                <a:ea typeface="+mn-ea"/>
                <a:cs typeface="+mn-cs"/>
              </a:rPr>
              <a:t>Join the lobby with other players until game is ready to start.</a:t>
            </a:r>
          </a:p>
          <a:p>
            <a:r>
              <a:rPr lang="en-CA" sz="1200" b="0" i="0" kern="1200" dirty="0">
                <a:solidFill>
                  <a:schemeClr val="tx1"/>
                </a:solidFill>
                <a:effectLst/>
                <a:latin typeface="+mn-lt"/>
                <a:ea typeface="+mn-ea"/>
                <a:cs typeface="+mn-cs"/>
              </a:rPr>
              <a:t>Game initializes &amp; simulation begins. At the beginning of the game, each user is given the same amount of initial capital which can be used before each round to purchase shares in the current stock.</a:t>
            </a:r>
          </a:p>
          <a:p>
            <a:r>
              <a:rPr lang="en-CA" sz="1200" b="0" i="0" kern="1200" dirty="0">
                <a:solidFill>
                  <a:schemeClr val="tx1"/>
                </a:solidFill>
                <a:effectLst/>
                <a:latin typeface="+mn-lt"/>
                <a:ea typeface="+mn-ea"/>
                <a:cs typeface="+mn-cs"/>
              </a:rPr>
              <a:t>During each round the user will be able to liquidate their stock at any point in time with the goal of pulling out before the round crashes while maximizing their growth. </a:t>
            </a:r>
          </a:p>
          <a:p>
            <a:r>
              <a:rPr lang="en-CA" sz="1200" b="0" i="0" kern="1200" dirty="0">
                <a:solidFill>
                  <a:schemeClr val="tx1"/>
                </a:solidFill>
                <a:effectLst/>
                <a:latin typeface="+mn-lt"/>
                <a:ea typeface="+mn-ea"/>
                <a:cs typeface="+mn-cs"/>
              </a:rPr>
              <a:t>During and in between rounds the players will have the ability buy out other players which leads to the win condition of the game (last man standing).  </a:t>
            </a:r>
          </a:p>
          <a:p>
            <a:r>
              <a:rPr lang="en-CA" sz="1200" b="0" i="0" kern="1200" dirty="0">
                <a:solidFill>
                  <a:schemeClr val="tx1"/>
                </a:solidFill>
                <a:effectLst/>
                <a:latin typeface="+mn-lt"/>
                <a:ea typeface="+mn-ea"/>
                <a:cs typeface="+mn-cs"/>
              </a:rPr>
              <a:t>Upon game completion, winner will have their win count updated in the .json file. </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3</a:t>
            </a:fld>
            <a:endParaRPr lang="en-US"/>
          </a:p>
        </p:txBody>
      </p:sp>
    </p:spTree>
    <p:extLst>
      <p:ext uri="{BB962C8B-B14F-4D97-AF65-F5344CB8AC3E}">
        <p14:creationId xmlns:p14="http://schemas.microsoft.com/office/powerpoint/2010/main" val="137912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4</a:t>
            </a:fld>
            <a:endParaRPr lang="en-US"/>
          </a:p>
        </p:txBody>
      </p:sp>
    </p:spTree>
    <p:extLst>
      <p:ext uri="{BB962C8B-B14F-4D97-AF65-F5344CB8AC3E}">
        <p14:creationId xmlns:p14="http://schemas.microsoft.com/office/powerpoint/2010/main" val="271164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playability of the game will be the primary focus during development. We will have playtesting sessions in order to ensure that the game is fun and working as intended (in addition to other tests). The game has multiple parameters that can be changed to make sure that it meets our desires.</a:t>
            </a:r>
          </a:p>
          <a:p>
            <a:r>
              <a:rPr lang="en-CA" sz="1200" b="0" i="0" kern="1200" dirty="0">
                <a:solidFill>
                  <a:schemeClr val="tx1"/>
                </a:solidFill>
                <a:effectLst/>
                <a:latin typeface="+mn-lt"/>
                <a:ea typeface="+mn-ea"/>
                <a:cs typeface="+mn-cs"/>
              </a:rPr>
              <a:t>Game mechanics:</a:t>
            </a:r>
          </a:p>
          <a:p>
            <a:r>
              <a:rPr lang="en-CA" sz="1200" b="0" i="0" kern="1200" dirty="0">
                <a:solidFill>
                  <a:schemeClr val="tx1"/>
                </a:solidFill>
                <a:effectLst/>
                <a:latin typeface="+mn-lt"/>
                <a:ea typeface="+mn-ea"/>
                <a:cs typeface="+mn-cs"/>
              </a:rPr>
              <a:t>Stock simulation based on historical data</a:t>
            </a:r>
          </a:p>
          <a:p>
            <a:pPr lvl="1"/>
            <a:r>
              <a:rPr lang="en-CA" sz="1200" b="0" i="0" kern="1200" dirty="0">
                <a:solidFill>
                  <a:schemeClr val="tx1"/>
                </a:solidFill>
                <a:effectLst/>
                <a:latin typeface="+mn-lt"/>
                <a:ea typeface="+mn-ea"/>
                <a:cs typeface="+mn-cs"/>
              </a:rPr>
              <a:t>Players benefit from being knowledgeable in stock theory</a:t>
            </a:r>
          </a:p>
          <a:p>
            <a:pPr lvl="1"/>
            <a:r>
              <a:rPr lang="en-CA" sz="1200" b="0" i="0" kern="1200" dirty="0">
                <a:solidFill>
                  <a:schemeClr val="tx1"/>
                </a:solidFill>
                <a:effectLst/>
                <a:latin typeface="+mn-lt"/>
                <a:ea typeface="+mn-ea"/>
                <a:cs typeface="+mn-cs"/>
              </a:rPr>
              <a:t>Player decides when they want to sell their stock, they are in control</a:t>
            </a:r>
          </a:p>
          <a:p>
            <a:pPr lvl="1"/>
            <a:r>
              <a:rPr lang="en-CA" sz="1200" b="0" i="0" kern="1200" dirty="0">
                <a:solidFill>
                  <a:schemeClr val="tx1"/>
                </a:solidFill>
                <a:effectLst/>
                <a:latin typeface="+mn-lt"/>
                <a:ea typeface="+mn-ea"/>
                <a:cs typeface="+mn-cs"/>
              </a:rPr>
              <a:t>Randomization added to make the game nondeterministic</a:t>
            </a:r>
          </a:p>
          <a:p>
            <a:pPr lvl="1"/>
            <a:r>
              <a:rPr lang="en-CA" sz="1200" b="0" i="0" kern="1200" dirty="0">
                <a:solidFill>
                  <a:schemeClr val="tx1"/>
                </a:solidFill>
                <a:effectLst/>
                <a:latin typeface="+mn-lt"/>
                <a:ea typeface="+mn-ea"/>
                <a:cs typeface="+mn-cs"/>
              </a:rPr>
              <a:t>Stock description helps users estimate the performance of the stock</a:t>
            </a:r>
          </a:p>
          <a:p>
            <a:r>
              <a:rPr lang="en-CA" sz="1200" b="0" i="0" kern="1200" dirty="0">
                <a:solidFill>
                  <a:schemeClr val="tx1"/>
                </a:solidFill>
                <a:effectLst/>
                <a:latin typeface="+mn-lt"/>
                <a:ea typeface="+mn-ea"/>
                <a:cs typeface="+mn-cs"/>
              </a:rPr>
              <a:t>Buy-out interactivity between users</a:t>
            </a:r>
          </a:p>
          <a:p>
            <a:pPr lvl="1"/>
            <a:r>
              <a:rPr lang="en-CA" sz="1200" b="0" i="0" kern="1200" dirty="0">
                <a:solidFill>
                  <a:schemeClr val="tx1"/>
                </a:solidFill>
                <a:effectLst/>
                <a:latin typeface="+mn-lt"/>
                <a:ea typeface="+mn-ea"/>
                <a:cs typeface="+mn-cs"/>
              </a:rPr>
              <a:t>Players who are performing well are rewarded</a:t>
            </a:r>
          </a:p>
          <a:p>
            <a:pPr lvl="1"/>
            <a:r>
              <a:rPr lang="en-CA" sz="1200" b="0" i="0" kern="1200" dirty="0">
                <a:solidFill>
                  <a:schemeClr val="tx1"/>
                </a:solidFill>
                <a:effectLst/>
                <a:latin typeface="+mn-lt"/>
                <a:ea typeface="+mn-ea"/>
                <a:cs typeface="+mn-cs"/>
              </a:rPr>
              <a:t>Last man standing declared as winner</a:t>
            </a:r>
          </a:p>
          <a:p>
            <a:pPr lvl="1"/>
            <a:r>
              <a:rPr lang="en-CA" sz="1200" b="0" i="0" kern="1200" dirty="0">
                <a:solidFill>
                  <a:schemeClr val="tx1"/>
                </a:solidFill>
                <a:effectLst/>
                <a:latin typeface="+mn-lt"/>
                <a:ea typeface="+mn-ea"/>
                <a:cs typeface="+mn-cs"/>
              </a:rPr>
              <a:t>Increases competitive aspect of the game</a:t>
            </a:r>
          </a:p>
          <a:p>
            <a:r>
              <a:rPr lang="en-CA" sz="1200" b="0" i="0" kern="1200" dirty="0">
                <a:solidFill>
                  <a:schemeClr val="tx1"/>
                </a:solidFill>
                <a:effectLst/>
                <a:latin typeface="+mn-lt"/>
                <a:ea typeface="+mn-ea"/>
                <a:cs typeface="+mn-cs"/>
              </a:rPr>
              <a:t>Lobby includes chat between all participants</a:t>
            </a:r>
          </a:p>
          <a:p>
            <a:pPr lvl="1"/>
            <a:r>
              <a:rPr lang="en-CA" sz="1200" b="0" i="0" kern="1200" dirty="0">
                <a:solidFill>
                  <a:schemeClr val="tx1"/>
                </a:solidFill>
                <a:effectLst/>
                <a:latin typeface="+mn-lt"/>
                <a:ea typeface="+mn-ea"/>
                <a:cs typeface="+mn-cs"/>
              </a:rPr>
              <a:t>Teamwork to collaborate to take down big threats</a:t>
            </a:r>
          </a:p>
          <a:p>
            <a:r>
              <a:rPr lang="en-CA" sz="1200" b="0" i="0" kern="1200" dirty="0">
                <a:solidFill>
                  <a:schemeClr val="tx1"/>
                </a:solidFill>
                <a:effectLst/>
                <a:latin typeface="+mn-lt"/>
                <a:ea typeface="+mn-ea"/>
                <a:cs typeface="+mn-cs"/>
              </a:rPr>
              <a:t>Lobby includes active player list</a:t>
            </a:r>
          </a:p>
          <a:p>
            <a:pPr lvl="1"/>
            <a:r>
              <a:rPr lang="en-CA" sz="1200" b="0" i="0" kern="1200" dirty="0">
                <a:solidFill>
                  <a:schemeClr val="tx1"/>
                </a:solidFill>
                <a:effectLst/>
                <a:latin typeface="+mn-lt"/>
                <a:ea typeface="+mn-ea"/>
                <a:cs typeface="+mn-cs"/>
              </a:rPr>
              <a:t>Know who else is in your lobby</a:t>
            </a:r>
          </a:p>
          <a:p>
            <a:pPr lvl="1"/>
            <a:r>
              <a:rPr lang="en-CA" sz="1200" b="0" i="0" kern="1200" dirty="0">
                <a:solidFill>
                  <a:schemeClr val="tx1"/>
                </a:solidFill>
                <a:effectLst/>
                <a:latin typeface="+mn-lt"/>
                <a:ea typeface="+mn-ea"/>
                <a:cs typeface="+mn-cs"/>
              </a:rPr>
              <a:t>Adjust your playstyle knowing the competence of your opponents</a:t>
            </a:r>
          </a:p>
          <a:p>
            <a:r>
              <a:rPr lang="en-CA" sz="1200" b="0" i="0" kern="1200" dirty="0">
                <a:solidFill>
                  <a:schemeClr val="tx1"/>
                </a:solidFill>
                <a:effectLst/>
                <a:latin typeface="+mn-lt"/>
                <a:ea typeface="+mn-ea"/>
                <a:cs typeface="+mn-cs"/>
              </a:rPr>
              <a:t>Login functionality</a:t>
            </a:r>
          </a:p>
          <a:p>
            <a:pPr lvl="1"/>
            <a:r>
              <a:rPr lang="en-CA" sz="1200" b="0" i="0" kern="1200" dirty="0">
                <a:solidFill>
                  <a:schemeClr val="tx1"/>
                </a:solidFill>
                <a:effectLst/>
                <a:latin typeface="+mn-lt"/>
                <a:ea typeface="+mn-ea"/>
                <a:cs typeface="+mn-cs"/>
              </a:rPr>
              <a:t>Users get profiles where they can view their performance in previous games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5</a:t>
            </a:fld>
            <a:endParaRPr lang="en-US"/>
          </a:p>
        </p:txBody>
      </p:sp>
    </p:spTree>
    <p:extLst>
      <p:ext uri="{BB962C8B-B14F-4D97-AF65-F5344CB8AC3E}">
        <p14:creationId xmlns:p14="http://schemas.microsoft.com/office/powerpoint/2010/main" val="159801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8</a:t>
            </a:fld>
            <a:endParaRPr lang="en-US"/>
          </a:p>
        </p:txBody>
      </p:sp>
    </p:spTree>
    <p:extLst>
      <p:ext uri="{BB962C8B-B14F-4D97-AF65-F5344CB8AC3E}">
        <p14:creationId xmlns:p14="http://schemas.microsoft.com/office/powerpoint/2010/main" val="1525417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9</a:t>
            </a:fld>
            <a:endParaRPr lang="en-US"/>
          </a:p>
        </p:txBody>
      </p:sp>
    </p:spTree>
    <p:extLst>
      <p:ext uri="{BB962C8B-B14F-4D97-AF65-F5344CB8AC3E}">
        <p14:creationId xmlns:p14="http://schemas.microsoft.com/office/powerpoint/2010/main" val="2343471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93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5807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17327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5232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18168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0377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0399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58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48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47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105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191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2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8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12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11/21/2019</a:t>
            </a:fld>
            <a:endParaRPr lang="en-US" dirty="0"/>
          </a:p>
        </p:txBody>
      </p:sp>
    </p:spTree>
    <p:extLst>
      <p:ext uri="{BB962C8B-B14F-4D97-AF65-F5344CB8AC3E}">
        <p14:creationId xmlns:p14="http://schemas.microsoft.com/office/powerpoint/2010/main" val="31994858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7360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BE4C-0E5F-2741-854F-364965C80A1D}"/>
              </a:ext>
            </a:extLst>
          </p:cNvPr>
          <p:cNvSpPr>
            <a:spLocks noGrp="1"/>
          </p:cNvSpPr>
          <p:nvPr>
            <p:ph type="ctrTitle"/>
          </p:nvPr>
        </p:nvSpPr>
        <p:spPr/>
        <p:txBody>
          <a:bodyPr/>
          <a:lstStyle/>
          <a:p>
            <a:r>
              <a:rPr lang="en-US" sz="6600" dirty="0"/>
              <a:t>Crash!</a:t>
            </a:r>
            <a:br>
              <a:rPr lang="en-US" dirty="0"/>
            </a:br>
            <a:r>
              <a:rPr lang="en-US" sz="3600" dirty="0"/>
              <a:t>Stock Simulation Game</a:t>
            </a:r>
            <a:endParaRPr lang="en-US" dirty="0"/>
          </a:p>
        </p:txBody>
      </p:sp>
      <p:sp>
        <p:nvSpPr>
          <p:cNvPr id="3" name="Subtitle 2">
            <a:extLst>
              <a:ext uri="{FF2B5EF4-FFF2-40B4-BE49-F238E27FC236}">
                <a16:creationId xmlns:a16="http://schemas.microsoft.com/office/drawing/2014/main" id="{C21E666F-405C-C547-90E2-288D197D4D8E}"/>
              </a:ext>
            </a:extLst>
          </p:cNvPr>
          <p:cNvSpPr>
            <a:spLocks noGrp="1"/>
          </p:cNvSpPr>
          <p:nvPr>
            <p:ph type="subTitle" idx="1"/>
          </p:nvPr>
        </p:nvSpPr>
        <p:spPr>
          <a:xfrm>
            <a:off x="4009291" y="4050833"/>
            <a:ext cx="5264711" cy="1096899"/>
          </a:xfrm>
        </p:spPr>
        <p:txBody>
          <a:bodyPr/>
          <a:lstStyle/>
          <a:p>
            <a:r>
              <a:rPr lang="en-US" dirty="0"/>
              <a:t>Holly Atkinson, </a:t>
            </a:r>
            <a:r>
              <a:rPr lang="en-US" dirty="0" err="1"/>
              <a:t>Micheal</a:t>
            </a:r>
            <a:r>
              <a:rPr lang="en-US" dirty="0"/>
              <a:t> </a:t>
            </a:r>
            <a:r>
              <a:rPr lang="en-US" dirty="0" err="1"/>
              <a:t>Kurdyla</a:t>
            </a:r>
            <a:r>
              <a:rPr lang="en-US" dirty="0"/>
              <a:t>, Dominic Phillips, Kyle Singer, </a:t>
            </a:r>
            <a:r>
              <a:rPr lang="en-US" dirty="0" err="1"/>
              <a:t>Fazeel</a:t>
            </a:r>
            <a:r>
              <a:rPr lang="en-US" dirty="0"/>
              <a:t> Ur Rehman Abbasi, </a:t>
            </a:r>
            <a:r>
              <a:rPr lang="en-US" dirty="0" err="1"/>
              <a:t>Yidi</a:t>
            </a:r>
            <a:r>
              <a:rPr lang="en-US" dirty="0"/>
              <a:t> Wu</a:t>
            </a:r>
          </a:p>
        </p:txBody>
      </p:sp>
      <p:sp>
        <p:nvSpPr>
          <p:cNvPr id="4" name="Subtitle 2">
            <a:extLst>
              <a:ext uri="{FF2B5EF4-FFF2-40B4-BE49-F238E27FC236}">
                <a16:creationId xmlns:a16="http://schemas.microsoft.com/office/drawing/2014/main" id="{74230C9C-EBEF-7A47-A52F-F2FA854EAA08}"/>
              </a:ext>
            </a:extLst>
          </p:cNvPr>
          <p:cNvSpPr txBox="1">
            <a:spLocks/>
          </p:cNvSpPr>
          <p:nvPr/>
        </p:nvSpPr>
        <p:spPr>
          <a:xfrm>
            <a:off x="250873" y="5919491"/>
            <a:ext cx="5264711"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dirty="0"/>
              <a:t>CISC/CMPE 320</a:t>
            </a:r>
          </a:p>
          <a:p>
            <a:pPr algn="l"/>
            <a:r>
              <a:rPr lang="en-US" sz="1600" dirty="0"/>
              <a:t>November 22, 2019.</a:t>
            </a:r>
          </a:p>
        </p:txBody>
      </p:sp>
    </p:spTree>
    <p:extLst>
      <p:ext uri="{BB962C8B-B14F-4D97-AF65-F5344CB8AC3E}">
        <p14:creationId xmlns:p14="http://schemas.microsoft.com/office/powerpoint/2010/main" val="816844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B958-F430-284F-937B-4428EDC07691}"/>
              </a:ext>
            </a:extLst>
          </p:cNvPr>
          <p:cNvSpPr>
            <a:spLocks noGrp="1"/>
          </p:cNvSpPr>
          <p:nvPr>
            <p:ph type="title"/>
          </p:nvPr>
        </p:nvSpPr>
        <p:spPr/>
        <p:txBody>
          <a:bodyPr/>
          <a:lstStyle/>
          <a:p>
            <a:r>
              <a:rPr lang="en-US" dirty="0"/>
              <a:t>Improvements for Future Projects</a:t>
            </a:r>
          </a:p>
        </p:txBody>
      </p:sp>
      <p:sp>
        <p:nvSpPr>
          <p:cNvPr id="3" name="Content Placeholder 2">
            <a:extLst>
              <a:ext uri="{FF2B5EF4-FFF2-40B4-BE49-F238E27FC236}">
                <a16:creationId xmlns:a16="http://schemas.microsoft.com/office/drawing/2014/main" id="{10E9FD41-C25C-A84B-A800-C418B543406F}"/>
              </a:ext>
            </a:extLst>
          </p:cNvPr>
          <p:cNvSpPr>
            <a:spLocks noGrp="1"/>
          </p:cNvSpPr>
          <p:nvPr>
            <p:ph idx="1"/>
          </p:nvPr>
        </p:nvSpPr>
        <p:spPr/>
        <p:txBody>
          <a:bodyPr/>
          <a:lstStyle/>
          <a:p>
            <a:r>
              <a:rPr lang="en-US" dirty="0"/>
              <a:t>Creation of Game Logic Flowchart at beginning of semester</a:t>
            </a:r>
          </a:p>
          <a:p>
            <a:r>
              <a:rPr lang="en-US" dirty="0"/>
              <a:t>Use alternate IDE for front-end from the start</a:t>
            </a:r>
          </a:p>
          <a:p>
            <a:r>
              <a:rPr lang="en-US" dirty="0"/>
              <a:t>Improved team wide communication </a:t>
            </a:r>
          </a:p>
          <a:p>
            <a:r>
              <a:rPr lang="en-US" dirty="0"/>
              <a:t>Improved communication with TA</a:t>
            </a:r>
          </a:p>
        </p:txBody>
      </p:sp>
    </p:spTree>
    <p:extLst>
      <p:ext uri="{BB962C8B-B14F-4D97-AF65-F5344CB8AC3E}">
        <p14:creationId xmlns:p14="http://schemas.microsoft.com/office/powerpoint/2010/main" val="314625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96097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24376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E8A2-CB26-9043-8F58-682381DD6885}"/>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FE73A3F0-9A29-484D-87DB-D4FAB056A530}"/>
              </a:ext>
            </a:extLst>
          </p:cNvPr>
          <p:cNvSpPr>
            <a:spLocks noGrp="1"/>
          </p:cNvSpPr>
          <p:nvPr>
            <p:ph idx="1"/>
          </p:nvPr>
        </p:nvSpPr>
        <p:spPr/>
        <p:txBody>
          <a:bodyPr/>
          <a:lstStyle/>
          <a:p>
            <a:r>
              <a:rPr lang="en-US" dirty="0"/>
              <a:t>Stock simulation game</a:t>
            </a:r>
          </a:p>
          <a:p>
            <a:pPr lvl="1"/>
            <a:r>
              <a:rPr lang="en-US" dirty="0"/>
              <a:t>Race against other users to maximize capital whilst not going bankrupt</a:t>
            </a:r>
          </a:p>
          <a:p>
            <a:r>
              <a:rPr lang="en-CA" dirty="0"/>
              <a:t>Core functionality of the game will be a fast action, round based stock trading platform</a:t>
            </a:r>
            <a:endParaRPr lang="en-US" dirty="0"/>
          </a:p>
          <a:p>
            <a:r>
              <a:rPr lang="en-US" dirty="0"/>
              <a:t>Target audience is </a:t>
            </a:r>
            <a:r>
              <a:rPr lang="en-CA" dirty="0"/>
              <a:t>commerce students and anyone with a desire to participate </a:t>
            </a:r>
            <a:r>
              <a:rPr lang="en-CA"/>
              <a:t>in an indie stock </a:t>
            </a:r>
            <a:r>
              <a:rPr lang="en-CA" dirty="0"/>
              <a:t>trading experience without being exposed to the risks involved with real trading</a:t>
            </a:r>
            <a:endParaRPr lang="en-US" dirty="0"/>
          </a:p>
          <a:p>
            <a:pPr lvl="1"/>
            <a:endParaRPr lang="en-US" dirty="0"/>
          </a:p>
        </p:txBody>
      </p:sp>
    </p:spTree>
    <p:extLst>
      <p:ext uri="{BB962C8B-B14F-4D97-AF65-F5344CB8AC3E}">
        <p14:creationId xmlns:p14="http://schemas.microsoft.com/office/powerpoint/2010/main" val="187633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CCFC-337B-C642-846D-662EDADA259D}"/>
              </a:ext>
            </a:extLst>
          </p:cNvPr>
          <p:cNvSpPr>
            <a:spLocks noGrp="1"/>
          </p:cNvSpPr>
          <p:nvPr>
            <p:ph type="ctrTitle"/>
          </p:nvPr>
        </p:nvSpPr>
        <p:spPr>
          <a:xfrm>
            <a:off x="677335" y="1282701"/>
            <a:ext cx="5096060" cy="4307148"/>
          </a:xfrm>
        </p:spPr>
        <p:txBody>
          <a:bodyPr anchor="ctr">
            <a:normAutofit/>
          </a:bodyPr>
          <a:lstStyle/>
          <a:p>
            <a:r>
              <a:rPr lang="en-US" dirty="0"/>
              <a:t>Demonstration</a:t>
            </a:r>
          </a:p>
        </p:txBody>
      </p:sp>
    </p:spTree>
    <p:extLst>
      <p:ext uri="{BB962C8B-B14F-4D97-AF65-F5344CB8AC3E}">
        <p14:creationId xmlns:p14="http://schemas.microsoft.com/office/powerpoint/2010/main" val="89754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0CC7-DB5F-844E-9DC4-B4A7BD2CF143}"/>
              </a:ext>
            </a:extLst>
          </p:cNvPr>
          <p:cNvSpPr>
            <a:spLocks noGrp="1"/>
          </p:cNvSpPr>
          <p:nvPr>
            <p:ph type="title"/>
          </p:nvPr>
        </p:nvSpPr>
        <p:spPr/>
        <p:txBody>
          <a:bodyPr/>
          <a:lstStyle/>
          <a:p>
            <a:r>
              <a:rPr lang="en-US" dirty="0"/>
              <a:t>Team Techniques</a:t>
            </a:r>
          </a:p>
        </p:txBody>
      </p:sp>
      <p:sp>
        <p:nvSpPr>
          <p:cNvPr id="3" name="Content Placeholder 2">
            <a:extLst>
              <a:ext uri="{FF2B5EF4-FFF2-40B4-BE49-F238E27FC236}">
                <a16:creationId xmlns:a16="http://schemas.microsoft.com/office/drawing/2014/main" id="{21048AA7-7344-604F-BEAA-FBAB02796AE2}"/>
              </a:ext>
            </a:extLst>
          </p:cNvPr>
          <p:cNvSpPr>
            <a:spLocks noGrp="1"/>
          </p:cNvSpPr>
          <p:nvPr>
            <p:ph idx="1"/>
          </p:nvPr>
        </p:nvSpPr>
        <p:spPr/>
        <p:txBody>
          <a:bodyPr>
            <a:normAutofit fontScale="92500" lnSpcReduction="20000"/>
          </a:bodyPr>
          <a:lstStyle/>
          <a:p>
            <a:r>
              <a:rPr lang="en-US" dirty="0"/>
              <a:t>”Special Purpose Team” technique used</a:t>
            </a:r>
          </a:p>
          <a:p>
            <a:pPr lvl="1"/>
            <a:r>
              <a:rPr lang="en-US" dirty="0"/>
              <a:t>Divide larger team into hyper-focused smaller teams</a:t>
            </a:r>
          </a:p>
          <a:p>
            <a:pPr lvl="2"/>
            <a:r>
              <a:rPr lang="en-US" dirty="0"/>
              <a:t>Front-end, back-end, game functionality</a:t>
            </a:r>
          </a:p>
          <a:p>
            <a:r>
              <a:rPr lang="en-US" dirty="0"/>
              <a:t>Successes</a:t>
            </a:r>
          </a:p>
          <a:p>
            <a:pPr lvl="1"/>
            <a:r>
              <a:rPr lang="en-US" dirty="0"/>
              <a:t>Weekly updates on sub-team progress</a:t>
            </a:r>
          </a:p>
          <a:p>
            <a:pPr lvl="1"/>
            <a:r>
              <a:rPr lang="en-US" dirty="0"/>
              <a:t>Clearly identifying issues week by week and adding to sprints</a:t>
            </a:r>
          </a:p>
          <a:p>
            <a:pPr lvl="1"/>
            <a:r>
              <a:rPr lang="en-US" dirty="0"/>
              <a:t>Work guided by flow chart</a:t>
            </a:r>
          </a:p>
          <a:p>
            <a:pPr lvl="1"/>
            <a:r>
              <a:rPr lang="en-US" dirty="0"/>
              <a:t>Splitting up tasks within sub-teams to avoid merge errors</a:t>
            </a:r>
          </a:p>
          <a:p>
            <a:r>
              <a:rPr lang="en-US" dirty="0"/>
              <a:t>Challenges</a:t>
            </a:r>
          </a:p>
          <a:p>
            <a:pPr lvl="1"/>
            <a:r>
              <a:rPr lang="en-US" dirty="0"/>
              <a:t>More communication between sub-teams beyond weekly meetings</a:t>
            </a:r>
          </a:p>
          <a:p>
            <a:pPr lvl="1"/>
            <a:r>
              <a:rPr lang="en-US" dirty="0"/>
              <a:t>Lack of game outline at beginning of project lead to confusion and game malleability throughout semester</a:t>
            </a:r>
          </a:p>
          <a:p>
            <a:endParaRPr lang="en-US" dirty="0"/>
          </a:p>
        </p:txBody>
      </p:sp>
    </p:spTree>
    <p:extLst>
      <p:ext uri="{BB962C8B-B14F-4D97-AF65-F5344CB8AC3E}">
        <p14:creationId xmlns:p14="http://schemas.microsoft.com/office/powerpoint/2010/main" val="189073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Work Distribution</a:t>
            </a:r>
          </a:p>
        </p:txBody>
      </p:sp>
      <p:sp>
        <p:nvSpPr>
          <p:cNvPr id="8" name="Content Placeholder 2">
            <a:extLst>
              <a:ext uri="{FF2B5EF4-FFF2-40B4-BE49-F238E27FC236}">
                <a16:creationId xmlns:a16="http://schemas.microsoft.com/office/drawing/2014/main" id="{7F8D635A-75AF-8242-9935-F4EEBAB74255}"/>
              </a:ext>
            </a:extLst>
          </p:cNvPr>
          <p:cNvSpPr txBox="1">
            <a:spLocks/>
          </p:cNvSpPr>
          <p:nvPr/>
        </p:nvSpPr>
        <p:spPr>
          <a:xfrm>
            <a:off x="677335" y="2160589"/>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Front-End Sub-Team</a:t>
            </a:r>
          </a:p>
          <a:p>
            <a:r>
              <a:rPr lang="en-US" sz="1600" dirty="0"/>
              <a:t>Created dynamic graph that can be interacted with </a:t>
            </a:r>
          </a:p>
          <a:p>
            <a:r>
              <a:rPr lang="en-US" sz="1600" dirty="0"/>
              <a:t>Multi-page GUI showing different components of project</a:t>
            </a:r>
          </a:p>
          <a:p>
            <a:r>
              <a:rPr lang="en-US" sz="1600" dirty="0"/>
              <a:t>User can interact with interface while the changes are stored</a:t>
            </a:r>
          </a:p>
        </p:txBody>
      </p:sp>
      <p:sp>
        <p:nvSpPr>
          <p:cNvPr id="11" name="Content Placeholder 2">
            <a:extLst>
              <a:ext uri="{FF2B5EF4-FFF2-40B4-BE49-F238E27FC236}">
                <a16:creationId xmlns:a16="http://schemas.microsoft.com/office/drawing/2014/main" id="{0DE6A9F1-86C2-1046-A581-C182AD883B6E}"/>
              </a:ext>
            </a:extLst>
          </p:cNvPr>
          <p:cNvSpPr txBox="1">
            <a:spLocks/>
          </p:cNvSpPr>
          <p:nvPr/>
        </p:nvSpPr>
        <p:spPr>
          <a:xfrm>
            <a:off x="3520704" y="2168821"/>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Server hosted on Linux</a:t>
            </a:r>
          </a:p>
          <a:p>
            <a:r>
              <a:rPr lang="en-US" sz="1600" dirty="0"/>
              <a:t>Clients hosted Windows systems </a:t>
            </a:r>
          </a:p>
          <a:p>
            <a:r>
              <a:rPr lang="en-US" sz="1600" dirty="0"/>
              <a:t>Entire server-client relationship built on sockets</a:t>
            </a:r>
          </a:p>
          <a:p>
            <a:r>
              <a:rPr lang="en-US" sz="1600" dirty="0"/>
              <a:t>Multithreading used for asynchronous sending/receiving for both clients and server</a:t>
            </a:r>
          </a:p>
          <a:p>
            <a:pPr marL="0" indent="0">
              <a:buNone/>
            </a:pPr>
            <a:endParaRPr lang="en-US" sz="1600" dirty="0"/>
          </a:p>
        </p:txBody>
      </p:sp>
      <p:sp>
        <p:nvSpPr>
          <p:cNvPr id="12" name="Content Placeholder 2">
            <a:extLst>
              <a:ext uri="{FF2B5EF4-FFF2-40B4-BE49-F238E27FC236}">
                <a16:creationId xmlns:a16="http://schemas.microsoft.com/office/drawing/2014/main" id="{3F6C7DC8-95F9-4A4E-979E-7D80010B12B7}"/>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Develop model to mimic stock market for players to interact with</a:t>
            </a:r>
          </a:p>
          <a:p>
            <a:r>
              <a:rPr lang="en-US" sz="1600" dirty="0"/>
              <a:t>Create Stock Generator class to output a graph of the simulation for players to interact with</a:t>
            </a:r>
          </a:p>
          <a:p>
            <a:r>
              <a:rPr lang="en-US" sz="1600" dirty="0"/>
              <a:t>Develop game logic</a:t>
            </a:r>
          </a:p>
          <a:p>
            <a:pPr lvl="1"/>
            <a:r>
              <a:rPr lang="en-US" sz="1400" dirty="0"/>
              <a:t>Logic of how players interact with the interface</a:t>
            </a:r>
          </a:p>
        </p:txBody>
      </p:sp>
    </p:spTree>
    <p:extLst>
      <p:ext uri="{BB962C8B-B14F-4D97-AF65-F5344CB8AC3E}">
        <p14:creationId xmlns:p14="http://schemas.microsoft.com/office/powerpoint/2010/main" val="221219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2C0E876-1937-0F42-897C-3CBBCEA1F56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Work Distribution</a:t>
            </a:r>
          </a:p>
        </p:txBody>
      </p:sp>
      <p:sp>
        <p:nvSpPr>
          <p:cNvPr id="4" name="Text Placeholder 3">
            <a:extLst>
              <a:ext uri="{FF2B5EF4-FFF2-40B4-BE49-F238E27FC236}">
                <a16:creationId xmlns:a16="http://schemas.microsoft.com/office/drawing/2014/main" id="{5B251375-15CB-A44F-AF20-B21D54D182E3}"/>
              </a:ext>
            </a:extLst>
          </p:cNvPr>
          <p:cNvSpPr>
            <a:spLocks noGrp="1"/>
          </p:cNvSpPr>
          <p:nvPr>
            <p:ph type="body" sz="half" idx="2"/>
          </p:nvPr>
        </p:nvSpPr>
        <p:spPr>
          <a:xfrm>
            <a:off x="6336287" y="2160589"/>
            <a:ext cx="2934714" cy="3880773"/>
          </a:xfrm>
        </p:spPr>
        <p:txBody>
          <a:bodyPr vert="horz" lIns="91440" tIns="45720" rIns="91440" bIns="45720" rtlCol="0">
            <a:normAutofit/>
          </a:bodyPr>
          <a:lstStyle/>
          <a:p>
            <a:pPr>
              <a:buFont typeface="Wingdings 3" charset="2"/>
              <a:buChar char=""/>
            </a:pPr>
            <a:r>
              <a:rPr lang="en-US" dirty="0"/>
              <a:t>Work distribution chart developed at the beginning of semester</a:t>
            </a:r>
          </a:p>
          <a:p>
            <a:pPr>
              <a:buFont typeface="Wingdings 3" charset="2"/>
              <a:buChar char=""/>
            </a:pPr>
            <a:r>
              <a:rPr lang="en-US" dirty="0"/>
              <a:t>Final completion of sub-team code integration in Weeks 11 &amp; 12</a:t>
            </a:r>
          </a:p>
        </p:txBody>
      </p:sp>
      <p:pic>
        <p:nvPicPr>
          <p:cNvPr id="5" name="Picture Placeholder 4">
            <a:extLst>
              <a:ext uri="{FF2B5EF4-FFF2-40B4-BE49-F238E27FC236}">
                <a16:creationId xmlns:a16="http://schemas.microsoft.com/office/drawing/2014/main" id="{E8F2108D-4D9B-054B-93C9-3980D6D634CC}"/>
              </a:ext>
            </a:extLst>
          </p:cNvPr>
          <p:cNvPicPr>
            <a:picLocks noGrp="1" noChangeAspect="1"/>
          </p:cNvPicPr>
          <p:nvPr>
            <p:ph type="pic" idx="1"/>
          </p:nvPr>
        </p:nvPicPr>
        <p:blipFill rotWithShape="1">
          <a:blip r:embed="rId2"/>
          <a:srcRect l="3262" r="2" b="2"/>
          <a:stretch/>
        </p:blipFill>
        <p:spPr>
          <a:xfrm>
            <a:off x="677334" y="2159331"/>
            <a:ext cx="5423429" cy="3882362"/>
          </a:xfrm>
          <a:prstGeom prst="rect">
            <a:avLst/>
          </a:prstGeom>
        </p:spPr>
      </p:pic>
    </p:spTree>
    <p:extLst>
      <p:ext uri="{BB962C8B-B14F-4D97-AF65-F5344CB8AC3E}">
        <p14:creationId xmlns:p14="http://schemas.microsoft.com/office/powerpoint/2010/main" val="94665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A6C16F0-F66B-F249-A746-7A5A843AC310}"/>
              </a:ext>
            </a:extLst>
          </p:cNvPr>
          <p:cNvSpPr>
            <a:spLocks noGrp="1"/>
          </p:cNvSpPr>
          <p:nvPr>
            <p:ph sz="half" idx="1"/>
          </p:nvPr>
        </p:nvSpPr>
        <p:spPr>
          <a:xfrm>
            <a:off x="513798" y="2165942"/>
            <a:ext cx="2909928" cy="3880772"/>
          </a:xfrm>
        </p:spPr>
        <p:txBody>
          <a:bodyPr/>
          <a:lstStyle/>
          <a:p>
            <a:pPr marL="0" indent="0">
              <a:buNone/>
            </a:pPr>
            <a:r>
              <a:rPr lang="en-US" b="1" dirty="0"/>
              <a:t>Front-End Sub-Team</a:t>
            </a:r>
          </a:p>
          <a:p>
            <a:r>
              <a:rPr lang="en-US" sz="1600" dirty="0"/>
              <a:t>Real-time graphing data</a:t>
            </a:r>
          </a:p>
          <a:p>
            <a:r>
              <a:rPr lang="en-US" sz="1600" dirty="0"/>
              <a:t>Learning Qt</a:t>
            </a:r>
          </a:p>
          <a:p>
            <a:pPr lvl="1"/>
            <a:r>
              <a:rPr lang="en-US" sz="1400" dirty="0"/>
              <a:t>Many Qt only aspects to understand</a:t>
            </a:r>
          </a:p>
        </p:txBody>
      </p:sp>
      <p:sp>
        <p:nvSpPr>
          <p:cNvPr id="9" name="Content Placeholder 2">
            <a:extLst>
              <a:ext uri="{FF2B5EF4-FFF2-40B4-BE49-F238E27FC236}">
                <a16:creationId xmlns:a16="http://schemas.microsoft.com/office/drawing/2014/main" id="{20C890E4-6B78-5E43-A323-31B566222CDA}"/>
              </a:ext>
            </a:extLst>
          </p:cNvPr>
          <p:cNvSpPr txBox="1">
            <a:spLocks/>
          </p:cNvSpPr>
          <p:nvPr/>
        </p:nvSpPr>
        <p:spPr>
          <a:xfrm>
            <a:off x="3326748" y="2165942"/>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Security issues on the client-side</a:t>
            </a:r>
          </a:p>
          <a:p>
            <a:pPr lvl="1"/>
            <a:r>
              <a:rPr lang="en-US" sz="1400" dirty="0"/>
              <a:t>Client could hack the game &amp; cheat</a:t>
            </a:r>
            <a:endParaRPr lang="en-US" sz="1600" dirty="0"/>
          </a:p>
          <a:p>
            <a:r>
              <a:rPr lang="en-US" sz="1600" dirty="0"/>
              <a:t>Have server run on Windows system	</a:t>
            </a:r>
          </a:p>
          <a:p>
            <a:pPr lvl="1"/>
            <a:r>
              <a:rPr lang="en-US" sz="1400" dirty="0"/>
              <a:t>Switched to </a:t>
            </a:r>
            <a:r>
              <a:rPr lang="en-US" sz="1400" dirty="0" err="1"/>
              <a:t>linux</a:t>
            </a:r>
            <a:r>
              <a:rPr lang="en-US" sz="1400" dirty="0"/>
              <a:t> system</a:t>
            </a:r>
          </a:p>
          <a:p>
            <a:r>
              <a:rPr lang="en-US" sz="1600" dirty="0"/>
              <a:t>Initial usage of web server for back-end</a:t>
            </a:r>
          </a:p>
          <a:p>
            <a:pPr lvl="1"/>
            <a:r>
              <a:rPr lang="en-US" sz="1400" dirty="0"/>
              <a:t>Require HTTP request</a:t>
            </a:r>
          </a:p>
          <a:p>
            <a:pPr lvl="1"/>
            <a:r>
              <a:rPr lang="en-US" sz="1400" dirty="0"/>
              <a:t>Switched to sockets</a:t>
            </a:r>
          </a:p>
          <a:p>
            <a:pPr marL="457200" lvl="1" indent="0">
              <a:buNone/>
            </a:pPr>
            <a:endParaRPr lang="en-US" sz="1400" dirty="0"/>
          </a:p>
        </p:txBody>
      </p:sp>
      <p:sp>
        <p:nvSpPr>
          <p:cNvPr id="10" name="Content Placeholder 2">
            <a:extLst>
              <a:ext uri="{FF2B5EF4-FFF2-40B4-BE49-F238E27FC236}">
                <a16:creationId xmlns:a16="http://schemas.microsoft.com/office/drawing/2014/main" id="{254C3D94-7DB6-B146-ACEE-A92921DA25D6}"/>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Lack of clear outline around game logic</a:t>
            </a:r>
          </a:p>
          <a:p>
            <a:r>
              <a:rPr lang="en-US" sz="1600" dirty="0"/>
              <a:t>Developing model for stock simulation</a:t>
            </a:r>
          </a:p>
          <a:p>
            <a:r>
              <a:rPr lang="en-US" sz="1600" dirty="0"/>
              <a:t>Fine tuning stock simulation algorithm to return realistic results</a:t>
            </a:r>
          </a:p>
          <a:p>
            <a:endParaRPr lang="en-US" dirty="0"/>
          </a:p>
        </p:txBody>
      </p:sp>
    </p:spTree>
    <p:extLst>
      <p:ext uri="{BB962C8B-B14F-4D97-AF65-F5344CB8AC3E}">
        <p14:creationId xmlns:p14="http://schemas.microsoft.com/office/powerpoint/2010/main" val="7848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C253-565C-FE40-80D7-B4AC4F44A2F6}"/>
              </a:ext>
            </a:extLst>
          </p:cNvPr>
          <p:cNvSpPr>
            <a:spLocks noGrp="1"/>
          </p:cNvSpPr>
          <p:nvPr>
            <p:ph type="ctrTitle"/>
          </p:nvPr>
        </p:nvSpPr>
        <p:spPr>
          <a:xfrm>
            <a:off x="4974337" y="1265314"/>
            <a:ext cx="4890880" cy="3249131"/>
          </a:xfrm>
        </p:spPr>
        <p:txBody>
          <a:bodyPr>
            <a:normAutofit/>
          </a:bodyPr>
          <a:lstStyle/>
          <a:p>
            <a:pPr algn="l"/>
            <a:r>
              <a:rPr lang="en-US" dirty="0"/>
              <a:t>Library Usage</a:t>
            </a:r>
          </a:p>
        </p:txBody>
      </p:sp>
      <p:sp>
        <p:nvSpPr>
          <p:cNvPr id="11" name="Isosceles Triangle 10">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 name="Graphic 7" descr="Books">
            <a:extLst>
              <a:ext uri="{FF2B5EF4-FFF2-40B4-BE49-F238E27FC236}">
                <a16:creationId xmlns:a16="http://schemas.microsoft.com/office/drawing/2014/main" id="{28DD637B-07D0-4CAF-81EC-2E1DF80149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73692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10EA-80A4-A142-8E01-B079CE29C39A}"/>
              </a:ext>
            </a:extLst>
          </p:cNvPr>
          <p:cNvSpPr>
            <a:spLocks noGrp="1"/>
          </p:cNvSpPr>
          <p:nvPr>
            <p:ph type="title"/>
          </p:nvPr>
        </p:nvSpPr>
        <p:spPr/>
        <p:txBody>
          <a:bodyPr/>
          <a:lstStyle/>
          <a:p>
            <a:r>
              <a:rPr lang="en-US" dirty="0"/>
              <a:t>Work in Progress</a:t>
            </a:r>
          </a:p>
        </p:txBody>
      </p:sp>
      <p:sp>
        <p:nvSpPr>
          <p:cNvPr id="4" name="Content Placeholder 2">
            <a:extLst>
              <a:ext uri="{FF2B5EF4-FFF2-40B4-BE49-F238E27FC236}">
                <a16:creationId xmlns:a16="http://schemas.microsoft.com/office/drawing/2014/main" id="{402E3166-D3FF-904F-B026-8092268B2346}"/>
              </a:ext>
            </a:extLst>
          </p:cNvPr>
          <p:cNvSpPr>
            <a:spLocks noGrp="1"/>
          </p:cNvSpPr>
          <p:nvPr>
            <p:ph sz="half" idx="1"/>
          </p:nvPr>
        </p:nvSpPr>
        <p:spPr>
          <a:xfrm>
            <a:off x="677334" y="2160589"/>
            <a:ext cx="7784085" cy="3880772"/>
          </a:xfrm>
        </p:spPr>
        <p:txBody>
          <a:bodyPr>
            <a:normAutofit/>
          </a:bodyPr>
          <a:lstStyle/>
          <a:p>
            <a:r>
              <a:rPr lang="en-US" dirty="0"/>
              <a:t>Button functionality integration with game logic</a:t>
            </a:r>
          </a:p>
          <a:p>
            <a:r>
              <a:rPr lang="en-US" dirty="0"/>
              <a:t>Solidify game security</a:t>
            </a:r>
          </a:p>
          <a:p>
            <a:r>
              <a:rPr lang="en-US" dirty="0"/>
              <a:t>Implement new game logic for additional features</a:t>
            </a:r>
          </a:p>
          <a:p>
            <a:pPr lvl="1"/>
            <a:r>
              <a:rPr lang="en-US" dirty="0"/>
              <a:t>Buy out functionality</a:t>
            </a:r>
          </a:p>
          <a:p>
            <a:pPr lvl="1"/>
            <a:r>
              <a:rPr lang="en-US" dirty="0"/>
              <a:t>Log out functionality</a:t>
            </a:r>
            <a:endParaRPr lang="en-US" sz="1800" dirty="0"/>
          </a:p>
          <a:p>
            <a:pPr lvl="1"/>
            <a:r>
              <a:rPr lang="en-US" dirty="0"/>
              <a:t>Per round fee</a:t>
            </a:r>
          </a:p>
          <a:p>
            <a:pPr lvl="1"/>
            <a:r>
              <a:rPr lang="en-US" dirty="0"/>
              <a:t>Chat box</a:t>
            </a:r>
          </a:p>
        </p:txBody>
      </p:sp>
    </p:spTree>
    <p:extLst>
      <p:ext uri="{BB962C8B-B14F-4D97-AF65-F5344CB8AC3E}">
        <p14:creationId xmlns:p14="http://schemas.microsoft.com/office/powerpoint/2010/main" val="430596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951</Words>
  <Application>Microsoft Office PowerPoint</Application>
  <PresentationFormat>Widescreen</PresentationFormat>
  <Paragraphs>112</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Crash! Stock Simulation Game</vt:lpstr>
      <vt:lpstr>Project Description</vt:lpstr>
      <vt:lpstr>Demonstration</vt:lpstr>
      <vt:lpstr>Team Techniques</vt:lpstr>
      <vt:lpstr>Work Distribution</vt:lpstr>
      <vt:lpstr>Work Distribution</vt:lpstr>
      <vt:lpstr>Challenges</vt:lpstr>
      <vt:lpstr>Library Usage</vt:lpstr>
      <vt:lpstr>Work in Progress</vt:lpstr>
      <vt:lpstr>Improvements for Future Projects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Stock Simulation Game</dc:title>
  <dc:creator>Holly Atkinson</dc:creator>
  <cp:lastModifiedBy>Michael Kurdyla</cp:lastModifiedBy>
  <cp:revision>4</cp:revision>
  <dcterms:created xsi:type="dcterms:W3CDTF">2019-11-22T00:37:17Z</dcterms:created>
  <dcterms:modified xsi:type="dcterms:W3CDTF">2019-11-22T01:06:01Z</dcterms:modified>
</cp:coreProperties>
</file>