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4" r:id="rId1"/>
  </p:sldMasterIdLst>
  <p:notesMasterIdLst>
    <p:notesMasterId r:id="rId23"/>
  </p:notesMasterIdLst>
  <p:sldIdLst>
    <p:sldId id="256" r:id="rId2"/>
    <p:sldId id="280" r:id="rId3"/>
    <p:sldId id="257" r:id="rId4"/>
    <p:sldId id="258" r:id="rId5"/>
    <p:sldId id="259" r:id="rId6"/>
    <p:sldId id="287" r:id="rId7"/>
    <p:sldId id="288" r:id="rId8"/>
    <p:sldId id="260" r:id="rId9"/>
    <p:sldId id="268" r:id="rId10"/>
    <p:sldId id="283" r:id="rId11"/>
    <p:sldId id="285" r:id="rId12"/>
    <p:sldId id="286" r:id="rId13"/>
    <p:sldId id="272" r:id="rId14"/>
    <p:sldId id="284" r:id="rId15"/>
    <p:sldId id="270" r:id="rId16"/>
    <p:sldId id="276" r:id="rId17"/>
    <p:sldId id="278" r:id="rId18"/>
    <p:sldId id="281" r:id="rId19"/>
    <p:sldId id="282" r:id="rId20"/>
    <p:sldId id="267" r:id="rId21"/>
    <p:sldId id="279"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102" d="100"/>
          <a:sy n="102" d="100"/>
        </p:scale>
        <p:origin x="2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44198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39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81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564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69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011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68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96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61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87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15" name="Shape 4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6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23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170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75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99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27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42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54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28600"/>
            <a:ext cx="8229600" cy="762000"/>
          </a:xfrm>
          <a:prstGeom prst="rect">
            <a:avLst/>
          </a:prstGeom>
          <a:noFill/>
          <a:ln>
            <a:noFill/>
          </a:ln>
        </p:spPr>
        <p:txBody>
          <a:bodyPr lIns="91425" tIns="91425" rIns="91425" bIns="91425" anchor="ctr" anchorCtr="0"/>
          <a:lstStyle>
            <a:lvl1pPr algn="ctr" rtl="0">
              <a:spcBef>
                <a:spcPts val="0"/>
              </a:spcBef>
              <a:buClr>
                <a:schemeClr val="lt1"/>
              </a:buClr>
              <a:buFont typeface="Arial"/>
              <a:buNone/>
              <a:defRPr sz="4400" b="1">
                <a:solidFill>
                  <a:schemeClr val="lt1"/>
                </a:solidFill>
                <a:latin typeface="Arial"/>
                <a:ea typeface="Arial"/>
                <a:cs typeface="Arial"/>
                <a:sym typeface="Aria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1524000" y="1676400"/>
            <a:ext cx="7162799" cy="4449762"/>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Arial"/>
                <a:ea typeface="Arial"/>
                <a:cs typeface="Arial"/>
                <a:sym typeface="Arial"/>
              </a:defRPr>
            </a:lvl1pPr>
            <a:lvl2pPr marL="742950" indent="-177800" algn="l" rtl="0">
              <a:spcBef>
                <a:spcPts val="560"/>
              </a:spcBef>
              <a:buClr>
                <a:schemeClr val="dk1"/>
              </a:buClr>
              <a:buFont typeface="Arial"/>
              <a:buChar char="•"/>
              <a:defRPr sz="2800">
                <a:solidFill>
                  <a:schemeClr val="dk1"/>
                </a:solidFill>
                <a:latin typeface="Arial"/>
                <a:ea typeface="Arial"/>
                <a:cs typeface="Arial"/>
                <a:sym typeface="Arial"/>
              </a:defRPr>
            </a:lvl2pPr>
            <a:lvl3pPr marL="1143000" indent="-136525" algn="l" rtl="0">
              <a:spcBef>
                <a:spcPts val="480"/>
              </a:spcBef>
              <a:buClr>
                <a:schemeClr val="dk1"/>
              </a:buClr>
              <a:buFont typeface="Arial"/>
              <a:buChar char="•"/>
              <a:defRPr sz="2400">
                <a:solidFill>
                  <a:schemeClr val="dk1"/>
                </a:solidFill>
                <a:latin typeface="Arial"/>
                <a:ea typeface="Arial"/>
                <a:cs typeface="Arial"/>
                <a:sym typeface="Arial"/>
              </a:defRPr>
            </a:lvl3pPr>
            <a:lvl4pPr marL="1600200" indent="-152400" algn="l" rtl="0">
              <a:spcBef>
                <a:spcPts val="400"/>
              </a:spcBef>
              <a:buClr>
                <a:schemeClr val="dk1"/>
              </a:buClr>
              <a:buFont typeface="Arial"/>
              <a:buChar char="•"/>
              <a:defRPr sz="2000">
                <a:solidFill>
                  <a:schemeClr val="dk1"/>
                </a:solidFill>
                <a:latin typeface="Arial"/>
                <a:ea typeface="Arial"/>
                <a:cs typeface="Arial"/>
                <a:sym typeface="Arial"/>
              </a:defRPr>
            </a:lvl4pPr>
            <a:lvl5pPr marL="2057400" indent="-152400" algn="l" rtl="0">
              <a:spcBef>
                <a:spcPts val="400"/>
              </a:spcBef>
              <a:buClr>
                <a:schemeClr val="dk1"/>
              </a:buClr>
              <a:buFont typeface="Arial"/>
              <a:buChar char="•"/>
              <a:defRPr sz="2000">
                <a:solidFill>
                  <a:schemeClr val="dk1"/>
                </a:solidFill>
                <a:latin typeface="Arial"/>
                <a:ea typeface="Arial"/>
                <a:cs typeface="Arial"/>
                <a:sym typeface="Arial"/>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Arial"/>
                <a:ea typeface="Arial"/>
                <a:cs typeface="Arial"/>
                <a:sym typeface="Arial"/>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Arial"/>
                <a:ea typeface="Arial"/>
                <a:cs typeface="Arial"/>
                <a:sym typeface="Arial"/>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Arial"/>
                <a:ea typeface="Arial"/>
                <a:cs typeface="Arial"/>
                <a:sym typeface="Arial"/>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ctrTitle"/>
          </p:nvPr>
        </p:nvSpPr>
        <p:spPr>
          <a:prstGeom prst="rect">
            <a:avLst/>
          </a:prstGeom>
          <a:noFill/>
          <a:ln>
            <a:noFill/>
          </a:ln>
        </p:spPr>
        <p:txBody>
          <a:bodyPr lIns="91425" tIns="45700" rIns="91425" bIns="45700" anchor="ctr" anchorCtr="0">
            <a:noAutofit/>
          </a:bodyPr>
          <a:lstStyle/>
          <a:p>
            <a:r>
              <a:rPr lang="en-US" dirty="0"/>
              <a:t>4</a:t>
            </a:r>
            <a:r>
              <a:rPr lang="en-US" baseline="30000" dirty="0"/>
              <a:t>th</a:t>
            </a:r>
            <a:r>
              <a:rPr lang="en-US" dirty="0"/>
              <a:t> Year Research Project</a:t>
            </a:r>
          </a:p>
        </p:txBody>
      </p:sp>
      <p:sp>
        <p:nvSpPr>
          <p:cNvPr id="124" name="Shape 124"/>
          <p:cNvSpPr txBox="1">
            <a:spLocks noGrp="1"/>
          </p:cNvSpPr>
          <p:nvPr>
            <p:ph type="subTitle" idx="1"/>
          </p:nvPr>
        </p:nvSpPr>
        <p:spPr>
          <a:prstGeom prst="rect">
            <a:avLst/>
          </a:prstGeom>
          <a:noFill/>
          <a:ln>
            <a:noFill/>
          </a:ln>
        </p:spPr>
        <p:txBody>
          <a:bodyPr lIns="91425" tIns="45700" rIns="91425" bIns="45700" anchor="ctr" anchorCtr="0">
            <a:noAutofit/>
          </a:bodyPr>
          <a:lstStyle/>
          <a:p>
            <a:pPr marL="0" marR="0" lvl="0" indent="0" algn="ctr" rtl="0">
              <a:spcBef>
                <a:spcPts val="540"/>
              </a:spcBef>
              <a:buClr>
                <a:schemeClr val="lt1"/>
              </a:buClr>
              <a:buSzPct val="25000"/>
              <a:buFont typeface="Arial"/>
              <a:buNone/>
            </a:pPr>
            <a:r>
              <a:rPr lang="en-US" sz="2700" b="0" i="0" u="none" strike="noStrike" cap="none" baseline="0" dirty="0">
                <a:solidFill>
                  <a:schemeClr val="lt1"/>
                </a:solidFill>
                <a:latin typeface="Arial"/>
                <a:ea typeface="Arial"/>
                <a:cs typeface="Arial"/>
                <a:sym typeface="Arial"/>
              </a:rPr>
              <a:t>Proposal </a:t>
            </a:r>
            <a:r>
              <a:rPr lang="en-US" sz="2700" b="0" i="0" u="none" strike="noStrike" cap="none" baseline="0" dirty="0" smtClean="0">
                <a:solidFill>
                  <a:schemeClr val="lt1"/>
                </a:solidFill>
                <a:latin typeface="Arial"/>
                <a:ea typeface="Arial"/>
                <a:cs typeface="Arial"/>
                <a:sym typeface="Arial"/>
              </a:rPr>
              <a:t>Presentation</a:t>
            </a:r>
          </a:p>
          <a:p>
            <a:pPr>
              <a:spcBef>
                <a:spcPts val="540"/>
              </a:spcBef>
              <a:buSzPct val="25000"/>
            </a:pPr>
            <a:r>
              <a:rPr lang="en-US" sz="2700" b="0" dirty="0"/>
              <a:t>ID: 15-019</a:t>
            </a:r>
          </a:p>
          <a:p>
            <a:pPr marL="0" marR="0" lvl="0" indent="0" algn="ctr" rtl="0">
              <a:spcBef>
                <a:spcPts val="540"/>
              </a:spcBef>
              <a:buClr>
                <a:schemeClr val="lt1"/>
              </a:buClr>
              <a:buSzPct val="25000"/>
              <a:buFont typeface="Arial"/>
              <a:buNone/>
            </a:pPr>
            <a:endParaRPr lang="en-US" sz="2700" b="0" i="0" u="none" strike="noStrike" cap="none" baseline="0" dirty="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133600" y="2895600"/>
            <a:ext cx="5181600" cy="1362075"/>
          </a:xfrm>
          <a:prstGeom prst="rect">
            <a:avLst/>
          </a:prstGeom>
          <a:noFill/>
          <a:ln>
            <a:noFill/>
          </a:ln>
        </p:spPr>
        <p:txBody>
          <a:bodyPr lIns="91425" tIns="45700" rIns="91425" bIns="45700" anchor="t" anchorCtr="0">
            <a:noAutofit/>
          </a:bodyPr>
          <a:lstStyle/>
          <a:p>
            <a:pPr>
              <a:buSzPct val="25000"/>
            </a:pPr>
            <a:r>
              <a:rPr lang="en-US" sz="4800" dirty="0" smtClean="0">
                <a:solidFill>
                  <a:schemeClr val="tx1"/>
                </a:solidFill>
              </a:rPr>
              <a:t>System </a:t>
            </a:r>
            <a:r>
              <a:rPr lang="en-US" sz="4800" dirty="0">
                <a:solidFill>
                  <a:schemeClr val="tx1"/>
                </a:solidFill>
              </a:rPr>
              <a:t>Diagram </a:t>
            </a:r>
            <a:br>
              <a:rPr lang="en-US" sz="4800" dirty="0">
                <a:solidFill>
                  <a:schemeClr val="tx1"/>
                </a:solidFill>
              </a:rPr>
            </a:br>
            <a:r>
              <a:rPr lang="en-US" sz="4800" b="1" i="0" u="none" strike="noStrike" cap="small" baseline="0" dirty="0" smtClean="0">
                <a:solidFill>
                  <a:schemeClr val="tx1"/>
                </a:solidFill>
                <a:sym typeface="Arial"/>
              </a:rPr>
              <a:t> </a:t>
            </a:r>
            <a:endParaRPr lang="en-US" sz="4800" b="1" i="0" u="none" strike="noStrike" cap="small" baseline="0" dirty="0">
              <a:solidFill>
                <a:schemeClr val="tx1"/>
              </a:solidFill>
              <a:sym typeface="Arial"/>
            </a:endParaRPr>
          </a:p>
        </p:txBody>
      </p:sp>
    </p:spTree>
    <p:extLst>
      <p:ext uri="{BB962C8B-B14F-4D97-AF65-F5344CB8AC3E}">
        <p14:creationId xmlns:p14="http://schemas.microsoft.com/office/powerpoint/2010/main" val="359470392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1893" y="1454636"/>
            <a:ext cx="1523415" cy="203122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437" y="4511792"/>
            <a:ext cx="1315406" cy="21984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00" y="1235123"/>
            <a:ext cx="1619250" cy="17399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0139" y="0"/>
            <a:ext cx="1445170" cy="247024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4775" y="4026918"/>
            <a:ext cx="2991532" cy="2286521"/>
          </a:xfrm>
          <a:prstGeom prst="rect">
            <a:avLst/>
          </a:prstGeom>
        </p:spPr>
      </p:pic>
      <p:cxnSp>
        <p:nvCxnSpPr>
          <p:cNvPr id="13" name="Elbow Connector 12"/>
          <p:cNvCxnSpPr/>
          <p:nvPr/>
        </p:nvCxnSpPr>
        <p:spPr>
          <a:xfrm flipV="1">
            <a:off x="2518012" y="1235123"/>
            <a:ext cx="4271264" cy="757450"/>
          </a:xfrm>
          <a:prstGeom prst="bentConnector3">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rot="5400000">
            <a:off x="5468739" y="2846164"/>
            <a:ext cx="2041546" cy="1289714"/>
          </a:xfrm>
          <a:prstGeom prst="bentConnector3">
            <a:avLst>
              <a:gd name="adj1" fmla="val 50000"/>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a:off x="2518011" y="2627195"/>
            <a:ext cx="2945534" cy="1884597"/>
          </a:xfrm>
          <a:prstGeom prst="bentConnector3">
            <a:avLst>
              <a:gd name="adj1" fmla="val 98650"/>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19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ppt_x"/>
                                          </p:val>
                                        </p:tav>
                                        <p:tav tm="100000">
                                          <p:val>
                                            <p:strVal val="#ppt_x"/>
                                          </p:val>
                                        </p:tav>
                                      </p:tavLst>
                                    </p:anim>
                                    <p:anim calcmode="lin" valueType="num">
                                      <p:cBhvr additive="base">
                                        <p:cTn id="3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7772400" cy="4267200"/>
          </a:xfrm>
        </p:spPr>
      </p:pic>
    </p:spTree>
    <p:extLst>
      <p:ext uri="{BB962C8B-B14F-4D97-AF65-F5344CB8AC3E}">
        <p14:creationId xmlns:p14="http://schemas.microsoft.com/office/powerpoint/2010/main" val="202172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381000" y="381000"/>
            <a:ext cx="5791200" cy="76200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US" sz="3200" b="1" i="0" u="none" strike="noStrike" cap="small" baseline="0" dirty="0" smtClean="0">
                <a:solidFill>
                  <a:schemeClr val="lt1"/>
                </a:solidFill>
                <a:latin typeface="Arial"/>
                <a:ea typeface="Arial"/>
                <a:cs typeface="Arial"/>
                <a:sym typeface="Arial"/>
              </a:rPr>
              <a:t>Methodology</a:t>
            </a:r>
            <a:endParaRPr lang="en-US" sz="3200" b="1" i="0" u="none" strike="noStrike" cap="small" baseline="0" dirty="0">
              <a:solidFill>
                <a:schemeClr val="lt1"/>
              </a:solidFill>
              <a:latin typeface="Arial"/>
              <a:ea typeface="Arial"/>
              <a:cs typeface="Arial"/>
              <a:sym typeface="Arial"/>
            </a:endParaRPr>
          </a:p>
        </p:txBody>
      </p:sp>
      <p:sp>
        <p:nvSpPr>
          <p:cNvPr id="2" name="Rectangle 1"/>
          <p:cNvSpPr/>
          <p:nvPr/>
        </p:nvSpPr>
        <p:spPr>
          <a:xfrm>
            <a:off x="762000" y="1752600"/>
            <a:ext cx="7620000" cy="3847207"/>
          </a:xfrm>
          <a:prstGeom prst="rect">
            <a:avLst/>
          </a:prstGeom>
        </p:spPr>
        <p:txBody>
          <a:bodyPr wrap="square">
            <a:spAutoFit/>
          </a:bodyPr>
          <a:lstStyle/>
          <a:p>
            <a:r>
              <a:rPr lang="en-US" sz="3200" dirty="0">
                <a:latin typeface="Times New Roman" pitchFamily="18" charset="0"/>
                <a:cs typeface="Times New Roman" pitchFamily="18" charset="0"/>
              </a:rPr>
              <a:t>Design and develop a Dynamic Transport Layer (DTL) protocol which is ideal for transporting the data with</a:t>
            </a:r>
            <a:r>
              <a:rPr lang="en-US" sz="3200" dirty="0" smtClean="0">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pPr marL="342900" indent="-342900">
              <a:buFont typeface="Arial" pitchFamily="34" charset="0"/>
              <a:buChar char="•"/>
            </a:pPr>
            <a:r>
              <a:rPr lang="en-US" sz="2800" dirty="0">
                <a:latin typeface="Times New Roman" pitchFamily="18" charset="0"/>
                <a:cs typeface="Times New Roman" pitchFamily="18" charset="0"/>
              </a:rPr>
              <a:t>Urgent flags</a:t>
            </a:r>
          </a:p>
          <a:p>
            <a:pPr marL="342900" indent="-342900">
              <a:buFont typeface="Arial" pitchFamily="34" charset="0"/>
              <a:buChar char="•"/>
            </a:pPr>
            <a:r>
              <a:rPr lang="en-US" sz="2800" dirty="0">
                <a:latin typeface="Times New Roman" pitchFamily="18" charset="0"/>
                <a:cs typeface="Times New Roman" pitchFamily="18" charset="0"/>
              </a:rPr>
              <a:t>Congestion control in the use of Smart Mobile communication</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79418"/>
            <a:ext cx="4800600" cy="4914900"/>
          </a:xfrm>
          <a:prstGeom prst="rect">
            <a:avLst/>
          </a:prstGeom>
          <a:noFill/>
          <a:extLst>
            <a:ext uri="{909E8E84-426E-40DD-AFC4-6F175D3DCCD1}">
              <a14:hiddenFill xmlns:a14="http://schemas.microsoft.com/office/drawing/2010/main">
                <a:solidFill>
                  <a:srgbClr val="FFFFFF"/>
                </a:solidFill>
              </a14:hiddenFill>
            </a:ext>
          </a:extLst>
        </p:spPr>
      </p:pic>
      <p:sp>
        <p:nvSpPr>
          <p:cNvPr id="4" name="Shape 363"/>
          <p:cNvSpPr txBox="1">
            <a:spLocks/>
          </p:cNvSpPr>
          <p:nvPr/>
        </p:nvSpPr>
        <p:spPr>
          <a:xfrm>
            <a:off x="228600" y="467477"/>
            <a:ext cx="9075174" cy="762000"/>
          </a:xfrm>
          <a:prstGeom prst="rect">
            <a:avLst/>
          </a:prstGeom>
          <a:noFill/>
          <a:ln>
            <a:noFill/>
          </a:ln>
        </p:spPr>
        <p:txBody>
          <a:bodyPr vert="horz" lIns="91425" tIns="45700" rIns="91425" bIns="45700" rtlCol="0" anchor="t" anchorCtr="0">
            <a:noAutofit/>
          </a:bodyPr>
          <a:lstStyle>
            <a:lvl1pPr algn="ctr" defTabSz="914400" rtl="0" eaLnBrk="1" latinLnBrk="0" hangingPunct="1">
              <a:spcBef>
                <a:spcPct val="0"/>
              </a:spcBef>
              <a:buNone/>
              <a:defRPr sz="4400" b="0" kern="1200" cap="none">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Clr>
                <a:schemeClr val="lt1"/>
              </a:buClr>
              <a:buSzPct val="25000"/>
              <a:buFont typeface="Arial"/>
              <a:buNone/>
            </a:pPr>
            <a:r>
              <a:rPr lang="en-US" sz="3200" b="1" cap="small" dirty="0" smtClean="0">
                <a:solidFill>
                  <a:schemeClr val="lt1"/>
                </a:solidFill>
                <a:latin typeface="Arial"/>
                <a:ea typeface="Arial"/>
                <a:cs typeface="Arial"/>
                <a:sym typeface="Arial"/>
              </a:rPr>
              <a:t>Methods and Procedures use in the System</a:t>
            </a:r>
            <a:endParaRPr lang="en-US" sz="3200" b="1" cap="small"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160445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04800" y="152400"/>
            <a:ext cx="7772400" cy="1362075"/>
          </a:xfrm>
          <a:prstGeom prst="rect">
            <a:avLst/>
          </a:prstGeom>
          <a:noFill/>
          <a:ln>
            <a:noFill/>
          </a:ln>
        </p:spPr>
        <p:txBody>
          <a:bodyPr lIns="91425" tIns="45700" rIns="91425" bIns="45700" anchor="t" anchorCtr="0">
            <a:noAutofit/>
          </a:bodyPr>
          <a:lstStyle/>
          <a:p>
            <a:pPr>
              <a:buSzPct val="25000"/>
            </a:pPr>
            <a:r>
              <a:rPr lang="en-US" sz="3600" b="1" cap="small" dirty="0" smtClean="0">
                <a:solidFill>
                  <a:schemeClr val="lt1"/>
                </a:solidFill>
                <a:latin typeface="Arial"/>
                <a:ea typeface="Arial"/>
                <a:cs typeface="Arial"/>
                <a:sym typeface="Arial"/>
              </a:rPr>
              <a:t>Logical Framework Summary</a:t>
            </a:r>
            <a:r>
              <a:rPr lang="en-US" sz="3600" dirty="0"/>
              <a:t/>
            </a:r>
            <a:br>
              <a:rPr lang="en-US" sz="3600" dirty="0"/>
            </a:br>
            <a:endParaRPr lang="en-US" sz="3600" b="1" i="0" u="none" strike="noStrike" cap="small" baseline="0" dirty="0">
              <a:solidFill>
                <a:schemeClr val="lt1"/>
              </a:solidFill>
              <a:latin typeface="Arial"/>
              <a:ea typeface="Arial"/>
              <a:cs typeface="Arial"/>
              <a:sym typeface="Arial"/>
            </a:endParaRPr>
          </a:p>
        </p:txBody>
      </p:sp>
      <p:sp>
        <p:nvSpPr>
          <p:cNvPr id="353" name="Shape 353"/>
          <p:cNvSpPr/>
          <p:nvPr/>
        </p:nvSpPr>
        <p:spPr>
          <a:xfrm>
            <a:off x="457200" y="990600"/>
            <a:ext cx="9144000" cy="5586145"/>
          </a:xfrm>
          <a:prstGeom prst="rect">
            <a:avLst/>
          </a:prstGeom>
          <a:noFill/>
          <a:ln>
            <a:noFill/>
          </a:ln>
        </p:spPr>
        <p:txBody>
          <a:bodyPr lIns="91425" tIns="45700" rIns="91425" bIns="45700" anchor="ctr" anchorCtr="0">
            <a:noAutofit/>
          </a:bodyPr>
          <a:lstStyle/>
          <a:p>
            <a:r>
              <a:rPr lang="en-US" sz="1800" dirty="0"/>
              <a:t> </a:t>
            </a:r>
          </a:p>
          <a:p>
            <a:pPr lvl="0"/>
            <a:r>
              <a:rPr lang="en-US" sz="1800" dirty="0"/>
              <a:t>AIM:</a:t>
            </a:r>
          </a:p>
          <a:p>
            <a:r>
              <a:rPr lang="en-US" sz="1800" dirty="0"/>
              <a:t>Design and develop a new Dynamic transport layer protocol for communication in wireless environment in an effective, efficient and reliable manner.</a:t>
            </a:r>
            <a:br>
              <a:rPr lang="en-US" sz="1800" dirty="0"/>
            </a:br>
            <a:endParaRPr lang="en-US" sz="1800" dirty="0"/>
          </a:p>
          <a:p>
            <a:pPr lvl="0"/>
            <a:r>
              <a:rPr lang="en-US" sz="1800" dirty="0"/>
              <a:t>WHY: </a:t>
            </a:r>
          </a:p>
          <a:p>
            <a:r>
              <a:rPr lang="en-US" sz="1800" dirty="0"/>
              <a:t>Reduce congestion problem.</a:t>
            </a:r>
          </a:p>
          <a:p>
            <a:r>
              <a:rPr lang="en-US" sz="1800" dirty="0"/>
              <a:t>Maintain a stable connection.</a:t>
            </a:r>
          </a:p>
          <a:p>
            <a:r>
              <a:rPr lang="en-US" sz="1800" dirty="0"/>
              <a:t>Lower latency when transferring urgent data.</a:t>
            </a:r>
          </a:p>
          <a:p>
            <a:r>
              <a:rPr lang="en-US" sz="1800" dirty="0"/>
              <a:t> </a:t>
            </a:r>
          </a:p>
          <a:p>
            <a:pPr lvl="0"/>
            <a:r>
              <a:rPr lang="en-US" sz="1800" dirty="0"/>
              <a:t>OUTCOME:</a:t>
            </a:r>
          </a:p>
          <a:p>
            <a:r>
              <a:rPr lang="en-US" sz="1800" dirty="0"/>
              <a:t>Design a protocol suitable for a wireless environment which has a faster, efficient and reliable at flagged transmissions than other transport layer protocol.</a:t>
            </a:r>
            <a:br>
              <a:rPr lang="en-US" sz="1800" dirty="0"/>
            </a:br>
            <a:endParaRPr lang="en-US" sz="1800" dirty="0"/>
          </a:p>
          <a:p>
            <a:pPr lvl="0"/>
            <a:r>
              <a:rPr lang="en-US" sz="1800" dirty="0"/>
              <a:t>HOW:</a:t>
            </a:r>
          </a:p>
          <a:p>
            <a:r>
              <a:rPr lang="en-US" sz="1800" dirty="0"/>
              <a:t>Deep study about existing protocols.</a:t>
            </a:r>
          </a:p>
          <a:p>
            <a:r>
              <a:rPr lang="en-US" sz="1800" dirty="0"/>
              <a:t>Algorithm design for protocols.</a:t>
            </a:r>
          </a:p>
          <a:p>
            <a:r>
              <a:rPr lang="en-US" sz="1800" dirty="0"/>
              <a:t>Code for algorithms.</a:t>
            </a:r>
          </a:p>
          <a:p>
            <a:r>
              <a:rPr lang="en-US" sz="1800" dirty="0"/>
              <a:t>Simulate protocols.</a:t>
            </a:r>
          </a:p>
          <a:p>
            <a:r>
              <a:rPr lang="en-US" sz="1800" dirty="0"/>
              <a:t>Do a comparison between the expected dynamic protocols against existing protocols</a:t>
            </a:r>
            <a:endParaRPr lang="en-US" sz="1700" b="1"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487181" y="226786"/>
            <a:ext cx="7772400" cy="1362075"/>
          </a:xfrm>
          <a:prstGeom prst="rect">
            <a:avLst/>
          </a:prstGeom>
          <a:noFill/>
          <a:ln>
            <a:noFill/>
          </a:ln>
        </p:spPr>
        <p:txBody>
          <a:bodyPr lIns="91425" tIns="45700" rIns="91425" bIns="45700" anchor="t" anchorCtr="0">
            <a:noAutofit/>
          </a:bodyPr>
          <a:lstStyle/>
          <a:p>
            <a:pPr algn="l">
              <a:buSzPct val="25000"/>
            </a:pPr>
            <a:r>
              <a:rPr lang="en-US" sz="3600" b="1" cap="small" dirty="0" smtClean="0">
                <a:solidFill>
                  <a:schemeClr val="lt1"/>
                </a:solidFill>
                <a:latin typeface="Arial"/>
                <a:ea typeface="Times New Roman" pitchFamily="18" charset="0"/>
                <a:cs typeface="Arial"/>
                <a:sym typeface="Arial"/>
              </a:rPr>
              <a:t>Budget and Budget Justification</a:t>
            </a:r>
            <a:endParaRPr lang="en-US" sz="3600" b="1" i="0" u="none" strike="noStrike" cap="small" baseline="0" dirty="0">
              <a:solidFill>
                <a:schemeClr val="lt1"/>
              </a:solidFill>
              <a:latin typeface="Arial"/>
              <a:ea typeface="Arial"/>
              <a:cs typeface="Arial"/>
              <a:sym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070626265"/>
              </p:ext>
            </p:extLst>
          </p:nvPr>
        </p:nvGraphicFramePr>
        <p:xfrm>
          <a:off x="533400" y="2362200"/>
          <a:ext cx="8077200" cy="822960"/>
        </p:xfrm>
        <a:graphic>
          <a:graphicData uri="http://schemas.openxmlformats.org/drawingml/2006/table">
            <a:tbl>
              <a:tblPr firstRow="1" firstCol="1" bandRow="1"/>
              <a:tblGrid>
                <a:gridCol w="2692400"/>
                <a:gridCol w="1725768"/>
                <a:gridCol w="3659032"/>
              </a:tblGrid>
              <a:tr h="0">
                <a:tc>
                  <a:txBody>
                    <a:bodyPr/>
                    <a:lstStyle/>
                    <a:p>
                      <a:pPr marL="0" marR="0" algn="just">
                        <a:lnSpc>
                          <a:spcPct val="150000"/>
                        </a:lnSpc>
                        <a:spcBef>
                          <a:spcPts val="0"/>
                        </a:spcBef>
                        <a:spcAft>
                          <a:spcPts val="0"/>
                        </a:spcAft>
                      </a:pPr>
                      <a:r>
                        <a:rPr lang="en-US" sz="1800" b="1" u="sng" dirty="0">
                          <a:effectLst/>
                          <a:latin typeface="Times New Roman"/>
                          <a:ea typeface="Calibri"/>
                          <a:cs typeface="Times New Roman"/>
                        </a:rPr>
                        <a:t>Item</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b="1" u="sng">
                          <a:effectLst/>
                          <a:latin typeface="Times New Roman"/>
                          <a:ea typeface="Calibri"/>
                          <a:cs typeface="Times New Roman"/>
                        </a:rPr>
                        <a:t>Price (Rs.)</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b="1" u="sng">
                          <a:effectLst/>
                          <a:latin typeface="Times New Roman"/>
                          <a:ea typeface="Calibri"/>
                          <a:cs typeface="Times New Roman"/>
                        </a:rPr>
                        <a:t>Justification</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800" dirty="0">
                          <a:effectLst/>
                          <a:latin typeface="Times New Roman"/>
                          <a:ea typeface="Calibri"/>
                          <a:cs typeface="Times New Roman"/>
                        </a:rPr>
                        <a:t>Routers</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a:ea typeface="Calibri"/>
                          <a:cs typeface="Times New Roman"/>
                        </a:rPr>
                        <a:t>3000*2 = 6000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dirty="0">
                          <a:effectLst/>
                          <a:latin typeface="Times New Roman"/>
                          <a:ea typeface="Calibri"/>
                          <a:cs typeface="Times New Roman"/>
                        </a:rPr>
                        <a:t>Analyses the bounce back speed</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37773166"/>
              </p:ext>
            </p:extLst>
          </p:nvPr>
        </p:nvGraphicFramePr>
        <p:xfrm>
          <a:off x="533400" y="3581400"/>
          <a:ext cx="7848600" cy="1920240"/>
        </p:xfrm>
        <a:graphic>
          <a:graphicData uri="http://schemas.openxmlformats.org/drawingml/2006/table">
            <a:tbl>
              <a:tblPr firstRow="1" firstCol="1" bandRow="1"/>
              <a:tblGrid>
                <a:gridCol w="2667000"/>
                <a:gridCol w="1626125"/>
                <a:gridCol w="3555475"/>
              </a:tblGrid>
              <a:tr h="304800">
                <a:tc>
                  <a:txBody>
                    <a:bodyPr/>
                    <a:lstStyle/>
                    <a:p>
                      <a:pPr marL="0" marR="0" algn="just">
                        <a:lnSpc>
                          <a:spcPct val="150000"/>
                        </a:lnSpc>
                        <a:spcBef>
                          <a:spcPts val="0"/>
                        </a:spcBef>
                        <a:spcAft>
                          <a:spcPts val="0"/>
                        </a:spcAft>
                      </a:pPr>
                      <a:r>
                        <a:rPr lang="en-US" sz="1400" b="1" u="sng" dirty="0">
                          <a:effectLst/>
                          <a:latin typeface="Times New Roman"/>
                          <a:ea typeface="Calibri"/>
                          <a:cs typeface="Times New Roman"/>
                        </a:rPr>
                        <a:t>Item</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1" u="sng" dirty="0">
                          <a:effectLst/>
                          <a:latin typeface="Times New Roman"/>
                          <a:ea typeface="Calibri"/>
                          <a:cs typeface="Times New Roman"/>
                        </a:rPr>
                        <a:t>Price (</a:t>
                      </a:r>
                      <a:r>
                        <a:rPr lang="en-US" sz="1400" b="1" u="sng" dirty="0" err="1">
                          <a:effectLst/>
                          <a:latin typeface="Times New Roman"/>
                          <a:ea typeface="Calibri"/>
                          <a:cs typeface="Times New Roman"/>
                        </a:rPr>
                        <a:t>Rs</a:t>
                      </a:r>
                      <a:r>
                        <a:rPr lang="en-US" sz="1400" b="1" u="sng" dirty="0">
                          <a:effectLst/>
                          <a:latin typeface="Times New Roman"/>
                          <a:ea typeface="Calibri"/>
                          <a:cs typeface="Times New Roman"/>
                        </a:rPr>
                        <a:t>.)</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1" u="sng">
                          <a:effectLst/>
                          <a:latin typeface="Times New Roman"/>
                          <a:ea typeface="Calibri"/>
                          <a:cs typeface="Times New Roman"/>
                        </a:rPr>
                        <a:t>Justification</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400">
                          <a:effectLst/>
                          <a:latin typeface="Times New Roman"/>
                          <a:ea typeface="Calibri"/>
                          <a:cs typeface="Times New Roman"/>
                        </a:rPr>
                        <a:t>Wireshark</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FREE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to study behaviors of existing protocols</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Network Simulator 2 (NS2)</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FREE</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Simulate how new protocol performs.</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400">
                          <a:effectLst/>
                          <a:latin typeface="Times New Roman"/>
                          <a:ea typeface="Calibri"/>
                          <a:cs typeface="Times New Roman"/>
                        </a:rPr>
                        <a:t>C language editor/terminal</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FREE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Edit suggestions, develop</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400">
                          <a:effectLst/>
                          <a:latin typeface="Times New Roman"/>
                          <a:ea typeface="Calibri"/>
                          <a:cs typeface="Times New Roman"/>
                        </a:rPr>
                        <a:t>Linux and Windows 7</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FREE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To Authenticate Windows 7 and Linux</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Android Software</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a:effectLst/>
                          <a:latin typeface="Times New Roman"/>
                          <a:ea typeface="Calibri"/>
                          <a:cs typeface="Times New Roman"/>
                        </a:rPr>
                        <a:t>FREE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latin typeface="Times New Roman"/>
                          <a:ea typeface="Calibri"/>
                          <a:cs typeface="Times New Roman"/>
                        </a:rPr>
                        <a:t>To authenticate the smart phone</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US" sz="3600" b="1" i="0" u="none" strike="noStrike" cap="small" baseline="0" dirty="0">
                <a:solidFill>
                  <a:schemeClr val="lt1"/>
                </a:solidFill>
                <a:latin typeface="Arial"/>
                <a:ea typeface="Arial"/>
                <a:cs typeface="Arial"/>
                <a:sym typeface="Arial"/>
              </a:rPr>
              <a:t>Hardware &amp; Software Requirements </a:t>
            </a:r>
          </a:p>
        </p:txBody>
      </p:sp>
      <p:sp>
        <p:nvSpPr>
          <p:cNvPr id="2" name="Rectangle 1"/>
          <p:cNvSpPr/>
          <p:nvPr/>
        </p:nvSpPr>
        <p:spPr>
          <a:xfrm>
            <a:off x="1676400" y="2209800"/>
            <a:ext cx="6400800" cy="3816429"/>
          </a:xfrm>
          <a:prstGeom prst="rect">
            <a:avLst/>
          </a:prstGeom>
        </p:spPr>
        <p:txBody>
          <a:bodyPr wrap="square">
            <a:spAutoFit/>
          </a:bodyPr>
          <a:lstStyle/>
          <a:p>
            <a:r>
              <a:rPr lang="en-US" sz="2600" b="1" dirty="0">
                <a:latin typeface="Times New Roman" pitchFamily="18" charset="0"/>
                <a:cs typeface="Times New Roman" pitchFamily="18" charset="0"/>
              </a:rPr>
              <a:t>Software:</a:t>
            </a:r>
          </a:p>
          <a:p>
            <a:pPr marL="342900" indent="-342900">
              <a:lnSpc>
                <a:spcPct val="150000"/>
              </a:lnSpc>
              <a:buFont typeface="Arial" pitchFamily="34" charset="0"/>
              <a:buChar char="•"/>
            </a:pPr>
            <a:r>
              <a:rPr lang="en-US" sz="2000" dirty="0">
                <a:latin typeface="Times New Roman" pitchFamily="18" charset="0"/>
                <a:cs typeface="Times New Roman" pitchFamily="18" charset="0"/>
              </a:rPr>
              <a:t>Network Simulator II</a:t>
            </a:r>
          </a:p>
          <a:p>
            <a:pPr marL="342900" indent="-342900">
              <a:lnSpc>
                <a:spcPct val="150000"/>
              </a:lnSpc>
              <a:buFont typeface="Arial" pitchFamily="34" charset="0"/>
              <a:buChar char="•"/>
            </a:pPr>
            <a:r>
              <a:rPr lang="en-US" sz="2000" dirty="0" err="1">
                <a:latin typeface="Times New Roman" pitchFamily="18" charset="0"/>
                <a:cs typeface="Times New Roman" pitchFamily="18" charset="0"/>
              </a:rPr>
              <a:t>Wireshark</a:t>
            </a:r>
            <a:r>
              <a:rPr lang="en-US" sz="2000" dirty="0">
                <a:latin typeface="Times New Roman" pitchFamily="18" charset="0"/>
                <a:cs typeface="Times New Roman" pitchFamily="18" charset="0"/>
              </a:rPr>
              <a:t> Software</a:t>
            </a:r>
          </a:p>
          <a:p>
            <a:pPr marL="342900" indent="-342900">
              <a:lnSpc>
                <a:spcPct val="150000"/>
              </a:lnSpc>
              <a:buFont typeface="Arial" pitchFamily="34" charset="0"/>
              <a:buChar char="•"/>
            </a:pPr>
            <a:r>
              <a:rPr lang="en-US" sz="2000" dirty="0">
                <a:latin typeface="Times New Roman" pitchFamily="18" charset="0"/>
                <a:cs typeface="Times New Roman" pitchFamily="18" charset="0"/>
              </a:rPr>
              <a:t>Network Simulator</a:t>
            </a:r>
          </a:p>
          <a:p>
            <a:pPr marL="342900" lvl="0" indent="-342900">
              <a:lnSpc>
                <a:spcPct val="150000"/>
              </a:lnSpc>
              <a:buFont typeface="Arial" pitchFamily="34" charset="0"/>
              <a:buChar char="•"/>
            </a:pPr>
            <a:r>
              <a:rPr lang="en-US" sz="2000" dirty="0">
                <a:latin typeface="Times New Roman" pitchFamily="18" charset="0"/>
                <a:cs typeface="Times New Roman" pitchFamily="18" charset="0"/>
              </a:rPr>
              <a:t>C language editor/terminal console and compiler.</a:t>
            </a:r>
          </a:p>
          <a:p>
            <a:pPr marL="342900" lvl="0" indent="-342900">
              <a:lnSpc>
                <a:spcPct val="150000"/>
              </a:lnSpc>
              <a:buFont typeface="Arial" pitchFamily="34" charset="0"/>
              <a:buChar char="•"/>
            </a:pPr>
            <a:r>
              <a:rPr lang="en-US" sz="2000" dirty="0">
                <a:latin typeface="Times New Roman" pitchFamily="18" charset="0"/>
                <a:cs typeface="Times New Roman" pitchFamily="18" charset="0"/>
              </a:rPr>
              <a:t>Linux and Windows 7 operating systems.</a:t>
            </a:r>
          </a:p>
          <a:p>
            <a:pPr lvl="0"/>
            <a:endParaRPr lang="en-US" sz="2000" dirty="0">
              <a:latin typeface="Times New Roman" pitchFamily="18" charset="0"/>
              <a:cs typeface="Times New Roman" pitchFamily="18" charset="0"/>
            </a:endParaRPr>
          </a:p>
          <a:p>
            <a:pPr lvl="0"/>
            <a:r>
              <a:rPr lang="en-US" sz="2600" b="1" dirty="0">
                <a:latin typeface="Times New Roman" pitchFamily="18" charset="0"/>
                <a:cs typeface="Times New Roman" pitchFamily="18" charset="0"/>
              </a:rPr>
              <a:t>Hardware:</a:t>
            </a:r>
          </a:p>
          <a:p>
            <a:pPr marL="342900" lvl="0" indent="-342900">
              <a:buFont typeface="Arial" pitchFamily="34" charset="0"/>
              <a:buChar char="•"/>
            </a:pPr>
            <a:r>
              <a:rPr lang="en-US" sz="2000" dirty="0">
                <a:latin typeface="Times New Roman" pitchFamily="18" charset="0"/>
                <a:cs typeface="Times New Roman" pitchFamily="18" charset="0"/>
              </a:rPr>
              <a:t>Routers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304800" y="381000"/>
            <a:ext cx="7696199" cy="792162"/>
          </a:xfrm>
          <a:prstGeom prst="rect">
            <a:avLst/>
          </a:prstGeom>
          <a:noFill/>
          <a:ln>
            <a:noFill/>
          </a:ln>
        </p:spPr>
        <p:txBody>
          <a:bodyPr lIns="91425" tIns="45700" rIns="91425" bIns="45700" anchor="t" anchorCtr="0">
            <a:noAutofit/>
          </a:bodyPr>
          <a:lstStyle/>
          <a:p>
            <a:pPr>
              <a:buSzPct val="25000"/>
            </a:pPr>
            <a:r>
              <a:rPr lang="en-US" sz="3600" b="1" cap="small" dirty="0" smtClean="0">
                <a:solidFill>
                  <a:schemeClr val="lt1"/>
                </a:solidFill>
              </a:rPr>
              <a:t>Users and </a:t>
            </a:r>
            <a:r>
              <a:rPr lang="en-US" sz="3600" b="1" cap="small" dirty="0">
                <a:solidFill>
                  <a:schemeClr val="lt1"/>
                </a:solidFill>
              </a:rPr>
              <a:t>Benefits</a:t>
            </a:r>
          </a:p>
          <a:p>
            <a:pPr marL="0" marR="0" lvl="0" indent="0" algn="l" rtl="0">
              <a:spcBef>
                <a:spcPts val="0"/>
              </a:spcBef>
              <a:buSzPct val="25000"/>
              <a:buNone/>
            </a:pPr>
            <a:endParaRPr lang="en-US" sz="3600" b="1" i="0" u="none" strike="noStrike" cap="small" baseline="0" dirty="0">
              <a:solidFill>
                <a:schemeClr val="lt1"/>
              </a:solidFill>
              <a:latin typeface="Arial"/>
              <a:ea typeface="Arial"/>
              <a:cs typeface="Arial"/>
              <a:sym typeface="Arial"/>
            </a:endParaRPr>
          </a:p>
        </p:txBody>
      </p:sp>
      <p:sp>
        <p:nvSpPr>
          <p:cNvPr id="332" name="Shape 332"/>
          <p:cNvSpPr txBox="1"/>
          <p:nvPr/>
        </p:nvSpPr>
        <p:spPr>
          <a:xfrm>
            <a:off x="528483" y="1447800"/>
            <a:ext cx="7848599" cy="5909309"/>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a:defRPr sz="1800"/>
            </a:lvl1pPr>
            <a:lvl2pPr lvl="1">
              <a:defRPr sz="1800"/>
            </a:lvl2pPr>
            <a:lvl3pPr marL="914400" lvl="2">
              <a:defRPr sz="1800"/>
            </a:lvl3pPr>
          </a:lstStyle>
          <a:p>
            <a:r>
              <a:rPr lang="en-US" sz="2400" b="1" dirty="0" smtClean="0"/>
              <a:t>Mostly targets the Way-finding application designed for vision impaired people.</a:t>
            </a:r>
          </a:p>
          <a:p>
            <a:endParaRPr lang="en-US" sz="2400" dirty="0"/>
          </a:p>
          <a:p>
            <a:endParaRPr lang="en-US" sz="2400" dirty="0"/>
          </a:p>
          <a:p>
            <a:pPr marL="285750" lvl="1" indent="-285750">
              <a:buFont typeface="Arial" pitchFamily="34" charset="0"/>
              <a:buChar char="•"/>
            </a:pPr>
            <a:r>
              <a:rPr lang="en-US" sz="2400" dirty="0"/>
              <a:t>Quick delivery of urgent data</a:t>
            </a:r>
          </a:p>
          <a:p>
            <a:pPr lvl="2"/>
            <a:r>
              <a:rPr lang="en-US" sz="2400" dirty="0" err="1"/>
              <a:t>Eg</a:t>
            </a:r>
            <a:r>
              <a:rPr lang="en-US" sz="2400" dirty="0"/>
              <a:t> : Obstacle </a:t>
            </a:r>
            <a:r>
              <a:rPr lang="en-US" sz="2400" dirty="0" smtClean="0"/>
              <a:t>nearby</a:t>
            </a:r>
          </a:p>
          <a:p>
            <a:pPr marL="1200150" lvl="2" indent="-285750">
              <a:buFont typeface="Arial" pitchFamily="34" charset="0"/>
              <a:buChar char="•"/>
            </a:pPr>
            <a:endParaRPr lang="en-US" sz="2400" dirty="0" smtClean="0"/>
          </a:p>
          <a:p>
            <a:pPr marL="285750" lvl="2" indent="-285750">
              <a:buFont typeface="Arial" pitchFamily="34" charset="0"/>
              <a:buChar char="•"/>
            </a:pPr>
            <a:r>
              <a:rPr lang="en-US" sz="2400" dirty="0" smtClean="0"/>
              <a:t>Provides </a:t>
            </a:r>
            <a:r>
              <a:rPr lang="en-US" sz="2400" dirty="0"/>
              <a:t>reliability when required</a:t>
            </a:r>
          </a:p>
          <a:p>
            <a:pPr lvl="2"/>
            <a:endParaRPr lang="en-US" sz="2400" dirty="0"/>
          </a:p>
          <a:p>
            <a:pPr lvl="2"/>
            <a:endParaRPr lang="en-US" sz="2400" dirty="0"/>
          </a:p>
          <a:p>
            <a:r>
              <a:rPr lang="en-US" sz="2400" b="1" dirty="0" smtClean="0"/>
              <a:t>Can also be used where mission critical systems are involved.</a:t>
            </a:r>
          </a:p>
          <a:p>
            <a:r>
              <a:rPr lang="en-US" sz="2400" dirty="0"/>
              <a:t>	</a:t>
            </a:r>
            <a:r>
              <a:rPr lang="en-US" sz="2400" dirty="0" err="1" smtClean="0"/>
              <a:t>Eg</a:t>
            </a:r>
            <a:r>
              <a:rPr lang="en-US" sz="2400" dirty="0" smtClean="0"/>
              <a:t> : Remote surgery(</a:t>
            </a:r>
            <a:r>
              <a:rPr lang="en-US" sz="2400" dirty="0" err="1" smtClean="0"/>
              <a:t>telesurgery</a:t>
            </a:r>
            <a:r>
              <a:rPr lang="en-US" sz="2400" dirty="0" smtClean="0"/>
              <a:t>)</a:t>
            </a:r>
            <a:endParaRPr lang="en-US" sz="2400" dirty="0"/>
          </a:p>
        </p:txBody>
      </p:sp>
    </p:spTree>
    <p:extLst>
      <p:ext uri="{BB962C8B-B14F-4D97-AF65-F5344CB8AC3E}">
        <p14:creationId xmlns:p14="http://schemas.microsoft.com/office/powerpoint/2010/main" val="295974862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304800" y="381000"/>
            <a:ext cx="7696199" cy="792162"/>
          </a:xfrm>
          <a:prstGeom prst="rect">
            <a:avLst/>
          </a:prstGeom>
          <a:noFill/>
          <a:ln>
            <a:noFill/>
          </a:ln>
        </p:spPr>
        <p:txBody>
          <a:bodyPr lIns="91425" tIns="45700" rIns="91425" bIns="45700" anchor="t" anchorCtr="0">
            <a:noAutofit/>
          </a:bodyPr>
          <a:lstStyle/>
          <a:p>
            <a:pPr>
              <a:buSzPct val="25000"/>
            </a:pPr>
            <a:r>
              <a:rPr lang="en-US" sz="3600" b="1" cap="small" dirty="0" smtClean="0">
                <a:solidFill>
                  <a:schemeClr val="lt1"/>
                </a:solidFill>
              </a:rPr>
              <a:t>Expected </a:t>
            </a:r>
            <a:r>
              <a:rPr lang="en-US" sz="3600" b="1" cap="small" dirty="0">
                <a:solidFill>
                  <a:schemeClr val="lt1"/>
                </a:solidFill>
              </a:rPr>
              <a:t>O</a:t>
            </a:r>
            <a:r>
              <a:rPr lang="en-US" sz="3600" b="1" cap="small" dirty="0" smtClean="0">
                <a:solidFill>
                  <a:schemeClr val="lt1"/>
                </a:solidFill>
              </a:rPr>
              <a:t>utcomes</a:t>
            </a:r>
            <a:endParaRPr lang="en-US" sz="3600" b="1" cap="small" dirty="0">
              <a:solidFill>
                <a:schemeClr val="lt1"/>
              </a:solidFill>
            </a:endParaRPr>
          </a:p>
          <a:p>
            <a:pPr marL="0" marR="0" lvl="0" indent="0" algn="l" rtl="0">
              <a:spcBef>
                <a:spcPts val="0"/>
              </a:spcBef>
              <a:buSzPct val="25000"/>
              <a:buNone/>
            </a:pPr>
            <a:endParaRPr lang="en-US" sz="3600" b="1" i="0" u="none" strike="noStrike" cap="small" baseline="0" dirty="0">
              <a:solidFill>
                <a:schemeClr val="lt1"/>
              </a:solidFill>
              <a:latin typeface="Arial"/>
              <a:ea typeface="Arial"/>
              <a:cs typeface="Arial"/>
              <a:sym typeface="Arial"/>
            </a:endParaRPr>
          </a:p>
        </p:txBody>
      </p:sp>
      <p:sp>
        <p:nvSpPr>
          <p:cNvPr id="332" name="Shape 332"/>
          <p:cNvSpPr txBox="1"/>
          <p:nvPr/>
        </p:nvSpPr>
        <p:spPr>
          <a:xfrm>
            <a:off x="228599" y="1828799"/>
            <a:ext cx="7848599" cy="5909309"/>
          </a:xfrm>
          <a:prstGeom prst="rect">
            <a:avLst/>
          </a:prstGeom>
          <a:noFill/>
          <a:ln>
            <a:noFill/>
          </a:ln>
        </p:spPr>
        <p:txBody>
          <a:bodyPr lIns="91425" tIns="45700" rIns="91425" bIns="45700" anchor="t" anchorCtr="0">
            <a:noAutofit/>
          </a:bodyPr>
          <a:lstStyle/>
          <a:p>
            <a:pPr marL="285750" indent="-285750">
              <a:buFont typeface="Arial" pitchFamily="34" charset="0"/>
              <a:buChar char="•"/>
            </a:pPr>
            <a:r>
              <a:rPr lang="en-US" sz="3200" dirty="0"/>
              <a:t>Application of DTL </a:t>
            </a:r>
            <a:r>
              <a:rPr lang="en-US" sz="3200" dirty="0" smtClean="0"/>
              <a:t>protocol</a:t>
            </a:r>
          </a:p>
          <a:p>
            <a:endParaRPr lang="en-US" sz="3200" dirty="0"/>
          </a:p>
          <a:p>
            <a:pPr marL="285750" indent="-285750">
              <a:buFont typeface="Arial" pitchFamily="34" charset="0"/>
              <a:buChar char="•"/>
            </a:pPr>
            <a:r>
              <a:rPr lang="en-US" sz="3200" dirty="0"/>
              <a:t>Delivering a more reliable &amp; efficient solution to the vision impaired people.  </a:t>
            </a:r>
          </a:p>
        </p:txBody>
      </p:sp>
    </p:spTree>
    <p:extLst>
      <p:ext uri="{BB962C8B-B14F-4D97-AF65-F5344CB8AC3E}">
        <p14:creationId xmlns:p14="http://schemas.microsoft.com/office/powerpoint/2010/main" val="254571225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676400" y="2514600"/>
            <a:ext cx="6705600" cy="3429000"/>
          </a:xfrm>
        </p:spPr>
        <p:txBody>
          <a:bodyPr/>
          <a:lstStyle/>
          <a:p>
            <a:r>
              <a:rPr lang="en-US" sz="2800" dirty="0" smtClean="0"/>
              <a:t>IT12045204 </a:t>
            </a:r>
            <a:r>
              <a:rPr lang="en-US" sz="2800" dirty="0"/>
              <a:t>K. D. A. D. </a:t>
            </a:r>
            <a:r>
              <a:rPr lang="en-US" sz="2800" dirty="0" err="1" smtClean="0"/>
              <a:t>Wickramaratne</a:t>
            </a:r>
            <a:endParaRPr lang="en-US" sz="2800" dirty="0"/>
          </a:p>
          <a:p>
            <a:r>
              <a:rPr lang="en-US" sz="2800" dirty="0" smtClean="0"/>
              <a:t>IT12038374 </a:t>
            </a:r>
            <a:r>
              <a:rPr lang="en-US" sz="2800" dirty="0"/>
              <a:t>K. D. A. I. </a:t>
            </a:r>
            <a:r>
              <a:rPr lang="en-US" sz="2800" dirty="0" err="1"/>
              <a:t>Koonkaduwa</a:t>
            </a:r>
            <a:endParaRPr lang="en-US" sz="2800" dirty="0"/>
          </a:p>
          <a:p>
            <a:pPr marL="274320" lvl="1"/>
            <a:r>
              <a:rPr lang="en-US" sz="2800" dirty="0"/>
              <a:t>IT12063024 G. R. I. De Silva</a:t>
            </a:r>
          </a:p>
          <a:p>
            <a:pPr lvl="0" fontAlgn="auto"/>
            <a:r>
              <a:rPr lang="en-US" sz="2800" dirty="0" smtClean="0"/>
              <a:t>IT12054114 K.A.T.D. </a:t>
            </a:r>
            <a:r>
              <a:rPr lang="en-US" sz="2800" dirty="0" err="1"/>
              <a:t>Wijewardana</a:t>
            </a:r>
            <a:r>
              <a:rPr lang="en-US" sz="2800" dirty="0"/>
              <a:t> </a:t>
            </a:r>
          </a:p>
          <a:p>
            <a:pPr marL="120650" indent="0" algn="just">
              <a:buNone/>
            </a:pPr>
            <a:endParaRPr lang="en-US" sz="2800" dirty="0"/>
          </a:p>
        </p:txBody>
      </p:sp>
      <p:sp>
        <p:nvSpPr>
          <p:cNvPr id="4" name="Slide Number Placeholder 3"/>
          <p:cNvSpPr>
            <a:spLocks noGrp="1"/>
          </p:cNvSpPr>
          <p:nvPr>
            <p:ph type="sldNum" sz="quarter" idx="12"/>
          </p:nvPr>
        </p:nvSpPr>
        <p:spPr>
          <a:xfrm>
            <a:off x="6988630" y="6492875"/>
            <a:ext cx="2133599" cy="365125"/>
          </a:xfrm>
        </p:spPr>
        <p:txBody>
          <a:bodyPr/>
          <a:lstStyle/>
          <a:p>
            <a:endParaRPr lang="en-US" dirty="0"/>
          </a:p>
        </p:txBody>
      </p:sp>
      <p:sp>
        <p:nvSpPr>
          <p:cNvPr id="5" name="Shape 146"/>
          <p:cNvSpPr txBox="1"/>
          <p:nvPr/>
        </p:nvSpPr>
        <p:spPr>
          <a:xfrm>
            <a:off x="228600" y="228600"/>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Team Of</a:t>
            </a:r>
            <a:r>
              <a:rPr lang="en-US" sz="3600" b="1" i="0" u="none" strike="noStrike" cap="small" dirty="0" smtClean="0">
                <a:solidFill>
                  <a:schemeClr val="lt1"/>
                </a:solidFill>
                <a:latin typeface="Arial"/>
                <a:ea typeface="Arial"/>
                <a:cs typeface="Arial"/>
                <a:sym typeface="Arial"/>
              </a:rPr>
              <a:t> Researches</a:t>
            </a:r>
            <a:endParaRPr lang="en-US" sz="3600" b="1" i="0" u="none" strike="noStrike" cap="small"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2212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304800" y="381000"/>
            <a:ext cx="7696199" cy="792162"/>
          </a:xfrm>
          <a:prstGeom prst="rect">
            <a:avLst/>
          </a:prstGeom>
          <a:noFill/>
          <a:ln>
            <a:noFill/>
          </a:ln>
        </p:spPr>
        <p:txBody>
          <a:bodyPr lIns="91425" tIns="45700" rIns="91425" bIns="45700" anchor="t" anchorCtr="0">
            <a:noAutofit/>
          </a:bodyPr>
          <a:lstStyle/>
          <a:p>
            <a:pPr>
              <a:buSzPct val="25000"/>
            </a:pPr>
            <a:r>
              <a:rPr lang="en-US" sz="3600" b="1" cap="small" dirty="0" smtClean="0">
                <a:solidFill>
                  <a:schemeClr val="lt1"/>
                </a:solidFill>
              </a:rPr>
              <a:t>References</a:t>
            </a:r>
          </a:p>
          <a:p>
            <a:pPr marL="0" marR="0" lvl="0" indent="0" algn="l" rtl="0">
              <a:spcBef>
                <a:spcPts val="0"/>
              </a:spcBef>
              <a:buSzPct val="25000"/>
              <a:buNone/>
            </a:pPr>
            <a:endParaRPr lang="en-US" sz="3600" b="1" i="0" u="none" strike="noStrike" cap="small" baseline="0" dirty="0">
              <a:solidFill>
                <a:schemeClr val="lt1"/>
              </a:solidFill>
              <a:latin typeface="Arial"/>
              <a:ea typeface="Arial"/>
              <a:cs typeface="Arial"/>
              <a:sym typeface="Arial"/>
            </a:endParaRPr>
          </a:p>
        </p:txBody>
      </p:sp>
      <p:sp>
        <p:nvSpPr>
          <p:cNvPr id="332" name="Shape 332"/>
          <p:cNvSpPr txBox="1"/>
          <p:nvPr/>
        </p:nvSpPr>
        <p:spPr>
          <a:xfrm>
            <a:off x="304800" y="1686232"/>
            <a:ext cx="7848599" cy="5909309"/>
          </a:xfrm>
          <a:prstGeom prst="rect">
            <a:avLst/>
          </a:prstGeom>
          <a:noFill/>
          <a:ln>
            <a:noFill/>
          </a:ln>
        </p:spPr>
        <p:txBody>
          <a:bodyPr lIns="91425" tIns="45700" rIns="91425" bIns="45700" anchor="t" anchorCtr="0">
            <a:noAutofit/>
          </a:bodyPr>
          <a:lstStyle/>
          <a:p>
            <a:endParaRPr lang="en-US" sz="2400" dirty="0">
              <a:solidFill>
                <a:schemeClr val="tx1"/>
              </a:solidFill>
              <a:effectLst/>
            </a:endParaRPr>
          </a:p>
          <a:p>
            <a:r>
              <a:rPr lang="en-US" sz="2400" dirty="0" err="1">
                <a:solidFill>
                  <a:schemeClr val="tx1"/>
                </a:solidFill>
              </a:rPr>
              <a:t>Dhammika</a:t>
            </a:r>
            <a:r>
              <a:rPr lang="en-US" sz="2400" dirty="0">
                <a:solidFill>
                  <a:schemeClr val="tx1"/>
                </a:solidFill>
              </a:rPr>
              <a:t> H De Silva, </a:t>
            </a:r>
            <a:r>
              <a:rPr lang="en-US" sz="2400" dirty="0" err="1">
                <a:solidFill>
                  <a:schemeClr val="tx1"/>
                </a:solidFill>
              </a:rPr>
              <a:t>Dr.Ian</a:t>
            </a:r>
            <a:r>
              <a:rPr lang="en-US" sz="2400" dirty="0">
                <a:solidFill>
                  <a:schemeClr val="tx1"/>
                </a:solidFill>
              </a:rPr>
              <a:t> Murray “An investigation in to Dynamic TLP’s </a:t>
            </a:r>
            <a:r>
              <a:rPr lang="en-US" sz="2400" dirty="0" smtClean="0">
                <a:solidFill>
                  <a:schemeClr val="tx1"/>
                </a:solidFill>
              </a:rPr>
              <a:t>for </a:t>
            </a:r>
            <a:r>
              <a:rPr lang="en-US" sz="2400" dirty="0">
                <a:solidFill>
                  <a:schemeClr val="tx1"/>
                </a:solidFill>
              </a:rPr>
              <a:t>Smartphone Communication”, in International Conference on Advances in ICT for emerging </a:t>
            </a:r>
            <a:r>
              <a:rPr lang="en-US" sz="2400" dirty="0" smtClean="0">
                <a:solidFill>
                  <a:schemeClr val="tx1"/>
                </a:solidFill>
              </a:rPr>
              <a:t>regions </a:t>
            </a:r>
            <a:r>
              <a:rPr lang="en-US" sz="2400" dirty="0" err="1">
                <a:solidFill>
                  <a:schemeClr val="tx1"/>
                </a:solidFill>
              </a:rPr>
              <a:t>ICTer</a:t>
            </a:r>
            <a:r>
              <a:rPr lang="en-US" sz="2400" dirty="0">
                <a:solidFill>
                  <a:schemeClr val="tx1"/>
                </a:solidFill>
              </a:rPr>
              <a:t>, 2013, p.194 – 197</a:t>
            </a:r>
            <a:endParaRPr lang="en-US" sz="2400" dirty="0">
              <a:solidFill>
                <a:schemeClr val="tx1"/>
              </a:solidFill>
              <a:effectLst/>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2590800" y="1905000"/>
            <a:ext cx="3886199" cy="4038600"/>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2" name="Table 1"/>
          <p:cNvGraphicFramePr>
            <a:graphicFrameLocks noGrp="1"/>
          </p:cNvGraphicFramePr>
          <p:nvPr/>
        </p:nvGraphicFramePr>
        <p:xfrm>
          <a:off x="3073082" y="3796125"/>
          <a:ext cx="4064635" cy="210312"/>
        </p:xfrm>
        <a:graphic>
          <a:graphicData uri="http://schemas.openxmlformats.org/drawingml/2006/table">
            <a:tbl>
              <a:tblPr/>
              <a:tblGrid>
                <a:gridCol w="4064635"/>
              </a:tblGrid>
              <a:tr h="69215">
                <a:tc>
                  <a:txBody>
                    <a:bodyPr/>
                    <a:lstStyle/>
                    <a:p>
                      <a:pPr marL="0" marR="0">
                        <a:lnSpc>
                          <a:spcPct val="115000"/>
                        </a:lnSpc>
                        <a:spcBef>
                          <a:spcPts val="0"/>
                        </a:spcBef>
                        <a:spcAft>
                          <a:spcPts val="0"/>
                        </a:spcAft>
                      </a:pPr>
                      <a:r>
                        <a:rPr lang="en-US" sz="1200" dirty="0">
                          <a:solidFill>
                            <a:srgbClr val="000000"/>
                          </a:solidFill>
                          <a:effectLst/>
                          <a:latin typeface="Times New Roman"/>
                          <a:ea typeface="Calibri"/>
                        </a:rPr>
                        <a:t> </a:t>
                      </a:r>
                    </a:p>
                  </a:txBody>
                  <a:tcPr marL="68580" marR="68580" marT="0" marB="0">
                    <a:lnL>
                      <a:noFill/>
                    </a:lnL>
                    <a:lnR>
                      <a:noFill/>
                    </a:lnR>
                    <a:lnT>
                      <a:noFill/>
                    </a:lnT>
                    <a:lnB>
                      <a:noFill/>
                    </a:lnB>
                  </a:tcPr>
                </a:tc>
              </a:tr>
            </a:tbl>
          </a:graphicData>
        </a:graphic>
      </p:graphicFrame>
      <p:sp>
        <p:nvSpPr>
          <p:cNvPr id="3" name="Rectangle 1"/>
          <p:cNvSpPr>
            <a:spLocks noChangeArrowheads="1"/>
          </p:cNvSpPr>
          <p:nvPr/>
        </p:nvSpPr>
        <p:spPr bwMode="auto">
          <a:xfrm>
            <a:off x="1471100" y="2894057"/>
            <a:ext cx="6612709" cy="15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algn="ctr">
              <a:lnSpc>
                <a:spcPct val="100000"/>
              </a:lnSpc>
              <a:spcBef>
                <a:spcPct val="20000"/>
              </a:spcBef>
              <a:spcAft>
                <a:spcPct val="0"/>
              </a:spcAft>
              <a:buClr>
                <a:schemeClr val="accent1"/>
              </a:buClr>
              <a:buSzPct val="100000"/>
              <a:tabLst/>
            </a:pPr>
            <a:r>
              <a:rPr lang="en-US" sz="2800" b="1" kern="1200" dirty="0">
                <a:solidFill>
                  <a:schemeClr val="tx2"/>
                </a:solidFill>
                <a:latin typeface="+mn-lt"/>
                <a:ea typeface="+mn-ea"/>
                <a:cs typeface="+mn-cs"/>
              </a:rPr>
              <a:t>Analysis &amp; Development of Dynamic </a:t>
            </a:r>
            <a:r>
              <a:rPr lang="en-US" sz="2800" b="1" kern="1200" dirty="0" smtClean="0">
                <a:solidFill>
                  <a:schemeClr val="tx2"/>
                </a:solidFill>
                <a:latin typeface="+mn-lt"/>
                <a:ea typeface="+mn-ea"/>
                <a:cs typeface="+mn-cs"/>
              </a:rPr>
              <a:t>TLPs </a:t>
            </a:r>
          </a:p>
          <a:p>
            <a:pPr marR="0" algn="ctr">
              <a:lnSpc>
                <a:spcPct val="100000"/>
              </a:lnSpc>
              <a:spcBef>
                <a:spcPct val="20000"/>
              </a:spcBef>
              <a:spcAft>
                <a:spcPct val="0"/>
              </a:spcAft>
              <a:buClr>
                <a:schemeClr val="accent1"/>
              </a:buClr>
              <a:buSzPct val="100000"/>
              <a:tabLst/>
            </a:pPr>
            <a:r>
              <a:rPr lang="en-US" sz="2800" b="1" kern="1200" dirty="0" smtClean="0">
                <a:solidFill>
                  <a:schemeClr val="tx2"/>
                </a:solidFill>
                <a:latin typeface="+mn-lt"/>
                <a:ea typeface="+mn-ea"/>
                <a:cs typeface="+mn-cs"/>
              </a:rPr>
              <a:t>in </a:t>
            </a:r>
            <a:r>
              <a:rPr lang="en-US" sz="2800" b="1" kern="1200" dirty="0">
                <a:solidFill>
                  <a:schemeClr val="tx2"/>
                </a:solidFill>
                <a:latin typeface="+mn-lt"/>
                <a:ea typeface="+mn-ea"/>
                <a:cs typeface="+mn-cs"/>
              </a:rPr>
              <a:t>the use of </a:t>
            </a:r>
            <a:endParaRPr lang="en-US" sz="2800" b="1" kern="1200" dirty="0" smtClean="0">
              <a:solidFill>
                <a:schemeClr val="tx2"/>
              </a:solidFill>
              <a:latin typeface="+mn-lt"/>
              <a:ea typeface="+mn-ea"/>
              <a:cs typeface="+mn-cs"/>
            </a:endParaRPr>
          </a:p>
          <a:p>
            <a:pPr marR="0" algn="ctr">
              <a:lnSpc>
                <a:spcPct val="100000"/>
              </a:lnSpc>
              <a:spcBef>
                <a:spcPct val="20000"/>
              </a:spcBef>
              <a:spcAft>
                <a:spcPct val="0"/>
              </a:spcAft>
              <a:buClr>
                <a:schemeClr val="accent1"/>
              </a:buClr>
              <a:buSzPct val="100000"/>
              <a:tabLst/>
            </a:pPr>
            <a:r>
              <a:rPr lang="en-US" sz="2800" b="1" kern="1200" dirty="0" smtClean="0">
                <a:solidFill>
                  <a:schemeClr val="tx2"/>
                </a:solidFill>
                <a:latin typeface="+mn-lt"/>
                <a:ea typeface="+mn-ea"/>
                <a:cs typeface="+mn-cs"/>
              </a:rPr>
              <a:t>Smart </a:t>
            </a:r>
            <a:r>
              <a:rPr lang="en-US" sz="2800" b="1" kern="1200" dirty="0">
                <a:solidFill>
                  <a:schemeClr val="tx2"/>
                </a:solidFill>
                <a:latin typeface="+mn-lt"/>
                <a:ea typeface="+mn-ea"/>
                <a:cs typeface="+mn-cs"/>
              </a:rPr>
              <a:t>Mobile Device Communication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ext Placeholder 1"/>
          <p:cNvSpPr>
            <a:spLocks noGrp="1"/>
          </p:cNvSpPr>
          <p:nvPr>
            <p:ph type="body" idx="1"/>
          </p:nvPr>
        </p:nvSpPr>
        <p:spPr>
          <a:xfrm>
            <a:off x="381000" y="1447800"/>
            <a:ext cx="8305800" cy="5135562"/>
          </a:xfrm>
        </p:spPr>
        <p:txBody>
          <a:bodyPr>
            <a:normAutofit/>
          </a:bodyPr>
          <a:lstStyle/>
          <a:p>
            <a:r>
              <a:rPr lang="en-US" sz="2400" dirty="0" smtClean="0"/>
              <a:t>We </a:t>
            </a:r>
            <a:r>
              <a:rPr lang="en-US" sz="2400" dirty="0"/>
              <a:t>find it’s very important to focus on transport layer protocols which possess reliable, high speed and efficient data transfer methods which are vital factors in real time path navigation systems which requires information within a short time duration to discover paths, avoid hazardous encounters providing alternatives. </a:t>
            </a:r>
            <a:endParaRPr lang="en-US" sz="2400" dirty="0" smtClean="0"/>
          </a:p>
          <a:p>
            <a:pPr marL="120650" indent="0">
              <a:buNone/>
            </a:pPr>
            <a:endParaRPr lang="en-US" sz="2400" dirty="0" smtClean="0"/>
          </a:p>
          <a:p>
            <a:r>
              <a:rPr lang="en-US" sz="2400" dirty="0"/>
              <a:t>A solution has been discussed to introduce a </a:t>
            </a:r>
            <a:r>
              <a:rPr lang="en-US" sz="2400" dirty="0" smtClean="0"/>
              <a:t>new transport layer protocol (dynamic)to upgrade path finding navigation from the </a:t>
            </a:r>
            <a:r>
              <a:rPr lang="en-US" sz="2400" smtClean="0"/>
              <a:t>generic protocols.</a:t>
            </a:r>
            <a:endParaRPr lang="en-US" sz="2400" dirty="0"/>
          </a:p>
        </p:txBody>
      </p:sp>
      <p:sp>
        <p:nvSpPr>
          <p:cNvPr id="5" name="Shape 146"/>
          <p:cNvSpPr txBox="1"/>
          <p:nvPr/>
        </p:nvSpPr>
        <p:spPr>
          <a:xfrm>
            <a:off x="228600" y="228600"/>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Background</a:t>
            </a:r>
            <a:endParaRPr lang="en-US" sz="3600" b="1" i="0" u="none" strike="noStrike" cap="small" baseline="0" dirty="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457200" y="1600200"/>
            <a:ext cx="8077200" cy="4456499"/>
          </a:xfrm>
          <a:prstGeom prst="rect">
            <a:avLst/>
          </a:prstGeom>
          <a:noFill/>
          <a:ln>
            <a:noFill/>
          </a:ln>
        </p:spPr>
        <p:txBody>
          <a:bodyPr lIns="91425" tIns="45700" rIns="91425" bIns="45700" anchor="b" anchorCtr="0">
            <a:noAutofit/>
          </a:bodyPr>
          <a:lstStyle/>
          <a:p>
            <a:pPr marL="342900" indent="-222250">
              <a:spcBef>
                <a:spcPts val="640"/>
              </a:spcBef>
              <a:buClr>
                <a:schemeClr val="dk1"/>
              </a:buClr>
              <a:buSzPct val="100000"/>
              <a:buFont typeface="Arial"/>
              <a:buChar char="•"/>
            </a:pPr>
            <a:r>
              <a:rPr lang="en-US" sz="2400" kern="1200" dirty="0">
                <a:solidFill>
                  <a:schemeClr val="dk1"/>
                </a:solidFill>
                <a:sym typeface="Calibri"/>
              </a:rPr>
              <a:t>Current applications that are being used in path finding applications, we find the reliability and efficiency is not up to the standard as they are using TCP having a higher head count, Transferring an urgent data using TCP is not the ideal solution as it takes a longer time to deliver</a:t>
            </a:r>
            <a:r>
              <a:rPr lang="en-US" sz="2400" kern="1200" dirty="0" smtClean="0">
                <a:solidFill>
                  <a:schemeClr val="dk1"/>
                </a:solidFill>
                <a:sym typeface="Calibri"/>
              </a:rPr>
              <a:t>.</a:t>
            </a:r>
          </a:p>
          <a:p>
            <a:pPr marL="120650">
              <a:spcBef>
                <a:spcPts val="640"/>
              </a:spcBef>
              <a:buClr>
                <a:schemeClr val="dk1"/>
              </a:buClr>
              <a:buSzPct val="100000"/>
            </a:pPr>
            <a:endParaRPr lang="en-US" sz="2400" kern="1200" dirty="0" smtClean="0">
              <a:solidFill>
                <a:schemeClr val="dk1"/>
              </a:solidFill>
              <a:sym typeface="Calibri"/>
            </a:endParaRPr>
          </a:p>
          <a:p>
            <a:pPr marL="342900" indent="-222250">
              <a:spcBef>
                <a:spcPts val="640"/>
              </a:spcBef>
              <a:buClr>
                <a:schemeClr val="dk1"/>
              </a:buClr>
              <a:buSzPct val="100000"/>
              <a:buFont typeface="Arial"/>
              <a:buChar char="•"/>
            </a:pPr>
            <a:r>
              <a:rPr lang="en-US" sz="2400" kern="1200" dirty="0">
                <a:solidFill>
                  <a:schemeClr val="dk1"/>
                </a:solidFill>
                <a:sym typeface="Calibri"/>
              </a:rPr>
              <a:t>Since TCP is widely used across many </a:t>
            </a:r>
            <a:r>
              <a:rPr lang="en-US" sz="2400" kern="1200" dirty="0" smtClean="0">
                <a:solidFill>
                  <a:schemeClr val="dk1"/>
                </a:solidFill>
                <a:sym typeface="Calibri"/>
              </a:rPr>
              <a:t>applications which has a reliable header taking a considerable amount of time</a:t>
            </a:r>
            <a:r>
              <a:rPr lang="en-US" sz="2400" kern="1200" smtClean="0">
                <a:solidFill>
                  <a:schemeClr val="dk1"/>
                </a:solidFill>
                <a:sym typeface="Calibri"/>
              </a:rPr>
              <a:t>, also </a:t>
            </a:r>
            <a:r>
              <a:rPr lang="en-US" sz="2400" kern="1200" dirty="0">
                <a:solidFill>
                  <a:schemeClr val="dk1"/>
                </a:solidFill>
                <a:sym typeface="Calibri"/>
              </a:rPr>
              <a:t>we cannot determine urgent data with non urgent data </a:t>
            </a:r>
            <a:r>
              <a:rPr lang="en-US" sz="2400" kern="1200" dirty="0" smtClean="0">
                <a:solidFill>
                  <a:schemeClr val="dk1"/>
                </a:solidFill>
                <a:sym typeface="Calibri"/>
              </a:rPr>
              <a:t>when transmitted from </a:t>
            </a:r>
            <a:r>
              <a:rPr lang="en-US" sz="2400" kern="1200" dirty="0">
                <a:solidFill>
                  <a:schemeClr val="dk1"/>
                </a:solidFill>
                <a:sym typeface="Calibri"/>
              </a:rPr>
              <a:t>the application layer</a:t>
            </a:r>
            <a:r>
              <a:rPr lang="en-US" sz="2400" kern="1200" dirty="0" smtClean="0">
                <a:solidFill>
                  <a:schemeClr val="dk1"/>
                </a:solidFill>
                <a:sym typeface="Calibri"/>
              </a:rPr>
              <a:t>. Use of a Dynamic transport layer protocol is more logical given the above scenario.</a:t>
            </a:r>
            <a:endParaRPr lang="en-US" sz="2200" dirty="0">
              <a:solidFill>
                <a:schemeClr val="dk1"/>
              </a:solidFill>
              <a:latin typeface="Calibri"/>
              <a:ea typeface="Calibri"/>
              <a:cs typeface="Calibri"/>
              <a:sym typeface="Calibri"/>
            </a:endParaRPr>
          </a:p>
        </p:txBody>
      </p:sp>
      <p:sp>
        <p:nvSpPr>
          <p:cNvPr id="145" name="Shape 145"/>
          <p:cNvSpPr/>
          <p:nvPr/>
        </p:nvSpPr>
        <p:spPr>
          <a:xfrm>
            <a:off x="7696199" y="5562600"/>
            <a:ext cx="1447799" cy="1295399"/>
          </a:xfrm>
          <a:prstGeom prst="rect">
            <a:avLst/>
          </a:prstGeom>
          <a:blipFill>
            <a:blip r:embed="rId3"/>
            <a:stretch>
              <a:fillRect/>
            </a:stretch>
          </a:blipFill>
        </p:spPr>
      </p:sp>
      <p:sp>
        <p:nvSpPr>
          <p:cNvPr id="146" name="Shape 146"/>
          <p:cNvSpPr txBox="1"/>
          <p:nvPr/>
        </p:nvSpPr>
        <p:spPr>
          <a:xfrm>
            <a:off x="457200" y="304800"/>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Research Problem</a:t>
            </a:r>
            <a:endParaRPr lang="en-US" sz="3600" b="1" i="0" u="none" strike="noStrike" cap="small" baseline="0" dirty="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457200" y="1600200"/>
            <a:ext cx="8077200" cy="4456499"/>
          </a:xfrm>
          <a:prstGeom prst="rect">
            <a:avLst/>
          </a:prstGeom>
          <a:noFill/>
          <a:ln>
            <a:noFill/>
          </a:ln>
        </p:spPr>
        <p:txBody>
          <a:bodyPr lIns="91425" tIns="45700" rIns="91425" bIns="45700" anchor="b" anchorCtr="0">
            <a:noAutofit/>
          </a:bodyPr>
          <a:lstStyle/>
          <a:p>
            <a:pPr marL="342900" indent="-222250">
              <a:spcBef>
                <a:spcPts val="640"/>
              </a:spcBef>
              <a:buClr>
                <a:schemeClr val="dk1"/>
              </a:buClr>
              <a:buSzPct val="100000"/>
              <a:buFont typeface="Arial"/>
              <a:buChar char="•"/>
            </a:pPr>
            <a:r>
              <a:rPr lang="en-US" sz="2800" kern="1200" dirty="0" smtClean="0">
                <a:solidFill>
                  <a:schemeClr val="dk1"/>
                </a:solidFill>
                <a:sym typeface="Calibri"/>
              </a:rPr>
              <a:t>TCP</a:t>
            </a:r>
          </a:p>
          <a:p>
            <a:pPr marL="342900" indent="-222250">
              <a:spcBef>
                <a:spcPts val="640"/>
              </a:spcBef>
              <a:buClr>
                <a:schemeClr val="dk1"/>
              </a:buClr>
              <a:buSzPct val="100000"/>
              <a:buFont typeface="Arial"/>
              <a:buChar char="•"/>
            </a:pPr>
            <a:r>
              <a:rPr lang="en-US" sz="2800" kern="1200" dirty="0" smtClean="0">
                <a:solidFill>
                  <a:schemeClr val="dk1"/>
                </a:solidFill>
                <a:sym typeface="Calibri"/>
              </a:rPr>
              <a:t>SCTP</a:t>
            </a:r>
          </a:p>
          <a:p>
            <a:pPr marL="342900" indent="-222250">
              <a:spcBef>
                <a:spcPts val="640"/>
              </a:spcBef>
              <a:buClr>
                <a:schemeClr val="dk1"/>
              </a:buClr>
              <a:buSzPct val="100000"/>
              <a:buFont typeface="Arial"/>
              <a:buChar char="•"/>
            </a:pPr>
            <a:r>
              <a:rPr lang="en-US" sz="2800" kern="1200" dirty="0" smtClean="0">
                <a:solidFill>
                  <a:schemeClr val="dk1"/>
                </a:solidFill>
                <a:sym typeface="Calibri"/>
              </a:rPr>
              <a:t>UDP</a:t>
            </a:r>
          </a:p>
          <a:p>
            <a:pPr marL="120650" lvl="1">
              <a:spcBef>
                <a:spcPts val="640"/>
              </a:spcBef>
              <a:buClr>
                <a:schemeClr val="dk1"/>
              </a:buClr>
              <a:buSzPct val="100000"/>
            </a:pPr>
            <a:endParaRPr lang="en-US" sz="2800" kern="1200" dirty="0" smtClean="0">
              <a:solidFill>
                <a:schemeClr val="dk1"/>
              </a:solidFill>
              <a:sym typeface="Calibri"/>
            </a:endParaRPr>
          </a:p>
          <a:p>
            <a:pPr marL="342900" indent="-222250">
              <a:spcBef>
                <a:spcPts val="640"/>
              </a:spcBef>
              <a:buClr>
                <a:schemeClr val="dk1"/>
              </a:buClr>
              <a:buSzPct val="100000"/>
              <a:buFont typeface="Arial"/>
              <a:buChar char="•"/>
            </a:pPr>
            <a:endParaRPr lang="en-US" sz="2800" kern="1200" dirty="0">
              <a:solidFill>
                <a:schemeClr val="dk1"/>
              </a:solidFill>
              <a:sym typeface="Calibri"/>
            </a:endParaRPr>
          </a:p>
          <a:p>
            <a:endParaRPr lang="en-US" sz="2000" dirty="0" smtClean="0">
              <a:solidFill>
                <a:schemeClr val="dk1"/>
              </a:solidFill>
              <a:latin typeface="Calibri"/>
              <a:ea typeface="Calibri"/>
              <a:cs typeface="Calibri"/>
              <a:sym typeface="Calibri"/>
            </a:endParaRPr>
          </a:p>
          <a:p>
            <a:endParaRPr lang="en-US" sz="2400" dirty="0">
              <a:solidFill>
                <a:schemeClr val="dk1"/>
              </a:solidFill>
              <a:latin typeface="Calibri"/>
              <a:ea typeface="Calibri"/>
              <a:cs typeface="Calibri"/>
              <a:sym typeface="Calibri"/>
            </a:endParaRPr>
          </a:p>
          <a:p>
            <a:endParaRPr lang="en-US" sz="2400" dirty="0">
              <a:solidFill>
                <a:schemeClr val="dk1"/>
              </a:solidFill>
              <a:latin typeface="Calibri"/>
              <a:ea typeface="Calibri"/>
              <a:cs typeface="Calibri"/>
              <a:sym typeface="Calibri"/>
            </a:endParaRPr>
          </a:p>
        </p:txBody>
      </p:sp>
      <p:sp>
        <p:nvSpPr>
          <p:cNvPr id="146" name="Shape 146"/>
          <p:cNvSpPr txBox="1"/>
          <p:nvPr/>
        </p:nvSpPr>
        <p:spPr>
          <a:xfrm>
            <a:off x="457200" y="304800"/>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Current Systems</a:t>
            </a:r>
            <a:endParaRPr lang="en-US" sz="3600" b="1" i="0" u="none" strike="noStrike" cap="small"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4075393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457200" y="1600200"/>
            <a:ext cx="8077200" cy="4456499"/>
          </a:xfrm>
          <a:prstGeom prst="rect">
            <a:avLst/>
          </a:prstGeom>
          <a:noFill/>
          <a:ln>
            <a:noFill/>
          </a:ln>
        </p:spPr>
        <p:txBody>
          <a:bodyPr lIns="91425" tIns="45700" rIns="91425" bIns="45700" anchor="b" anchorCtr="0">
            <a:noAutofit/>
          </a:bodyPr>
          <a:lstStyle/>
          <a:p>
            <a:pPr marL="342900" indent="-222250">
              <a:spcBef>
                <a:spcPts val="640"/>
              </a:spcBef>
              <a:buClr>
                <a:schemeClr val="dk1"/>
              </a:buClr>
              <a:buSzPct val="100000"/>
              <a:buFont typeface="Arial"/>
              <a:buChar char="•"/>
            </a:pPr>
            <a:r>
              <a:rPr lang="en-US" sz="2400" kern="1200" dirty="0" smtClean="0">
                <a:solidFill>
                  <a:schemeClr val="dk1"/>
                </a:solidFill>
                <a:sym typeface="Calibri"/>
              </a:rPr>
              <a:t>Normally </a:t>
            </a:r>
            <a:r>
              <a:rPr lang="en-US" sz="2400" kern="1200" dirty="0">
                <a:solidFill>
                  <a:schemeClr val="dk1"/>
                </a:solidFill>
                <a:sym typeface="Calibri"/>
              </a:rPr>
              <a:t>there's no effect at </a:t>
            </a:r>
            <a:r>
              <a:rPr lang="en-US" sz="2400" kern="1200" dirty="0" smtClean="0">
                <a:solidFill>
                  <a:schemeClr val="dk1"/>
                </a:solidFill>
                <a:sym typeface="Calibri"/>
              </a:rPr>
              <a:t>the transport layer TCP with data comes through the Application layer.  Our research is to analyze the data comes through application layer and introduce a DTL instead of the defined protocols to support the nature of data to its purpose.</a:t>
            </a:r>
          </a:p>
          <a:p>
            <a:pPr marL="342900" indent="-222250">
              <a:spcBef>
                <a:spcPts val="640"/>
              </a:spcBef>
              <a:buClr>
                <a:schemeClr val="dk1"/>
              </a:buClr>
              <a:buSzPct val="100000"/>
              <a:buFont typeface="Arial"/>
              <a:buChar char="•"/>
            </a:pPr>
            <a:endParaRPr lang="en-US" sz="2400" kern="1200" dirty="0">
              <a:solidFill>
                <a:schemeClr val="dk1"/>
              </a:solidFill>
              <a:sym typeface="Calibri"/>
            </a:endParaRPr>
          </a:p>
          <a:p>
            <a:pPr marL="342900" indent="-222250">
              <a:spcBef>
                <a:spcPts val="640"/>
              </a:spcBef>
              <a:buClr>
                <a:schemeClr val="dk1"/>
              </a:buClr>
              <a:buSzPct val="100000"/>
              <a:buFont typeface="Arial"/>
              <a:buChar char="•"/>
            </a:pPr>
            <a:r>
              <a:rPr lang="en-US" sz="2400" kern="1200" dirty="0" smtClean="0">
                <a:solidFill>
                  <a:schemeClr val="dk1"/>
                </a:solidFill>
                <a:sym typeface="Calibri"/>
              </a:rPr>
              <a:t>Urgent Data : Small Header</a:t>
            </a:r>
          </a:p>
          <a:p>
            <a:pPr marL="342900" indent="-222250">
              <a:spcBef>
                <a:spcPts val="640"/>
              </a:spcBef>
              <a:buClr>
                <a:schemeClr val="dk1"/>
              </a:buClr>
              <a:buSzPct val="100000"/>
              <a:buFont typeface="Arial"/>
              <a:buChar char="•"/>
            </a:pPr>
            <a:r>
              <a:rPr lang="en-US" sz="2400" kern="1200" dirty="0" smtClean="0">
                <a:solidFill>
                  <a:schemeClr val="dk1"/>
                </a:solidFill>
                <a:sym typeface="Calibri"/>
              </a:rPr>
              <a:t>Non Urgent Data : Big Header</a:t>
            </a:r>
          </a:p>
          <a:p>
            <a:pPr marL="342900" indent="-222250">
              <a:spcBef>
                <a:spcPts val="640"/>
              </a:spcBef>
              <a:buClr>
                <a:schemeClr val="dk1"/>
              </a:buClr>
              <a:buSzPct val="100000"/>
              <a:buFont typeface="Arial"/>
              <a:buChar char="•"/>
            </a:pPr>
            <a:endParaRPr lang="en-US" sz="2400" kern="1200" dirty="0">
              <a:solidFill>
                <a:schemeClr val="dk1"/>
              </a:solidFill>
              <a:sym typeface="Calibri"/>
            </a:endParaRPr>
          </a:p>
          <a:p>
            <a:endParaRPr lang="en-US" sz="1800" dirty="0" smtClean="0">
              <a:solidFill>
                <a:schemeClr val="dk1"/>
              </a:solidFill>
              <a:latin typeface="Calibri"/>
              <a:ea typeface="Calibri"/>
              <a:cs typeface="Calibri"/>
              <a:sym typeface="Calibri"/>
            </a:endParaRPr>
          </a:p>
          <a:p>
            <a:endParaRPr lang="en-US" sz="2200" dirty="0">
              <a:solidFill>
                <a:schemeClr val="dk1"/>
              </a:solidFill>
              <a:latin typeface="Calibri"/>
              <a:ea typeface="Calibri"/>
              <a:cs typeface="Calibri"/>
              <a:sym typeface="Calibri"/>
            </a:endParaRPr>
          </a:p>
          <a:p>
            <a:endParaRPr lang="en-US" sz="2200" dirty="0">
              <a:solidFill>
                <a:schemeClr val="dk1"/>
              </a:solidFill>
              <a:latin typeface="Calibri"/>
              <a:ea typeface="Calibri"/>
              <a:cs typeface="Calibri"/>
              <a:sym typeface="Calibri"/>
            </a:endParaRPr>
          </a:p>
        </p:txBody>
      </p:sp>
      <p:sp>
        <p:nvSpPr>
          <p:cNvPr id="146" name="Shape 146"/>
          <p:cNvSpPr txBox="1"/>
          <p:nvPr/>
        </p:nvSpPr>
        <p:spPr>
          <a:xfrm>
            <a:off x="457200" y="304800"/>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Uniqueness</a:t>
            </a:r>
            <a:endParaRPr lang="en-US" sz="3600" b="1" i="0" u="none" strike="noStrike" cap="small"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8383088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Shape 152"/>
          <p:cNvSpPr txBox="1"/>
          <p:nvPr/>
        </p:nvSpPr>
        <p:spPr>
          <a:xfrm>
            <a:off x="1170708" y="914400"/>
            <a:ext cx="7162799" cy="4449762"/>
          </a:xfrm>
          <a:prstGeom prst="rect">
            <a:avLst/>
          </a:prstGeom>
          <a:noFill/>
          <a:ln>
            <a:noFill/>
          </a:ln>
        </p:spPr>
        <p:txBody>
          <a:bodyPr lIns="91425" tIns="45700" rIns="91425" bIns="45700" anchor="b" anchorCtr="0">
            <a:noAutofit/>
          </a:bodyPr>
          <a:lstStyle/>
          <a:p>
            <a:r>
              <a:rPr lang="en-US" sz="2000" dirty="0"/>
              <a:t>To design an enhanced dynamic transport layer protocol which adapts itself according to the data that’s being transmitted across a network. For an example if there’s any urgent data that needs to be transmitted immediately, a different approach will be used rather than using the conventional transport layer protocol, TCP, which is proven to be inefficient in such situations</a:t>
            </a:r>
            <a:r>
              <a:rPr lang="en-US" sz="2000" dirty="0" smtClean="0"/>
              <a:t>.</a:t>
            </a:r>
          </a:p>
          <a:p>
            <a:endParaRPr lang="en-US" sz="2000" dirty="0"/>
          </a:p>
          <a:p>
            <a:endParaRPr lang="en-US" sz="2000" dirty="0" smtClean="0"/>
          </a:p>
          <a:p>
            <a:endParaRPr lang="en-US" sz="2000" dirty="0"/>
          </a:p>
          <a:p>
            <a:endParaRPr lang="en-US" sz="2000" dirty="0"/>
          </a:p>
        </p:txBody>
      </p:sp>
      <p:sp>
        <p:nvSpPr>
          <p:cNvPr id="153" name="Shape 153"/>
          <p:cNvSpPr/>
          <p:nvPr/>
        </p:nvSpPr>
        <p:spPr>
          <a:xfrm>
            <a:off x="5867400" y="4419600"/>
            <a:ext cx="3149600" cy="2286000"/>
          </a:xfrm>
          <a:prstGeom prst="rect">
            <a:avLst/>
          </a:prstGeom>
          <a:blipFill>
            <a:blip r:embed="rId3"/>
            <a:stretch>
              <a:fillRect/>
            </a:stretch>
          </a:blipFill>
        </p:spPr>
      </p:sp>
      <p:sp>
        <p:nvSpPr>
          <p:cNvPr id="5" name="Shape 146"/>
          <p:cNvSpPr txBox="1"/>
          <p:nvPr/>
        </p:nvSpPr>
        <p:spPr>
          <a:xfrm>
            <a:off x="436418" y="327603"/>
            <a:ext cx="8229600"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600" b="1" i="0" u="none" strike="noStrike" cap="small" baseline="0" dirty="0" smtClean="0">
                <a:solidFill>
                  <a:schemeClr val="lt1"/>
                </a:solidFill>
                <a:latin typeface="Arial"/>
                <a:ea typeface="Arial"/>
                <a:cs typeface="Arial"/>
                <a:sym typeface="Arial"/>
              </a:rPr>
              <a:t>Solution</a:t>
            </a:r>
            <a:endParaRPr lang="en-US" sz="3600" b="1" i="0" u="none" strike="noStrike" cap="small" baseline="0" dirty="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Shape 339"/>
          <p:cNvSpPr txBox="1">
            <a:spLocks noGrp="1"/>
          </p:cNvSpPr>
          <p:nvPr>
            <p:ph type="title"/>
          </p:nvPr>
        </p:nvSpPr>
        <p:spPr>
          <a:xfrm>
            <a:off x="304800" y="381000"/>
            <a:ext cx="7696199" cy="792162"/>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US" sz="3600" b="1" i="0" u="none" strike="noStrike" cap="small" baseline="0" dirty="0" smtClean="0">
                <a:solidFill>
                  <a:schemeClr val="lt1"/>
                </a:solidFill>
                <a:latin typeface="Arial"/>
                <a:ea typeface="Arial"/>
                <a:cs typeface="Arial"/>
                <a:sym typeface="Arial"/>
              </a:rPr>
              <a:t>Sub Objectives</a:t>
            </a:r>
            <a:endParaRPr lang="en-US" sz="3600" b="1" i="0" u="none" strike="noStrike" cap="small" baseline="0" dirty="0">
              <a:solidFill>
                <a:schemeClr val="lt1"/>
              </a:solidFill>
              <a:latin typeface="Arial"/>
              <a:ea typeface="Arial"/>
              <a:cs typeface="Arial"/>
              <a:sym typeface="Arial"/>
            </a:endParaRPr>
          </a:p>
        </p:txBody>
      </p:sp>
      <p:sp>
        <p:nvSpPr>
          <p:cNvPr id="338" name="Shape 338"/>
          <p:cNvSpPr txBox="1">
            <a:spLocks noGrp="1"/>
          </p:cNvSpPr>
          <p:nvPr>
            <p:ph type="body" idx="1"/>
          </p:nvPr>
        </p:nvSpPr>
        <p:spPr>
          <a:xfrm>
            <a:off x="762000" y="1066800"/>
            <a:ext cx="7772400" cy="6019799"/>
          </a:xfrm>
          <a:prstGeom prst="rect">
            <a:avLst/>
          </a:prstGeom>
          <a:noFill/>
          <a:ln>
            <a:noFill/>
          </a:ln>
        </p:spPr>
        <p:txBody>
          <a:bodyPr lIns="91425" tIns="45700" rIns="91425" bIns="45700" anchor="b" anchorCtr="0">
            <a:noAutofit/>
          </a:bodyPr>
          <a:lstStyle/>
          <a:p>
            <a:pPr lvl="0" algn="l"/>
            <a:r>
              <a:rPr lang="en-US" sz="1800" b="1" dirty="0" smtClean="0">
                <a:solidFill>
                  <a:schemeClr val="tx1"/>
                </a:solidFill>
              </a:rPr>
              <a:t>Analysis </a:t>
            </a:r>
            <a:r>
              <a:rPr lang="en-US" sz="1800" b="1" dirty="0">
                <a:solidFill>
                  <a:schemeClr val="tx1"/>
                </a:solidFill>
              </a:rPr>
              <a:t>&amp; classification of application layer data in order to determine which method/functionality to be used in transmitting those data.</a:t>
            </a:r>
          </a:p>
          <a:p>
            <a:pPr algn="l"/>
            <a:r>
              <a:rPr lang="en-US" sz="1800" b="1" dirty="0">
                <a:solidFill>
                  <a:schemeClr val="tx1"/>
                </a:solidFill>
              </a:rPr>
              <a:t> </a:t>
            </a:r>
          </a:p>
          <a:p>
            <a:pPr lvl="0" algn="l"/>
            <a:r>
              <a:rPr lang="en-US" sz="1800" b="1" dirty="0">
                <a:solidFill>
                  <a:schemeClr val="tx1"/>
                </a:solidFill>
              </a:rPr>
              <a:t>Examining the currently available transport layer protocols &amp; analyzing their behavior to identify their drawbacks.</a:t>
            </a:r>
          </a:p>
          <a:p>
            <a:pPr algn="l"/>
            <a:r>
              <a:rPr lang="en-US" sz="1800" b="1" dirty="0">
                <a:solidFill>
                  <a:schemeClr val="tx1"/>
                </a:solidFill>
              </a:rPr>
              <a:t> </a:t>
            </a:r>
          </a:p>
          <a:p>
            <a:pPr lvl="0" algn="l"/>
            <a:r>
              <a:rPr lang="en-US" sz="1800" b="1" dirty="0">
                <a:solidFill>
                  <a:schemeClr val="tx1"/>
                </a:solidFill>
              </a:rPr>
              <a:t>Handover method analysis to significantly improve the connection establishment process &amp; to reduce the no of times a particular client has to establish a connection.  </a:t>
            </a:r>
          </a:p>
          <a:p>
            <a:pPr algn="l"/>
            <a:r>
              <a:rPr lang="en-US" sz="1800" b="1" dirty="0">
                <a:solidFill>
                  <a:schemeClr val="tx1"/>
                </a:solidFill>
              </a:rPr>
              <a:t> </a:t>
            </a:r>
          </a:p>
          <a:p>
            <a:pPr lvl="0" algn="l"/>
            <a:r>
              <a:rPr lang="en-US" sz="1800" b="1" dirty="0">
                <a:solidFill>
                  <a:schemeClr val="tx1"/>
                </a:solidFill>
              </a:rPr>
              <a:t>Analyzing the modifications that can be applied to the currently available protocols.</a:t>
            </a:r>
          </a:p>
          <a:p>
            <a:pPr algn="l"/>
            <a:endParaRPr lang="en-US" sz="1800" b="1" i="0" u="none" strike="noStrike" cap="none" baseline="0" dirty="0">
              <a:solidFill>
                <a:schemeClr val="tx1"/>
              </a:solidFill>
              <a:latin typeface="Calibri"/>
              <a:ea typeface="Calibri"/>
              <a:cs typeface="Calibri"/>
              <a:sym typeface="Calibri"/>
            </a:endParaRPr>
          </a:p>
          <a:p>
            <a:pPr algn="l"/>
            <a:endParaRPr lang="en-US" sz="1800" b="1" i="0" u="none" strike="noStrike" cap="none" baseline="0" dirty="0">
              <a:solidFill>
                <a:schemeClr val="tx1"/>
              </a:solidFill>
              <a:latin typeface="Calibri"/>
              <a:ea typeface="Calibri"/>
              <a:cs typeface="Calibri"/>
              <a:sym typeface="Calibri"/>
            </a:endParaRPr>
          </a:p>
          <a:p>
            <a:pPr algn="l"/>
            <a:endParaRPr lang="en-US" sz="1800" b="1" i="0" u="none" strike="noStrike" cap="none" baseline="0" dirty="0">
              <a:solidFill>
                <a:schemeClr val="tx1"/>
              </a:solidFill>
              <a:latin typeface="Calibri"/>
              <a:ea typeface="Calibri"/>
              <a:cs typeface="Calibri"/>
              <a:sym typeface="Calibri"/>
            </a:endParaRPr>
          </a:p>
          <a:p>
            <a:pPr algn="l"/>
            <a:endParaRPr lang="en-US" sz="1800" b="1" i="0" u="none" strike="noStrike" cap="none" baseline="0" dirty="0">
              <a:solidFill>
                <a:schemeClr val="tx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634</Words>
  <Application>Microsoft Office PowerPoint</Application>
  <PresentationFormat>On-screen Show (4:3)</PresentationFormat>
  <Paragraphs>127</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Candara</vt:lpstr>
      <vt:lpstr>Symbol</vt:lpstr>
      <vt:lpstr>Times New Roman</vt:lpstr>
      <vt:lpstr>Waveform</vt:lpstr>
      <vt:lpstr>4th Year Research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 Objectives</vt:lpstr>
      <vt:lpstr>System Diagram   </vt:lpstr>
      <vt:lpstr>PowerPoint Presentation</vt:lpstr>
      <vt:lpstr>PowerPoint Presentation</vt:lpstr>
      <vt:lpstr>Methodology</vt:lpstr>
      <vt:lpstr>PowerPoint Presentation</vt:lpstr>
      <vt:lpstr>Logical Framework Summary </vt:lpstr>
      <vt:lpstr>Budget and Budget Justification</vt:lpstr>
      <vt:lpstr>Hardware &amp; Software Requirements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Research Project</dc:title>
  <dc:creator>K A Wijewardana</dc:creator>
  <cp:lastModifiedBy>rosheen</cp:lastModifiedBy>
  <cp:revision>27</cp:revision>
  <dcterms:modified xsi:type="dcterms:W3CDTF">2015-06-26T17:09:34Z</dcterms:modified>
  <cp:contentStatus/>
</cp:coreProperties>
</file>