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1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88" r:id="rId1"/>
  </p:sldMasterIdLst>
  <p:sldIdLst>
    <p:sldId id="256" r:id="rId2"/>
    <p:sldId id="307" r:id="rId3"/>
    <p:sldId id="311" r:id="rId4"/>
    <p:sldId id="257" r:id="rId5"/>
    <p:sldId id="308" r:id="rId6"/>
    <p:sldId id="309" r:id="rId7"/>
    <p:sldId id="258" r:id="rId8"/>
    <p:sldId id="304" r:id="rId9"/>
    <p:sldId id="284" r:id="rId10"/>
    <p:sldId id="285" r:id="rId11"/>
    <p:sldId id="286" r:id="rId12"/>
    <p:sldId id="288" r:id="rId13"/>
    <p:sldId id="291" r:id="rId14"/>
    <p:sldId id="293" r:id="rId15"/>
    <p:sldId id="314" r:id="rId16"/>
    <p:sldId id="301" r:id="rId17"/>
    <p:sldId id="289" r:id="rId18"/>
    <p:sldId id="312" r:id="rId19"/>
    <p:sldId id="297" r:id="rId20"/>
    <p:sldId id="294" r:id="rId21"/>
    <p:sldId id="295" r:id="rId22"/>
    <p:sldId id="290" r:id="rId23"/>
    <p:sldId id="298" r:id="rId24"/>
    <p:sldId id="305" r:id="rId25"/>
    <p:sldId id="306" r:id="rId26"/>
    <p:sldId id="316" r:id="rId27"/>
    <p:sldId id="272" r:id="rId28"/>
    <p:sldId id="273" r:id="rId29"/>
    <p:sldId id="277" r:id="rId30"/>
    <p:sldId id="274" r:id="rId31"/>
    <p:sldId id="275" r:id="rId32"/>
    <p:sldId id="276" r:id="rId33"/>
    <p:sldId id="262" r:id="rId34"/>
    <p:sldId id="315"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6" d="100"/>
          <a:sy n="76"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3599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175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2425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5182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4808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81628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4079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798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004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619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562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521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27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668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789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6/10/2015</a:t>
            </a:fld>
            <a:endParaRPr lang="en-US" dirty="0"/>
          </a:p>
        </p:txBody>
      </p:sp>
    </p:spTree>
    <p:extLst>
      <p:ext uri="{BB962C8B-B14F-4D97-AF65-F5344CB8AC3E}">
        <p14:creationId xmlns:p14="http://schemas.microsoft.com/office/powerpoint/2010/main" val="156301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6/10/2015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86633495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Research Prototype Presentation</a:t>
            </a:r>
            <a:endParaRPr lang="en-US" dirty="0"/>
          </a:p>
        </p:txBody>
      </p:sp>
      <p:sp>
        <p:nvSpPr>
          <p:cNvPr id="3" name="Subtitle 2"/>
          <p:cNvSpPr>
            <a:spLocks noGrp="1"/>
          </p:cNvSpPr>
          <p:nvPr>
            <p:ph type="subTitle" idx="1"/>
          </p:nvPr>
        </p:nvSpPr>
        <p:spPr>
          <a:xfrm>
            <a:off x="1507067" y="4374573"/>
            <a:ext cx="7766936" cy="1458959"/>
          </a:xfrm>
        </p:spPr>
        <p:txBody>
          <a:bodyPr/>
          <a:lstStyle/>
          <a:p>
            <a:r>
              <a:rPr lang="en-GB" b="1" dirty="0"/>
              <a:t>Analysis &amp; Development of Dynamic TLPs in the use of Smart Mobile Device Communication</a:t>
            </a:r>
            <a:endParaRPr lang="en-GB" dirty="0" smtClean="0"/>
          </a:p>
          <a:p>
            <a:r>
              <a:rPr lang="en-GB" dirty="0" smtClean="0"/>
              <a:t>Project </a:t>
            </a:r>
            <a:r>
              <a:rPr lang="en-GB" dirty="0"/>
              <a:t>ID: 15-019</a:t>
            </a:r>
            <a:endParaRPr lang="en-US" dirty="0"/>
          </a:p>
          <a:p>
            <a:endParaRPr lang="en-US" dirty="0"/>
          </a:p>
        </p:txBody>
      </p:sp>
    </p:spTree>
    <p:extLst>
      <p:ext uri="{BB962C8B-B14F-4D97-AF65-F5344CB8AC3E}">
        <p14:creationId xmlns:p14="http://schemas.microsoft.com/office/powerpoint/2010/main" val="327185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different data types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8247671"/>
              </p:ext>
            </p:extLst>
          </p:nvPr>
        </p:nvGraphicFramePr>
        <p:xfrm>
          <a:off x="677335" y="1346477"/>
          <a:ext cx="7769978" cy="5307851"/>
        </p:xfrm>
        <a:graphic>
          <a:graphicData uri="http://schemas.openxmlformats.org/drawingml/2006/table">
            <a:tbl>
              <a:tblPr firstRow="1" firstCol="1" bandRow="1" bandCol="1">
                <a:tableStyleId>{5C22544A-7EE6-4342-B048-85BDC9FD1C3A}</a:tableStyleId>
              </a:tblPr>
              <a:tblGrid>
                <a:gridCol w="1995355"/>
                <a:gridCol w="1126731"/>
                <a:gridCol w="1549629"/>
                <a:gridCol w="985766"/>
                <a:gridCol w="1126731"/>
                <a:gridCol w="985766"/>
              </a:tblGrid>
              <a:tr h="533142">
                <a:tc>
                  <a:txBody>
                    <a:bodyPr/>
                    <a:lstStyle/>
                    <a:p>
                      <a:pPr marL="0" marR="0" algn="l">
                        <a:lnSpc>
                          <a:spcPct val="115000"/>
                        </a:lnSpc>
                        <a:spcBef>
                          <a:spcPts val="0"/>
                        </a:spcBef>
                        <a:spcAft>
                          <a:spcPts val="1000"/>
                        </a:spcAft>
                      </a:pPr>
                      <a:r>
                        <a:rPr lang="en-US" sz="1600" dirty="0">
                          <a:effectLst/>
                        </a:rPr>
                        <a:t>Data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just">
                        <a:lnSpc>
                          <a:spcPct val="115000"/>
                        </a:lnSpc>
                        <a:spcBef>
                          <a:spcPts val="0"/>
                        </a:spcBef>
                        <a:spcAft>
                          <a:spcPts val="1000"/>
                        </a:spcAft>
                      </a:pPr>
                      <a:r>
                        <a:rPr lang="en-US" sz="1600">
                          <a:effectLst/>
                        </a:rPr>
                        <a:t>Size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just">
                        <a:lnSpc>
                          <a:spcPct val="115000"/>
                        </a:lnSpc>
                        <a:spcBef>
                          <a:spcPts val="0"/>
                        </a:spcBef>
                        <a:spcAft>
                          <a:spcPts val="1000"/>
                        </a:spcAft>
                      </a:pPr>
                      <a:r>
                        <a:rPr lang="en-US" sz="1600">
                          <a:effectLst/>
                        </a:rPr>
                        <a:t>Transmission Frequency</a:t>
                      </a:r>
                      <a:r>
                        <a:rPr lang="en-US" sz="1600" strike="sngStrike">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just">
                        <a:lnSpc>
                          <a:spcPct val="115000"/>
                        </a:lnSpc>
                        <a:spcBef>
                          <a:spcPts val="0"/>
                        </a:spcBef>
                        <a:spcAft>
                          <a:spcPts val="1000"/>
                        </a:spcAft>
                      </a:pPr>
                      <a:r>
                        <a:rPr lang="en-US" sz="1600">
                          <a:effectLst/>
                        </a:rPr>
                        <a:t>Delivery Reliability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just">
                        <a:lnSpc>
                          <a:spcPct val="115000"/>
                        </a:lnSpc>
                        <a:spcBef>
                          <a:spcPts val="0"/>
                        </a:spcBef>
                        <a:spcAft>
                          <a:spcPts val="1000"/>
                        </a:spcAft>
                      </a:pPr>
                      <a:r>
                        <a:rPr lang="en-US" sz="1600">
                          <a:effectLst/>
                        </a:rPr>
                        <a:t>Direction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just">
                        <a:lnSpc>
                          <a:spcPct val="115000"/>
                        </a:lnSpc>
                        <a:spcBef>
                          <a:spcPts val="0"/>
                        </a:spcBef>
                        <a:spcAft>
                          <a:spcPts val="1000"/>
                        </a:spcAft>
                      </a:pPr>
                      <a:r>
                        <a:rPr lang="en-US" sz="1600" dirty="0">
                          <a:effectLst/>
                        </a:rPr>
                        <a:t>Network</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386150">
                <a:tc>
                  <a:txBody>
                    <a:bodyPr/>
                    <a:lstStyle/>
                    <a:p>
                      <a:pPr marL="0" marR="0" algn="l">
                        <a:lnSpc>
                          <a:spcPct val="115000"/>
                        </a:lnSpc>
                        <a:spcBef>
                          <a:spcPts val="0"/>
                        </a:spcBef>
                        <a:spcAft>
                          <a:spcPts val="1000"/>
                        </a:spcAft>
                      </a:pPr>
                      <a:r>
                        <a:rPr lang="en-US" sz="1600">
                          <a:effectLst/>
                        </a:rPr>
                        <a:t>GPS - Processed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Very Small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High</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No</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C → 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386150">
                <a:tc>
                  <a:txBody>
                    <a:bodyPr/>
                    <a:lstStyle/>
                    <a:p>
                      <a:pPr marL="0" marR="0" algn="l">
                        <a:lnSpc>
                          <a:spcPct val="115000"/>
                        </a:lnSpc>
                        <a:spcBef>
                          <a:spcPts val="0"/>
                        </a:spcBef>
                        <a:spcAft>
                          <a:spcPts val="1000"/>
                        </a:spcAft>
                      </a:pPr>
                      <a:r>
                        <a:rPr lang="en-US" sz="1600">
                          <a:effectLst/>
                        </a:rPr>
                        <a:t>Wi-Fi - Processed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Very Small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High</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No</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C → 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303787">
                <a:tc>
                  <a:txBody>
                    <a:bodyPr/>
                    <a:lstStyle/>
                    <a:p>
                      <a:pPr marL="0" marR="0" algn="l">
                        <a:lnSpc>
                          <a:spcPct val="115000"/>
                        </a:lnSpc>
                        <a:spcBef>
                          <a:spcPts val="0"/>
                        </a:spcBef>
                        <a:spcAft>
                          <a:spcPts val="1000"/>
                        </a:spcAft>
                      </a:pPr>
                      <a:r>
                        <a:rPr lang="en-US" sz="1600">
                          <a:effectLst/>
                        </a:rPr>
                        <a:t>Obstacle - Fixed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Medium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Triggered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Yes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C → 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717385">
                <a:tc>
                  <a:txBody>
                    <a:bodyPr/>
                    <a:lstStyle/>
                    <a:p>
                      <a:pPr marL="0" marR="0" algn="l">
                        <a:lnSpc>
                          <a:spcPct val="115000"/>
                        </a:lnSpc>
                        <a:spcBef>
                          <a:spcPts val="0"/>
                        </a:spcBef>
                        <a:spcAft>
                          <a:spcPts val="1000"/>
                        </a:spcAft>
                      </a:pPr>
                      <a:r>
                        <a:rPr lang="en-US" sz="1600">
                          <a:effectLst/>
                        </a:rPr>
                        <a:t>Obstacle – non stationary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Small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Urgent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Yes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C → S</a:t>
                      </a:r>
                      <a:endParaRPr lang="en-US" sz="2800">
                        <a:effectLst/>
                      </a:endParaRPr>
                    </a:p>
                    <a:p>
                      <a:pPr marL="0" marR="0" algn="ctr">
                        <a:lnSpc>
                          <a:spcPct val="115000"/>
                        </a:lnSpc>
                        <a:spcBef>
                          <a:spcPts val="0"/>
                        </a:spcBef>
                        <a:spcAft>
                          <a:spcPts val="1000"/>
                        </a:spcAft>
                      </a:pPr>
                      <a:r>
                        <a:rPr lang="en-US" sz="1800">
                          <a:effectLst/>
                        </a:rPr>
                        <a:t>C → 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A, 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717385">
                <a:tc>
                  <a:txBody>
                    <a:bodyPr/>
                    <a:lstStyle/>
                    <a:p>
                      <a:pPr marL="0" marR="0" algn="l">
                        <a:lnSpc>
                          <a:spcPct val="115000"/>
                        </a:lnSpc>
                        <a:spcBef>
                          <a:spcPts val="0"/>
                        </a:spcBef>
                        <a:spcAft>
                          <a:spcPts val="1000"/>
                        </a:spcAft>
                      </a:pPr>
                      <a:r>
                        <a:rPr lang="en-US" sz="1600">
                          <a:effectLst/>
                        </a:rPr>
                        <a:t>Map Data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Large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Triggered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Yes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S → C,</a:t>
                      </a:r>
                      <a:endParaRPr lang="en-US" sz="2800">
                        <a:effectLst/>
                      </a:endParaRPr>
                    </a:p>
                    <a:p>
                      <a:pPr marL="0" marR="0" algn="ctr">
                        <a:lnSpc>
                          <a:spcPct val="115000"/>
                        </a:lnSpc>
                        <a:spcBef>
                          <a:spcPts val="0"/>
                        </a:spcBef>
                        <a:spcAft>
                          <a:spcPts val="1000"/>
                        </a:spcAft>
                      </a:pPr>
                      <a:r>
                        <a:rPr lang="en-US" sz="1800">
                          <a:effectLst/>
                        </a:rPr>
                        <a:t>C → 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717385">
                <a:tc>
                  <a:txBody>
                    <a:bodyPr/>
                    <a:lstStyle/>
                    <a:p>
                      <a:pPr marL="0" marR="0" algn="l">
                        <a:lnSpc>
                          <a:spcPct val="115000"/>
                        </a:lnSpc>
                        <a:spcBef>
                          <a:spcPts val="0"/>
                        </a:spcBef>
                        <a:spcAft>
                          <a:spcPts val="1000"/>
                        </a:spcAft>
                      </a:pPr>
                      <a:r>
                        <a:rPr lang="en-US" sz="1600">
                          <a:effectLst/>
                        </a:rPr>
                        <a:t>User Location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Very Small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High</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No</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C → S</a:t>
                      </a:r>
                      <a:endParaRPr lang="en-US" sz="2800">
                        <a:effectLst/>
                      </a:endParaRPr>
                    </a:p>
                    <a:p>
                      <a:pPr marL="0" marR="0" algn="ctr">
                        <a:lnSpc>
                          <a:spcPct val="115000"/>
                        </a:lnSpc>
                        <a:spcBef>
                          <a:spcPts val="0"/>
                        </a:spcBef>
                        <a:spcAft>
                          <a:spcPts val="1000"/>
                        </a:spcAft>
                      </a:pPr>
                      <a:r>
                        <a:rPr lang="en-US" sz="1800">
                          <a:effectLst/>
                        </a:rPr>
                        <a:t>C → 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A, 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533142">
                <a:tc>
                  <a:txBody>
                    <a:bodyPr/>
                    <a:lstStyle/>
                    <a:p>
                      <a:pPr marL="0" marR="0" algn="l">
                        <a:lnSpc>
                          <a:spcPct val="115000"/>
                        </a:lnSpc>
                        <a:spcBef>
                          <a:spcPts val="0"/>
                        </a:spcBef>
                        <a:spcAft>
                          <a:spcPts val="1000"/>
                        </a:spcAft>
                      </a:pPr>
                      <a:r>
                        <a:rPr lang="en-US" sz="1600">
                          <a:effectLst/>
                        </a:rPr>
                        <a:t>Sensor data -Processed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Very Small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High</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No</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C → 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A, 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698390">
                <a:tc>
                  <a:txBody>
                    <a:bodyPr/>
                    <a:lstStyle/>
                    <a:p>
                      <a:pPr marL="0" marR="0" algn="l">
                        <a:lnSpc>
                          <a:spcPct val="115000"/>
                        </a:lnSpc>
                        <a:spcBef>
                          <a:spcPts val="0"/>
                        </a:spcBef>
                        <a:spcAft>
                          <a:spcPts val="1000"/>
                        </a:spcAft>
                      </a:pPr>
                      <a:r>
                        <a:rPr lang="en-US" sz="1600">
                          <a:effectLst/>
                        </a:rPr>
                        <a:t>Instruction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Small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Urgent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Yes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a:effectLst/>
                        </a:rPr>
                        <a:t>S → C</a:t>
                      </a:r>
                      <a:endParaRPr lang="en-US" sz="2800">
                        <a:effectLst/>
                      </a:endParaRPr>
                    </a:p>
                    <a:p>
                      <a:pPr marL="0" marR="0" algn="ctr">
                        <a:lnSpc>
                          <a:spcPct val="115000"/>
                        </a:lnSpc>
                        <a:spcBef>
                          <a:spcPts val="0"/>
                        </a:spcBef>
                        <a:spcAft>
                          <a:spcPts val="1000"/>
                        </a:spcAft>
                      </a:pPr>
                      <a:r>
                        <a:rPr lang="en-US" sz="1800">
                          <a:effectLst/>
                        </a:rPr>
                        <a:t>C → 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15000"/>
                        </a:lnSpc>
                        <a:spcBef>
                          <a:spcPts val="0"/>
                        </a:spcBef>
                        <a:spcAft>
                          <a:spcPts val="1000"/>
                        </a:spcAft>
                      </a:pPr>
                      <a:r>
                        <a:rPr lang="en-US" sz="1800" dirty="0">
                          <a:effectLst/>
                        </a:rPr>
                        <a:t>A, 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2734665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of different protocols in the transport layer</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7776413"/>
              </p:ext>
            </p:extLst>
          </p:nvPr>
        </p:nvGraphicFramePr>
        <p:xfrm>
          <a:off x="528034" y="1777286"/>
          <a:ext cx="8627539" cy="4766304"/>
        </p:xfrm>
        <a:graphic>
          <a:graphicData uri="http://schemas.openxmlformats.org/drawingml/2006/table">
            <a:tbl>
              <a:tblPr firstRow="1" firstCol="1" bandRow="1">
                <a:tableStyleId>{5C22544A-7EE6-4342-B048-85BDC9FD1C3A}</a:tableStyleId>
              </a:tblPr>
              <a:tblGrid>
                <a:gridCol w="1906825"/>
                <a:gridCol w="1656765"/>
                <a:gridCol w="1695864"/>
                <a:gridCol w="1714959"/>
                <a:gridCol w="1653126"/>
              </a:tblGrid>
              <a:tr h="425710">
                <a:tc>
                  <a:txBody>
                    <a:bodyPr/>
                    <a:lstStyle/>
                    <a:p>
                      <a:pPr marL="0" marR="0" algn="ctr">
                        <a:lnSpc>
                          <a:spcPct val="115000"/>
                        </a:lnSpc>
                        <a:spcBef>
                          <a:spcPts val="0"/>
                        </a:spcBef>
                        <a:spcAft>
                          <a:spcPts val="0"/>
                        </a:spcAft>
                      </a:pPr>
                      <a:r>
                        <a:rPr lang="en-GB" sz="20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2000" dirty="0">
                          <a:effectLst/>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2000">
                          <a:effectLst/>
                        </a:rPr>
                        <a:t>UDP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2000">
                          <a:effectLst/>
                        </a:rPr>
                        <a:t>DCCP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2000">
                          <a:effectLst/>
                        </a:rPr>
                        <a:t>SCTP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80533">
                <a:tc>
                  <a:txBody>
                    <a:bodyPr/>
                    <a:lstStyle/>
                    <a:p>
                      <a:pPr marL="0" marR="0" algn="ctr">
                        <a:lnSpc>
                          <a:spcPct val="115000"/>
                        </a:lnSpc>
                        <a:spcBef>
                          <a:spcPts val="0"/>
                        </a:spcBef>
                        <a:spcAft>
                          <a:spcPts val="0"/>
                        </a:spcAft>
                      </a:pPr>
                      <a:r>
                        <a:rPr lang="en-GB" sz="2000">
                          <a:effectLst/>
                        </a:rPr>
                        <a:t>Connection Oriented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20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18462">
                <a:tc>
                  <a:txBody>
                    <a:bodyPr/>
                    <a:lstStyle/>
                    <a:p>
                      <a:pPr marL="0" marR="0" algn="ctr">
                        <a:lnSpc>
                          <a:spcPct val="115000"/>
                        </a:lnSpc>
                        <a:spcBef>
                          <a:spcPts val="0"/>
                        </a:spcBef>
                        <a:spcAft>
                          <a:spcPts val="0"/>
                        </a:spcAft>
                      </a:pPr>
                      <a:r>
                        <a:rPr lang="en-GB" sz="2000">
                          <a:effectLst/>
                        </a:rPr>
                        <a:t>Reliable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80533">
                <a:tc>
                  <a:txBody>
                    <a:bodyPr/>
                    <a:lstStyle/>
                    <a:p>
                      <a:pPr marL="0" marR="0" algn="ctr">
                        <a:lnSpc>
                          <a:spcPct val="115000"/>
                        </a:lnSpc>
                        <a:spcBef>
                          <a:spcPts val="0"/>
                        </a:spcBef>
                        <a:spcAft>
                          <a:spcPts val="0"/>
                        </a:spcAft>
                      </a:pPr>
                      <a:r>
                        <a:rPr lang="en-GB" sz="2000">
                          <a:effectLst/>
                        </a:rPr>
                        <a:t>Congestion Control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80533">
                <a:tc>
                  <a:txBody>
                    <a:bodyPr/>
                    <a:lstStyle/>
                    <a:p>
                      <a:pPr marL="0" marR="0" algn="ctr">
                        <a:lnSpc>
                          <a:spcPct val="115000"/>
                        </a:lnSpc>
                        <a:spcBef>
                          <a:spcPts val="0"/>
                        </a:spcBef>
                        <a:spcAft>
                          <a:spcPts val="0"/>
                        </a:spcAft>
                      </a:pPr>
                      <a:r>
                        <a:rPr lang="en-GB" sz="2000">
                          <a:effectLst/>
                        </a:rPr>
                        <a:t>Ordered/Unordered delivery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2000">
                          <a:effectLst/>
                        </a:rPr>
                        <a:t>Ordered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Unordered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Unordered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Both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80533">
                <a:tc>
                  <a:txBody>
                    <a:bodyPr/>
                    <a:lstStyle/>
                    <a:p>
                      <a:pPr marL="0" marR="0" algn="ctr">
                        <a:lnSpc>
                          <a:spcPct val="115000"/>
                        </a:lnSpc>
                        <a:spcBef>
                          <a:spcPts val="0"/>
                        </a:spcBef>
                        <a:spcAft>
                          <a:spcPts val="0"/>
                        </a:spcAft>
                      </a:pPr>
                      <a:r>
                        <a:rPr lang="en-GB" sz="2000">
                          <a:effectLst/>
                        </a:rPr>
                        <a:t>Retransmission flow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End to End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End to End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a:effectLst/>
                        </a:rPr>
                        <a:t>End to End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2000" dirty="0">
                          <a:effectLst/>
                        </a:rPr>
                        <a:t>End to End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539278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249" y="2583543"/>
            <a:ext cx="8596668" cy="1320800"/>
          </a:xfrm>
        </p:spPr>
        <p:txBody>
          <a:bodyPr>
            <a:normAutofit fontScale="90000"/>
          </a:bodyPr>
          <a:lstStyle/>
          <a:p>
            <a:r>
              <a:rPr lang="en-US" dirty="0"/>
              <a:t>Debug the </a:t>
            </a:r>
            <a:r>
              <a:rPr lang="en-US" dirty="0" smtClean="0"/>
              <a:t>TCP </a:t>
            </a:r>
            <a:r>
              <a:rPr lang="en-US" dirty="0"/>
              <a:t>codes using NS2 and NS3 to find out socket </a:t>
            </a:r>
            <a:r>
              <a:rPr lang="en-US" dirty="0" smtClean="0"/>
              <a:t>API </a:t>
            </a:r>
            <a:r>
              <a:rPr lang="en-US" dirty="0"/>
              <a:t>functions and how it is working on </a:t>
            </a:r>
            <a:r>
              <a:rPr lang="en-US" dirty="0" smtClean="0"/>
              <a:t>TCP </a:t>
            </a:r>
            <a:r>
              <a:rPr lang="en-US" dirty="0"/>
              <a:t>code</a:t>
            </a:r>
            <a:br>
              <a:rPr lang="en-US" dirty="0"/>
            </a:br>
            <a:r>
              <a:rPr lang="en-US" dirty="0"/>
              <a:t/>
            </a:r>
            <a:br>
              <a:rPr lang="en-US" dirty="0"/>
            </a:br>
            <a:endParaRPr lang="en-US" dirty="0"/>
          </a:p>
        </p:txBody>
      </p:sp>
    </p:spTree>
    <p:extLst>
      <p:ext uri="{BB962C8B-B14F-4D97-AF65-F5344CB8AC3E}">
        <p14:creationId xmlns:p14="http://schemas.microsoft.com/office/powerpoint/2010/main" val="1287305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Analyzing the functionalities of </a:t>
            </a:r>
            <a:r>
              <a:rPr lang="fr-FR" dirty="0" err="1"/>
              <a:t>sample</a:t>
            </a:r>
            <a:r>
              <a:rPr lang="fr-FR" dirty="0"/>
              <a:t> </a:t>
            </a:r>
            <a:r>
              <a:rPr lang="fr-FR" dirty="0" err="1"/>
              <a:t>tcp</a:t>
            </a:r>
            <a:r>
              <a:rPr lang="fr-FR" dirty="0"/>
              <a:t> client server file (</a:t>
            </a:r>
            <a:r>
              <a:rPr lang="fr-FR" dirty="0" err="1"/>
              <a:t>debug</a:t>
            </a:r>
            <a:r>
              <a:rPr lang="fr-FR" dirty="0"/>
              <a:t> </a:t>
            </a:r>
            <a:r>
              <a:rPr lang="fr-FR" dirty="0" err="1"/>
              <a:t>view</a:t>
            </a:r>
            <a:r>
              <a:rPr lang="fr-FR" dirty="0"/>
              <a:t> of first.cc)</a:t>
            </a:r>
            <a:r>
              <a:rPr lang="en-US" dirty="0"/>
              <a:t/>
            </a:r>
            <a:br>
              <a:rPr lang="en-US" dirty="0"/>
            </a:br>
            <a:endParaRPr lang="en-US"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23" y="1730979"/>
            <a:ext cx="8797279" cy="4946054"/>
          </a:xfrm>
          <a:prstGeom prst="rect">
            <a:avLst/>
          </a:prstGeom>
        </p:spPr>
      </p:pic>
    </p:spTree>
    <p:extLst>
      <p:ext uri="{BB962C8B-B14F-4D97-AF65-F5344CB8AC3E}">
        <p14:creationId xmlns:p14="http://schemas.microsoft.com/office/powerpoint/2010/main" val="1311230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086" y="260415"/>
            <a:ext cx="4623382" cy="646331"/>
          </a:xfrm>
          <a:prstGeom prst="rect">
            <a:avLst/>
          </a:prstGeom>
        </p:spPr>
        <p:txBody>
          <a:bodyPr vert="horz" lIns="91440" tIns="45720" rIns="91440" bIns="45720" rtlCol="0" anchor="t">
            <a:normAutofit fontScale="97500"/>
          </a:bodyPr>
          <a:lstStyle/>
          <a:p>
            <a:pPr>
              <a:spcBef>
                <a:spcPct val="0"/>
              </a:spcBef>
            </a:pPr>
            <a:r>
              <a:rPr lang="en-US" sz="3600" dirty="0">
                <a:solidFill>
                  <a:schemeClr val="accent1"/>
                </a:solidFill>
                <a:latin typeface="+mj-lt"/>
                <a:ea typeface="+mj-ea"/>
                <a:cs typeface="+mj-cs"/>
              </a:rPr>
              <a:t>Output of the first.cc</a:t>
            </a:r>
          </a:p>
        </p:txBody>
      </p:sp>
      <p:pic>
        <p:nvPicPr>
          <p:cNvPr id="5" name="Content Placeholder 3" descr="C:\Users\User\Desktop\YSLIIT\YProject\RRD\Attachments_2015520\Screenshot from 2015-05-18 09_45_2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298" y="1193180"/>
            <a:ext cx="9302859" cy="5230305"/>
          </a:xfrm>
          <a:prstGeom prst="rect">
            <a:avLst/>
          </a:prstGeom>
          <a:noFill/>
          <a:ln>
            <a:noFill/>
          </a:ln>
        </p:spPr>
      </p:pic>
    </p:spTree>
    <p:extLst>
      <p:ext uri="{BB962C8B-B14F-4D97-AF65-F5344CB8AC3E}">
        <p14:creationId xmlns:p14="http://schemas.microsoft.com/office/powerpoint/2010/main" val="3757684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8415" y="1621307"/>
            <a:ext cx="6393585" cy="35946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1" y="1621307"/>
            <a:ext cx="5477308" cy="3594637"/>
          </a:xfrm>
          <a:prstGeom prst="rect">
            <a:avLst/>
          </a:prstGeom>
        </p:spPr>
      </p:pic>
      <p:sp>
        <p:nvSpPr>
          <p:cNvPr id="6" name="Title 1"/>
          <p:cNvSpPr>
            <a:spLocks noGrp="1"/>
          </p:cNvSpPr>
          <p:nvPr>
            <p:ph type="title"/>
          </p:nvPr>
        </p:nvSpPr>
        <p:spPr>
          <a:xfrm>
            <a:off x="398539" y="528320"/>
            <a:ext cx="8596668" cy="1320800"/>
          </a:xfrm>
        </p:spPr>
        <p:txBody>
          <a:bodyPr/>
          <a:lstStyle/>
          <a:p>
            <a:r>
              <a:rPr lang="en-US" dirty="0" smtClean="0"/>
              <a:t>Simulation of the first.cc</a:t>
            </a:r>
            <a:endParaRPr lang="en-US" dirty="0"/>
          </a:p>
        </p:txBody>
      </p:sp>
    </p:spTree>
    <p:extLst>
      <p:ext uri="{BB962C8B-B14F-4D97-AF65-F5344CB8AC3E}">
        <p14:creationId xmlns:p14="http://schemas.microsoft.com/office/powerpoint/2010/main" val="401825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682" y="1955139"/>
            <a:ext cx="8161413" cy="4588555"/>
          </a:xfrm>
        </p:spPr>
      </p:pic>
      <p:sp>
        <p:nvSpPr>
          <p:cNvPr id="5" name="Title 1"/>
          <p:cNvSpPr txBox="1">
            <a:spLocks/>
          </p:cNvSpPr>
          <p:nvPr/>
        </p:nvSpPr>
        <p:spPr>
          <a:xfrm>
            <a:off x="522682" y="47866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NS3 TCP-large-transfer File Debug : To analyze the Socket API method calls</a:t>
            </a:r>
            <a:endParaRPr lang="en-US" dirty="0"/>
          </a:p>
        </p:txBody>
      </p:sp>
    </p:spTree>
    <p:extLst>
      <p:ext uri="{BB962C8B-B14F-4D97-AF65-F5344CB8AC3E}">
        <p14:creationId xmlns:p14="http://schemas.microsoft.com/office/powerpoint/2010/main" val="3555905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Sending packets between two android devices through the </a:t>
            </a:r>
            <a:r>
              <a:rPr lang="en-US" dirty="0" smtClean="0"/>
              <a:t>network</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rPr>
              <a:t>Sending </a:t>
            </a:r>
            <a:r>
              <a:rPr lang="en-US" sz="2400" dirty="0">
                <a:latin typeface="Calibri" panose="020F0502020204030204" pitchFamily="34" charset="0"/>
              </a:rPr>
              <a:t>data between two android devices by creating '</a:t>
            </a:r>
            <a:r>
              <a:rPr lang="en-US" sz="2400" dirty="0" err="1">
                <a:latin typeface="Calibri" panose="020F0502020204030204" pitchFamily="34" charset="0"/>
              </a:rPr>
              <a:t>ServerSocket</a:t>
            </a:r>
            <a:r>
              <a:rPr lang="en-US" sz="2400" dirty="0">
                <a:latin typeface="Calibri" panose="020F0502020204030204" pitchFamily="34" charset="0"/>
              </a:rPr>
              <a:t>' &amp; 'Socket' at the server &amp; client </a:t>
            </a:r>
            <a:r>
              <a:rPr lang="en-US" sz="2400" dirty="0" err="1">
                <a:latin typeface="Calibri" panose="020F0502020204030204" pitchFamily="34" charset="0"/>
              </a:rPr>
              <a:t>repectively</a:t>
            </a:r>
            <a:r>
              <a:rPr lang="en-US" sz="2400" dirty="0">
                <a:latin typeface="Calibri" panose="020F0502020204030204" pitchFamily="34" charset="0"/>
              </a:rPr>
              <a:t>.</a:t>
            </a:r>
          </a:p>
          <a:p>
            <a:r>
              <a:rPr lang="en-US" sz="2400" dirty="0" smtClean="0">
                <a:latin typeface="Calibri" panose="020F0502020204030204" pitchFamily="34" charset="0"/>
              </a:rPr>
              <a:t>But </a:t>
            </a:r>
            <a:r>
              <a:rPr lang="en-US" sz="2400" dirty="0">
                <a:latin typeface="Calibri" panose="020F0502020204030204" pitchFamily="34" charset="0"/>
              </a:rPr>
              <a:t>access to socket functions was not found.</a:t>
            </a:r>
          </a:p>
        </p:txBody>
      </p:sp>
    </p:spTree>
    <p:extLst>
      <p:ext uri="{BB962C8B-B14F-4D97-AF65-F5344CB8AC3E}">
        <p14:creationId xmlns:p14="http://schemas.microsoft.com/office/powerpoint/2010/main" val="83206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632" y="1781536"/>
            <a:ext cx="8107607" cy="4558304"/>
          </a:xfrm>
        </p:spPr>
      </p:pic>
      <p:sp>
        <p:nvSpPr>
          <p:cNvPr id="3" name="Title 1"/>
          <p:cNvSpPr>
            <a:spLocks noGrp="1"/>
          </p:cNvSpPr>
          <p:nvPr>
            <p:ph type="title"/>
          </p:nvPr>
        </p:nvSpPr>
        <p:spPr>
          <a:xfrm>
            <a:off x="677334" y="609600"/>
            <a:ext cx="8596668" cy="1320800"/>
          </a:xfrm>
        </p:spPr>
        <p:txBody>
          <a:bodyPr>
            <a:normAutofit fontScale="90000"/>
          </a:bodyPr>
          <a:lstStyle/>
          <a:p>
            <a:r>
              <a:rPr lang="en-US" dirty="0" smtClean="0"/>
              <a:t>Source Code</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5660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87" y="1222879"/>
            <a:ext cx="9817254" cy="5519511"/>
          </a:xfrm>
        </p:spPr>
      </p:pic>
      <p:sp>
        <p:nvSpPr>
          <p:cNvPr id="3" name="Title 1"/>
          <p:cNvSpPr>
            <a:spLocks noGrp="1"/>
          </p:cNvSpPr>
          <p:nvPr>
            <p:ph type="title"/>
          </p:nvPr>
        </p:nvSpPr>
        <p:spPr>
          <a:xfrm>
            <a:off x="559887" y="158839"/>
            <a:ext cx="8596668" cy="1320800"/>
          </a:xfrm>
        </p:spPr>
        <p:txBody>
          <a:bodyPr>
            <a:normAutofit fontScale="90000"/>
          </a:bodyPr>
          <a:lstStyle/>
          <a:p>
            <a:r>
              <a:rPr lang="en-US" dirty="0" smtClean="0"/>
              <a:t>Demonstration</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1290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intended to do</a:t>
            </a:r>
            <a:endParaRPr lang="en-US" dirty="0"/>
          </a:p>
        </p:txBody>
      </p:sp>
      <p:sp>
        <p:nvSpPr>
          <p:cNvPr id="3" name="Content Placeholder 2"/>
          <p:cNvSpPr>
            <a:spLocks noGrp="1"/>
          </p:cNvSpPr>
          <p:nvPr>
            <p:ph idx="1"/>
          </p:nvPr>
        </p:nvSpPr>
        <p:spPr/>
        <p:txBody>
          <a:bodyPr>
            <a:normAutofit/>
          </a:bodyPr>
          <a:lstStyle/>
          <a:p>
            <a:r>
              <a:rPr lang="en-US" sz="3200" dirty="0">
                <a:solidFill>
                  <a:schemeClr val="dk1"/>
                </a:solidFill>
              </a:rPr>
              <a:t>To design an enhanced dynamic transport layer protocol which is different to the conventional TLPs</a:t>
            </a:r>
          </a:p>
          <a:p>
            <a:endParaRPr lang="en-US" sz="3200" dirty="0"/>
          </a:p>
        </p:txBody>
      </p:sp>
    </p:spTree>
    <p:extLst>
      <p:ext uri="{BB962C8B-B14F-4D97-AF65-F5344CB8AC3E}">
        <p14:creationId xmlns:p14="http://schemas.microsoft.com/office/powerpoint/2010/main" val="1790469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49662" y="223520"/>
            <a:ext cx="8596668" cy="780789"/>
          </a:xfrm>
        </p:spPr>
        <p:txBody>
          <a:bodyPr/>
          <a:lstStyle/>
          <a:p>
            <a:r>
              <a:rPr lang="en-US" dirty="0" err="1" smtClean="0"/>
              <a:t>Tcp</a:t>
            </a:r>
            <a:r>
              <a:rPr lang="en-US" dirty="0" smtClean="0"/>
              <a:t> daytime client server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74" y="1275009"/>
            <a:ext cx="9125444" cy="5130557"/>
          </a:xfrm>
          <a:prstGeom prst="rect">
            <a:avLst/>
          </a:prstGeom>
        </p:spPr>
      </p:pic>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296266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ownloads\11160614_10206925847328470_5951457612267545111_o.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2886" y="1558344"/>
            <a:ext cx="7564984" cy="4483681"/>
          </a:xfrm>
          <a:prstGeom prst="rect">
            <a:avLst/>
          </a:prstGeom>
          <a:noFill/>
          <a:ln>
            <a:noFill/>
          </a:ln>
        </p:spPr>
      </p:pic>
      <p:sp>
        <p:nvSpPr>
          <p:cNvPr id="5" name="Title 1"/>
          <p:cNvSpPr>
            <a:spLocks noGrp="1"/>
          </p:cNvSpPr>
          <p:nvPr>
            <p:ph type="title"/>
          </p:nvPr>
        </p:nvSpPr>
        <p:spPr/>
        <p:txBody>
          <a:bodyPr/>
          <a:lstStyle/>
          <a:p>
            <a:r>
              <a:rPr lang="en-US" dirty="0" err="1"/>
              <a:t>Tcp</a:t>
            </a:r>
            <a:r>
              <a:rPr lang="en-US" dirty="0"/>
              <a:t> daytime client server C</a:t>
            </a:r>
            <a:r>
              <a:rPr lang="en-US" dirty="0" smtClean="0"/>
              <a:t>ont.</a:t>
            </a:r>
            <a:endParaRPr lang="en-US" dirty="0"/>
          </a:p>
        </p:txBody>
      </p:sp>
    </p:spTree>
    <p:extLst>
      <p:ext uri="{BB962C8B-B14F-4D97-AF65-F5344CB8AC3E}">
        <p14:creationId xmlns:p14="http://schemas.microsoft.com/office/powerpoint/2010/main" val="3319867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functions of Wireshark</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latin typeface="Calibri" panose="020F0502020204030204" pitchFamily="34" charset="0"/>
              </a:rPr>
              <a:t>Wireshark </a:t>
            </a:r>
            <a:r>
              <a:rPr lang="en-US" sz="2000" dirty="0">
                <a:latin typeface="Calibri" panose="020F0502020204030204" pitchFamily="34" charset="0"/>
              </a:rPr>
              <a:t>is software that "understands" the structure (encapsulation) of different networking protocols. It can parse and display the fields, along with their meanings as specified by different networking protocols. Wireshark uses </a:t>
            </a:r>
            <a:r>
              <a:rPr lang="en-US" sz="2000" dirty="0" err="1" smtClean="0">
                <a:latin typeface="Calibri" panose="020F0502020204030204" pitchFamily="34" charset="0"/>
              </a:rPr>
              <a:t>pcap</a:t>
            </a:r>
            <a:r>
              <a:rPr lang="en-US" sz="2000" dirty="0">
                <a:latin typeface="Calibri" panose="020F0502020204030204" pitchFamily="34" charset="0"/>
              </a:rPr>
              <a:t> to capture packets, so it can only capture packets on the types of networks that </a:t>
            </a:r>
            <a:r>
              <a:rPr lang="en-US" sz="2000" dirty="0" err="1">
                <a:latin typeface="Calibri" panose="020F0502020204030204" pitchFamily="34" charset="0"/>
              </a:rPr>
              <a:t>pcap</a:t>
            </a:r>
            <a:r>
              <a:rPr lang="en-US" sz="2000" dirty="0">
                <a:latin typeface="Calibri" panose="020F0502020204030204" pitchFamily="34" charset="0"/>
              </a:rPr>
              <a:t> supports. </a:t>
            </a:r>
          </a:p>
          <a:p>
            <a:pPr lvl="0"/>
            <a:r>
              <a:rPr lang="en-US" sz="2000" dirty="0">
                <a:latin typeface="Calibri" panose="020F0502020204030204" pitchFamily="34" charset="0"/>
              </a:rPr>
              <a:t>Data can be captured "from the wire" from a live network connection or read from a file of already-captured packets.</a:t>
            </a:r>
          </a:p>
          <a:p>
            <a:pPr lvl="0"/>
            <a:r>
              <a:rPr lang="en-US" sz="2000" dirty="0">
                <a:latin typeface="Calibri" panose="020F0502020204030204" pitchFamily="34" charset="0"/>
              </a:rPr>
              <a:t>Live data can be read from a number of types of network, including Ethernet, IEEE 802.11, PPP, and loopback.</a:t>
            </a:r>
          </a:p>
          <a:p>
            <a:endParaRPr lang="en-US" sz="2000" dirty="0">
              <a:latin typeface="Calibri" panose="020F0502020204030204" pitchFamily="34" charset="0"/>
            </a:endParaRPr>
          </a:p>
        </p:txBody>
      </p:sp>
    </p:spTree>
    <p:extLst>
      <p:ext uri="{BB962C8B-B14F-4D97-AF65-F5344CB8AC3E}">
        <p14:creationId xmlns:p14="http://schemas.microsoft.com/office/powerpoint/2010/main" val="1824948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26524"/>
            <a:ext cx="8003690" cy="5398082"/>
          </a:xfrm>
        </p:spPr>
      </p:pic>
      <p:sp>
        <p:nvSpPr>
          <p:cNvPr id="3" name="Title 1"/>
          <p:cNvSpPr>
            <a:spLocks noGrp="1"/>
          </p:cNvSpPr>
          <p:nvPr>
            <p:ph type="title"/>
          </p:nvPr>
        </p:nvSpPr>
        <p:spPr>
          <a:xfrm>
            <a:off x="524666" y="313385"/>
            <a:ext cx="8596668" cy="1320800"/>
          </a:xfrm>
        </p:spPr>
        <p:txBody>
          <a:bodyPr>
            <a:normAutofit fontScale="90000"/>
          </a:bodyPr>
          <a:lstStyle/>
          <a:p>
            <a:r>
              <a:rPr lang="en-US" dirty="0" smtClean="0"/>
              <a:t>Wireshark : Output of TCP daytime Client and Server</a:t>
            </a:r>
            <a:r>
              <a:rPr lang="en-US" dirty="0"/>
              <a:t/>
            </a:r>
            <a:br>
              <a:rPr lang="en-US" dirty="0"/>
            </a:br>
            <a:endParaRPr lang="en-US" dirty="0"/>
          </a:p>
        </p:txBody>
      </p:sp>
    </p:spTree>
    <p:extLst>
      <p:ext uri="{BB962C8B-B14F-4D97-AF65-F5344CB8AC3E}">
        <p14:creationId xmlns:p14="http://schemas.microsoft.com/office/powerpoint/2010/main" val="234100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constraints </a:t>
            </a:r>
          </a:p>
        </p:txBody>
      </p:sp>
      <p:sp>
        <p:nvSpPr>
          <p:cNvPr id="3" name="Content Placeholder 2"/>
          <p:cNvSpPr>
            <a:spLocks noGrp="1"/>
          </p:cNvSpPr>
          <p:nvPr>
            <p:ph idx="1"/>
          </p:nvPr>
        </p:nvSpPr>
        <p:spPr>
          <a:xfrm>
            <a:off x="677334" y="1545465"/>
            <a:ext cx="8596668" cy="4495897"/>
          </a:xfrm>
        </p:spPr>
        <p:txBody>
          <a:bodyPr>
            <a:normAutofit fontScale="92500" lnSpcReduction="10000"/>
          </a:bodyPr>
          <a:lstStyle/>
          <a:p>
            <a:r>
              <a:rPr lang="en-GB" sz="2400" dirty="0"/>
              <a:t>Given the start of the research on fine tuning the TCP to be looked into a dynamic transport layer protocol use of Smart Mobile Device Communication, </a:t>
            </a:r>
            <a:r>
              <a:rPr lang="en-GB" sz="2400" dirty="0" smtClean="0"/>
              <a:t>We came across the following constraints</a:t>
            </a:r>
          </a:p>
          <a:p>
            <a:endParaRPr lang="en-GB" sz="2400" dirty="0"/>
          </a:p>
          <a:p>
            <a:pPr marL="457200" indent="-457200">
              <a:buFont typeface="+mj-lt"/>
              <a:buAutoNum type="arabicPeriod"/>
            </a:pPr>
            <a:r>
              <a:rPr lang="en-GB" sz="2400" dirty="0" smtClean="0"/>
              <a:t>Accessing the Socket API at the point of debugging via eclipse.</a:t>
            </a:r>
          </a:p>
          <a:p>
            <a:pPr marL="457200" indent="-457200">
              <a:buFont typeface="+mj-lt"/>
              <a:buAutoNum type="arabicPeriod"/>
            </a:pPr>
            <a:r>
              <a:rPr lang="en-GB" sz="2400" dirty="0" smtClean="0"/>
              <a:t>Accessing the kernel and changing to suit for our requirements</a:t>
            </a:r>
          </a:p>
          <a:p>
            <a:pPr marL="457200" indent="-457200">
              <a:buFont typeface="+mj-lt"/>
              <a:buAutoNum type="arabicPeriod"/>
            </a:pPr>
            <a:endParaRPr lang="en-GB" sz="2400" dirty="0" smtClean="0"/>
          </a:p>
          <a:p>
            <a:r>
              <a:rPr lang="en-GB" sz="2400" dirty="0" smtClean="0">
                <a:solidFill>
                  <a:srgbClr val="FF0000"/>
                </a:solidFill>
              </a:rPr>
              <a:t>We found </a:t>
            </a:r>
            <a:r>
              <a:rPr lang="en-GB" sz="2400" dirty="0">
                <a:solidFill>
                  <a:srgbClr val="FF0000"/>
                </a:solidFill>
              </a:rPr>
              <a:t>it </a:t>
            </a:r>
            <a:r>
              <a:rPr lang="en-GB" sz="2400" dirty="0" smtClean="0">
                <a:solidFill>
                  <a:srgbClr val="FF0000"/>
                </a:solidFill>
              </a:rPr>
              <a:t>impossible </a:t>
            </a:r>
            <a:r>
              <a:rPr lang="en-GB" sz="2400" dirty="0">
                <a:solidFill>
                  <a:srgbClr val="FF0000"/>
                </a:solidFill>
              </a:rPr>
              <a:t>to come up with solutions to develop a complete dynamic protocol </a:t>
            </a:r>
            <a:r>
              <a:rPr lang="en-GB" sz="2400" dirty="0" smtClean="0">
                <a:solidFill>
                  <a:srgbClr val="FF0000"/>
                </a:solidFill>
              </a:rPr>
              <a:t>in OS/ Kernel level at the real world implementation since we don’t have access to those methods.</a:t>
            </a:r>
            <a:endParaRPr lang="en-US" dirty="0"/>
          </a:p>
        </p:txBody>
      </p:sp>
    </p:spTree>
    <p:extLst>
      <p:ext uri="{BB962C8B-B14F-4D97-AF65-F5344CB8AC3E}">
        <p14:creationId xmlns:p14="http://schemas.microsoft.com/office/powerpoint/2010/main" val="1362176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Deviation from the proposed final outcome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Since we faced the constraints discussed, we are trying to develop the dynamic transport layer protocol in a simulation environment using NS2 and/or NS3.</a:t>
            </a:r>
          </a:p>
          <a:p>
            <a:endParaRPr lang="en-US" sz="2400" dirty="0"/>
          </a:p>
          <a:p>
            <a:r>
              <a:rPr lang="en-US" sz="2400" dirty="0" smtClean="0"/>
              <a:t>Since the scope is bigger than the expected, we shall be using pre-defined data sets to identify the outcome</a:t>
            </a:r>
          </a:p>
          <a:p>
            <a:pPr marL="0" indent="0">
              <a:buNone/>
            </a:pPr>
            <a:endParaRPr lang="en-US" sz="2400" dirty="0"/>
          </a:p>
          <a:p>
            <a:r>
              <a:rPr lang="en-US" sz="2400" dirty="0" smtClean="0"/>
              <a:t>So far we have been able to find the place where the Socket API calls initiate in NS3.</a:t>
            </a:r>
          </a:p>
          <a:p>
            <a:pPr marL="0" indent="0">
              <a:buNone/>
            </a:pPr>
            <a:endParaRPr lang="en-US" sz="2400" dirty="0" smtClean="0"/>
          </a:p>
          <a:p>
            <a:endParaRPr lang="en-US" sz="2400" dirty="0"/>
          </a:p>
          <a:p>
            <a:pPr marL="0" indent="0">
              <a:buNone/>
            </a:pPr>
            <a:endParaRPr lang="en-US" sz="2400" dirty="0"/>
          </a:p>
        </p:txBody>
      </p:sp>
    </p:spTree>
    <p:extLst>
      <p:ext uri="{BB962C8B-B14F-4D97-AF65-F5344CB8AC3E}">
        <p14:creationId xmlns:p14="http://schemas.microsoft.com/office/powerpoint/2010/main" val="1509456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557" y="422944"/>
            <a:ext cx="10036506" cy="5642780"/>
          </a:xfrm>
        </p:spPr>
      </p:pic>
      <p:sp>
        <p:nvSpPr>
          <p:cNvPr id="5" name="Rectangle 4"/>
          <p:cNvSpPr/>
          <p:nvPr/>
        </p:nvSpPr>
        <p:spPr>
          <a:xfrm>
            <a:off x="3424390" y="6167613"/>
            <a:ext cx="4480137"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rPr>
              <a:t>Socket API methods in NS3 project</a:t>
            </a:r>
            <a:endParaRPr lang="en-US" sz="2400" dirty="0">
              <a:latin typeface="Calibri" panose="020F0502020204030204" pitchFamily="34" charset="0"/>
            </a:endParaRPr>
          </a:p>
        </p:txBody>
      </p:sp>
    </p:spTree>
    <p:extLst>
      <p:ext uri="{BB962C8B-B14F-4D97-AF65-F5344CB8AC3E}">
        <p14:creationId xmlns:p14="http://schemas.microsoft.com/office/powerpoint/2010/main" val="1202619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Specific research areas that will be looked into when analysing the Dynamic TLP</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pPr marL="342900" lvl="2" indent="-342900"/>
            <a:r>
              <a:rPr lang="en-US" sz="2800" dirty="0"/>
              <a:t>Connection Establishment</a:t>
            </a:r>
          </a:p>
          <a:p>
            <a:pPr marL="342900" lvl="2" indent="-342900"/>
            <a:r>
              <a:rPr lang="en-GB" sz="2800" dirty="0" smtClean="0"/>
              <a:t>TCP Header Size</a:t>
            </a:r>
          </a:p>
          <a:p>
            <a:pPr marL="342900" lvl="2" indent="-342900"/>
            <a:r>
              <a:rPr lang="en-GB" sz="2800" dirty="0"/>
              <a:t>S</a:t>
            </a:r>
            <a:r>
              <a:rPr lang="en-GB" sz="2800" dirty="0" smtClean="0"/>
              <a:t>ingle </a:t>
            </a:r>
            <a:r>
              <a:rPr lang="en-GB" sz="2800" dirty="0"/>
              <a:t>ACK for </a:t>
            </a:r>
            <a:r>
              <a:rPr lang="en-GB" sz="2800" dirty="0" smtClean="0"/>
              <a:t>several sequential </a:t>
            </a:r>
            <a:r>
              <a:rPr lang="en-GB" sz="2800" dirty="0"/>
              <a:t>requests</a:t>
            </a:r>
            <a:endParaRPr lang="en-US" sz="2800" dirty="0"/>
          </a:p>
          <a:p>
            <a:pPr marL="342900" lvl="2" indent="-342900"/>
            <a:r>
              <a:rPr lang="en-US" sz="2800" dirty="0" smtClean="0"/>
              <a:t>Altering method executions of TCP protocol</a:t>
            </a:r>
            <a:endParaRPr lang="en-US" sz="2800" dirty="0"/>
          </a:p>
          <a:p>
            <a:pPr marL="0" lvl="2" indent="0">
              <a:buNone/>
            </a:pPr>
            <a:endParaRPr lang="en-US" sz="2800" dirty="0"/>
          </a:p>
          <a:p>
            <a:endParaRPr lang="en-US" sz="2400" dirty="0"/>
          </a:p>
        </p:txBody>
      </p:sp>
    </p:spTree>
    <p:extLst>
      <p:ext uri="{BB962C8B-B14F-4D97-AF65-F5344CB8AC3E}">
        <p14:creationId xmlns:p14="http://schemas.microsoft.com/office/powerpoint/2010/main" val="949629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lvl="2" indent="-514350" algn="l" defTabSz="457200" rtl="0">
              <a:spcBef>
                <a:spcPct val="0"/>
              </a:spcBef>
              <a:buFont typeface="+mj-lt"/>
              <a:buAutoNum type="arabicPeriod"/>
            </a:pPr>
            <a:r>
              <a:rPr lang="en-US" sz="3200" b="1" kern="1200" dirty="0">
                <a:solidFill>
                  <a:schemeClr val="accent1"/>
                </a:solidFill>
                <a:latin typeface="+mj-lt"/>
                <a:ea typeface="+mj-ea"/>
                <a:cs typeface="+mj-cs"/>
              </a:rPr>
              <a:t>Connection Establishment</a:t>
            </a:r>
            <a:r>
              <a:rPr lang="en-US" sz="2800" b="1" dirty="0">
                <a:latin typeface="+mj-lt"/>
              </a:rPr>
              <a:t/>
            </a:r>
            <a:br>
              <a:rPr lang="en-US" sz="2800" b="1" dirty="0">
                <a:latin typeface="+mj-lt"/>
              </a:rPr>
            </a:br>
            <a:endParaRPr lang="en-US" dirty="0">
              <a:latin typeface="+mj-lt"/>
            </a:endParaRP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8214" t="20" r="12595" b="-2"/>
          <a:stretch/>
        </p:blipFill>
        <p:spPr bwMode="auto">
          <a:xfrm>
            <a:off x="509154" y="1415798"/>
            <a:ext cx="4166754" cy="3880716"/>
          </a:xfrm>
          <a:prstGeom prst="rect">
            <a:avLst/>
          </a:prstGeom>
          <a:noFill/>
          <a:ln>
            <a:noFill/>
          </a:ln>
        </p:spPr>
      </p:pic>
      <p:pic>
        <p:nvPicPr>
          <p:cNvPr id="5" name="Picture 4"/>
          <p:cNvPicPr/>
          <p:nvPr/>
        </p:nvPicPr>
        <p:blipFill rotWithShape="1">
          <a:blip r:embed="rId3">
            <a:extLst>
              <a:ext uri="{28A0092B-C50C-407E-A947-70E740481C1C}">
                <a14:useLocalDpi xmlns:a14="http://schemas.microsoft.com/office/drawing/2010/main" val="0"/>
              </a:ext>
            </a:extLst>
          </a:blip>
          <a:srcRect l="9722" t="1178" r="37058" b="1"/>
          <a:stretch/>
        </p:blipFill>
        <p:spPr bwMode="auto">
          <a:xfrm>
            <a:off x="5813935" y="1831290"/>
            <a:ext cx="2919845" cy="3049732"/>
          </a:xfrm>
          <a:prstGeom prst="rect">
            <a:avLst/>
          </a:prstGeom>
          <a:noFill/>
          <a:ln>
            <a:noFill/>
          </a:ln>
        </p:spPr>
      </p:pic>
      <p:sp>
        <p:nvSpPr>
          <p:cNvPr id="3" name="TextBox 2"/>
          <p:cNvSpPr txBox="1"/>
          <p:nvPr/>
        </p:nvSpPr>
        <p:spPr>
          <a:xfrm>
            <a:off x="1082702" y="1450430"/>
            <a:ext cx="7186411"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 will be sent along with the connection establishment</a:t>
            </a:r>
            <a:endParaRPr lang="en-US" dirty="0"/>
          </a:p>
        </p:txBody>
      </p:sp>
      <p:sp>
        <p:nvSpPr>
          <p:cNvPr id="6" name="TextBox 5"/>
          <p:cNvSpPr txBox="1"/>
          <p:nvPr/>
        </p:nvSpPr>
        <p:spPr>
          <a:xfrm>
            <a:off x="1082703" y="5296514"/>
            <a:ext cx="2046863" cy="369332"/>
          </a:xfrm>
          <a:prstGeom prst="rect">
            <a:avLst/>
          </a:prstGeom>
          <a:noFill/>
        </p:spPr>
        <p:txBody>
          <a:bodyPr wrap="square" rtlCol="0">
            <a:spAutoFit/>
          </a:bodyPr>
          <a:lstStyle/>
          <a:p>
            <a:r>
              <a:rPr lang="en-US" dirty="0" smtClean="0"/>
              <a:t>Normal Scenario</a:t>
            </a:r>
            <a:endParaRPr lang="en-US" dirty="0"/>
          </a:p>
        </p:txBody>
      </p:sp>
      <p:sp>
        <p:nvSpPr>
          <p:cNvPr id="7" name="TextBox 6"/>
          <p:cNvSpPr txBox="1"/>
          <p:nvPr/>
        </p:nvSpPr>
        <p:spPr>
          <a:xfrm>
            <a:off x="6250425" y="5293257"/>
            <a:ext cx="2046863" cy="369332"/>
          </a:xfrm>
          <a:prstGeom prst="rect">
            <a:avLst/>
          </a:prstGeom>
          <a:noFill/>
        </p:spPr>
        <p:txBody>
          <a:bodyPr wrap="square" rtlCol="0">
            <a:spAutoFit/>
          </a:bodyPr>
          <a:lstStyle/>
          <a:p>
            <a:r>
              <a:rPr lang="en-US" dirty="0" smtClean="0"/>
              <a:t>Proposed Scenario</a:t>
            </a:r>
            <a:endParaRPr lang="en-US" dirty="0"/>
          </a:p>
        </p:txBody>
      </p:sp>
    </p:spTree>
    <p:extLst>
      <p:ext uri="{BB962C8B-B14F-4D97-AF65-F5344CB8AC3E}">
        <p14:creationId xmlns:p14="http://schemas.microsoft.com/office/powerpoint/2010/main" val="4089095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Additionally </a:t>
            </a:r>
            <a:r>
              <a:rPr lang="en-GB" dirty="0" smtClean="0"/>
              <a:t>following will be considered</a:t>
            </a:r>
            <a:endParaRPr lang="en-US" dirty="0"/>
          </a:p>
        </p:txBody>
      </p:sp>
      <p:sp>
        <p:nvSpPr>
          <p:cNvPr id="3" name="Content Placeholder 2"/>
          <p:cNvSpPr>
            <a:spLocks noGrp="1"/>
          </p:cNvSpPr>
          <p:nvPr>
            <p:ph idx="1"/>
          </p:nvPr>
        </p:nvSpPr>
        <p:spPr/>
        <p:txBody>
          <a:bodyPr>
            <a:normAutofit/>
          </a:bodyPr>
          <a:lstStyle/>
          <a:p>
            <a:r>
              <a:rPr lang="en-US" sz="2400" dirty="0" smtClean="0"/>
              <a:t>How </a:t>
            </a:r>
            <a:r>
              <a:rPr lang="en-US" sz="2400" dirty="0"/>
              <a:t>often the modified connection establishes and terminates itself</a:t>
            </a:r>
          </a:p>
          <a:p>
            <a:r>
              <a:rPr lang="en-US" sz="2400" dirty="0" smtClean="0"/>
              <a:t>Time </a:t>
            </a:r>
            <a:r>
              <a:rPr lang="en-US" sz="2400" dirty="0"/>
              <a:t>taken to finish the establishment</a:t>
            </a:r>
          </a:p>
          <a:p>
            <a:r>
              <a:rPr lang="en-US" sz="2400" dirty="0" smtClean="0"/>
              <a:t>Analyze </a:t>
            </a:r>
            <a:r>
              <a:rPr lang="en-US" sz="2400" dirty="0"/>
              <a:t>data transfer speeds</a:t>
            </a:r>
          </a:p>
          <a:p>
            <a:pPr marL="0" indent="0">
              <a:buNone/>
            </a:pPr>
            <a:endParaRPr lang="en-US" sz="2400" dirty="0"/>
          </a:p>
        </p:txBody>
      </p:sp>
    </p:spTree>
    <p:extLst>
      <p:ext uri="{BB962C8B-B14F-4D97-AF65-F5344CB8AC3E}">
        <p14:creationId xmlns:p14="http://schemas.microsoft.com/office/powerpoint/2010/main" val="1225957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5894" y="1454636"/>
            <a:ext cx="1523415" cy="203122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437" y="4511793"/>
            <a:ext cx="1315406" cy="21984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6100" y="1235123"/>
            <a:ext cx="1619250" cy="17399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4139" y="0"/>
            <a:ext cx="1445170" cy="247024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8775" y="4026919"/>
            <a:ext cx="2991532" cy="2286521"/>
          </a:xfrm>
          <a:prstGeom prst="rect">
            <a:avLst/>
          </a:prstGeom>
        </p:spPr>
      </p:pic>
      <p:cxnSp>
        <p:nvCxnSpPr>
          <p:cNvPr id="13" name="Elbow Connector 12"/>
          <p:cNvCxnSpPr/>
          <p:nvPr/>
        </p:nvCxnSpPr>
        <p:spPr>
          <a:xfrm flipV="1">
            <a:off x="4042012" y="1235123"/>
            <a:ext cx="4271264" cy="757450"/>
          </a:xfrm>
          <a:prstGeom prst="bentConnector3">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p:nvPr/>
        </p:nvCxnSpPr>
        <p:spPr>
          <a:xfrm rot="5400000">
            <a:off x="6992739" y="2846164"/>
            <a:ext cx="2041546" cy="1289714"/>
          </a:xfrm>
          <a:prstGeom prst="bentConnector3">
            <a:avLst>
              <a:gd name="adj1" fmla="val 50000"/>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 name="Elbow Connector 43"/>
          <p:cNvCxnSpPr/>
          <p:nvPr/>
        </p:nvCxnSpPr>
        <p:spPr>
          <a:xfrm>
            <a:off x="4042011" y="2627196"/>
            <a:ext cx="2945534" cy="1884597"/>
          </a:xfrm>
          <a:prstGeom prst="bentConnector3">
            <a:avLst>
              <a:gd name="adj1" fmla="val 98650"/>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78200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GB" sz="3200" b="1" kern="1200" dirty="0" smtClean="0">
                <a:solidFill>
                  <a:schemeClr val="accent1"/>
                </a:solidFill>
                <a:latin typeface="+mj-lt"/>
                <a:ea typeface="+mj-ea"/>
                <a:cs typeface="+mj-cs"/>
              </a:rPr>
              <a:t>2. TCP Header </a:t>
            </a:r>
            <a:r>
              <a:rPr lang="en-GB" sz="3200" b="1" kern="1200" dirty="0">
                <a:solidFill>
                  <a:schemeClr val="accent1"/>
                </a:solidFill>
                <a:latin typeface="+mj-lt"/>
                <a:ea typeface="+mj-ea"/>
                <a:cs typeface="+mj-cs"/>
              </a:rPr>
              <a:t>Size</a:t>
            </a:r>
            <a:r>
              <a:rPr lang="en-GB" sz="2800" b="1" dirty="0"/>
              <a:t/>
            </a:r>
            <a:br>
              <a:rPr lang="en-GB" sz="2800" b="1" dirty="0"/>
            </a:br>
            <a:endParaRPr lang="en-US" dirty="0"/>
          </a:p>
        </p:txBody>
      </p:sp>
      <p:sp>
        <p:nvSpPr>
          <p:cNvPr id="5" name="TextBox 4"/>
          <p:cNvSpPr txBox="1"/>
          <p:nvPr/>
        </p:nvSpPr>
        <p:spPr>
          <a:xfrm>
            <a:off x="677334" y="1491496"/>
            <a:ext cx="718641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Header will be adjusted according to the data being transmitted. </a:t>
            </a:r>
            <a:r>
              <a:rPr lang="en-US" dirty="0" err="1" smtClean="0"/>
              <a:t>Ie</a:t>
            </a:r>
            <a:r>
              <a:rPr lang="en-US" dirty="0" smtClean="0"/>
              <a:t>. Urgent/Non Urgent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819" y="2443956"/>
            <a:ext cx="7772400" cy="3314700"/>
          </a:xfrm>
        </p:spPr>
      </p:pic>
    </p:spTree>
    <p:extLst>
      <p:ext uri="{BB962C8B-B14F-4D97-AF65-F5344CB8AC3E}">
        <p14:creationId xmlns:p14="http://schemas.microsoft.com/office/powerpoint/2010/main" val="8613767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l" defTabSz="457200" rtl="0">
              <a:spcBef>
                <a:spcPct val="0"/>
              </a:spcBef>
            </a:pPr>
            <a:r>
              <a:rPr lang="en-GB" sz="3200" b="1" kern="1200" dirty="0" smtClean="0">
                <a:solidFill>
                  <a:schemeClr val="accent1"/>
                </a:solidFill>
                <a:latin typeface="+mj-lt"/>
                <a:ea typeface="+mj-ea"/>
                <a:cs typeface="+mj-cs"/>
              </a:rPr>
              <a:t>3. </a:t>
            </a:r>
            <a:r>
              <a:rPr lang="en-GB" sz="3200" b="1" kern="1200" dirty="0">
                <a:solidFill>
                  <a:schemeClr val="accent1"/>
                </a:solidFill>
                <a:latin typeface="+mj-lt"/>
                <a:ea typeface="+mj-ea"/>
                <a:cs typeface="+mj-cs"/>
              </a:rPr>
              <a:t>S</a:t>
            </a:r>
            <a:r>
              <a:rPr lang="en-GB" sz="3200" b="1" kern="1200" dirty="0" smtClean="0">
                <a:solidFill>
                  <a:schemeClr val="accent1"/>
                </a:solidFill>
                <a:latin typeface="+mj-lt"/>
                <a:ea typeface="+mj-ea"/>
                <a:cs typeface="+mj-cs"/>
              </a:rPr>
              <a:t>ingle </a:t>
            </a:r>
            <a:r>
              <a:rPr lang="en-GB" sz="3200" b="1" kern="1200" dirty="0">
                <a:solidFill>
                  <a:schemeClr val="accent1"/>
                </a:solidFill>
                <a:latin typeface="+mj-lt"/>
                <a:ea typeface="+mj-ea"/>
                <a:cs typeface="+mj-cs"/>
              </a:rPr>
              <a:t>ACK for </a:t>
            </a:r>
            <a:r>
              <a:rPr lang="en-GB" sz="3200" b="1" kern="1200" dirty="0" smtClean="0">
                <a:solidFill>
                  <a:schemeClr val="accent1"/>
                </a:solidFill>
                <a:latin typeface="+mj-lt"/>
                <a:ea typeface="+mj-ea"/>
                <a:cs typeface="+mj-cs"/>
              </a:rPr>
              <a:t>several sequential </a:t>
            </a:r>
            <a:r>
              <a:rPr lang="en-GB" sz="3200" b="1" kern="1200" dirty="0">
                <a:solidFill>
                  <a:schemeClr val="accent1"/>
                </a:solidFill>
                <a:latin typeface="+mj-lt"/>
                <a:ea typeface="+mj-ea"/>
                <a:cs typeface="+mj-cs"/>
              </a:rPr>
              <a:t>requests</a:t>
            </a:r>
            <a:r>
              <a:rPr lang="en-US" sz="2800" b="1" dirty="0"/>
              <a:t/>
            </a:r>
            <a:br>
              <a:rPr lang="en-US" sz="2800" b="1" dirty="0"/>
            </a:br>
            <a:endParaRPr lang="en-US" dirty="0"/>
          </a:p>
        </p:txBody>
      </p:sp>
      <p:pic>
        <p:nvPicPr>
          <p:cNvPr id="4" name="Content Placeholder 3" descr="C:\Users\User\AppData\Local\Temp\Rar$DRa0.423\SYN5.jpg"/>
          <p:cNvPicPr>
            <a:picLocks noGrp="1"/>
          </p:cNvPicPr>
          <p:nvPr>
            <p:ph idx="1"/>
          </p:nvPr>
        </p:nvPicPr>
        <p:blipFill rotWithShape="1">
          <a:blip r:embed="rId2">
            <a:extLst>
              <a:ext uri="{28A0092B-C50C-407E-A947-70E740481C1C}">
                <a14:useLocalDpi xmlns:a14="http://schemas.microsoft.com/office/drawing/2010/main" val="0"/>
              </a:ext>
            </a:extLst>
          </a:blip>
          <a:srcRect l="7056" t="2195" r="26279"/>
          <a:stretch/>
        </p:blipFill>
        <p:spPr bwMode="auto">
          <a:xfrm>
            <a:off x="2620832" y="2160588"/>
            <a:ext cx="4710374" cy="3881437"/>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909154" y="1514257"/>
            <a:ext cx="7186411" cy="646331"/>
          </a:xfrm>
          <a:prstGeom prst="rect">
            <a:avLst/>
          </a:prstGeom>
          <a:noFill/>
        </p:spPr>
        <p:txBody>
          <a:bodyPr wrap="square" rtlCol="0">
            <a:spAutoFit/>
          </a:bodyPr>
          <a:lstStyle/>
          <a:p>
            <a:pPr marL="285750" indent="-285750">
              <a:buFont typeface="Arial" panose="020B0604020202020204" pitchFamily="34" charset="0"/>
              <a:buChar char="•"/>
            </a:pPr>
            <a:r>
              <a:rPr lang="en-GB" dirty="0"/>
              <a:t>We are looking into the “Batch Acknowledgement” mechanism where a single ACK is generated for several requests</a:t>
            </a:r>
            <a:r>
              <a:rPr lang="en-GB" dirty="0" smtClean="0"/>
              <a:t>.</a:t>
            </a:r>
            <a:endParaRPr lang="en-US" dirty="0"/>
          </a:p>
        </p:txBody>
      </p:sp>
      <p:sp>
        <p:nvSpPr>
          <p:cNvPr id="3" name="Rectangle 2"/>
          <p:cNvSpPr/>
          <p:nvPr/>
        </p:nvSpPr>
        <p:spPr>
          <a:xfrm>
            <a:off x="2962117" y="5672693"/>
            <a:ext cx="4418261" cy="369332"/>
          </a:xfrm>
          <a:prstGeom prst="rect">
            <a:avLst/>
          </a:prstGeom>
          <a:noFill/>
        </p:spPr>
        <p:txBody>
          <a:bodyPr wrap="square" rtlCol="0">
            <a:spAutoFit/>
          </a:bodyPr>
          <a:lstStyle/>
          <a:p>
            <a:r>
              <a:rPr lang="en-US" dirty="0"/>
              <a:t>One ACK for 5 data requests/transfers</a:t>
            </a:r>
          </a:p>
        </p:txBody>
      </p:sp>
    </p:spTree>
    <p:extLst>
      <p:ext uri="{BB962C8B-B14F-4D97-AF65-F5344CB8AC3E}">
        <p14:creationId xmlns:p14="http://schemas.microsoft.com/office/powerpoint/2010/main" val="1623943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l" defTabSz="457200" rtl="0">
              <a:spcBef>
                <a:spcPct val="0"/>
              </a:spcBef>
            </a:pPr>
            <a:r>
              <a:rPr lang="en-GB" sz="3600" b="1" kern="1200" dirty="0" smtClean="0">
                <a:solidFill>
                  <a:schemeClr val="accent1"/>
                </a:solidFill>
                <a:latin typeface="+mj-lt"/>
                <a:ea typeface="+mj-ea"/>
                <a:cs typeface="+mj-cs"/>
              </a:rPr>
              <a:t>4. Altering </a:t>
            </a:r>
            <a:r>
              <a:rPr lang="en-GB" sz="3600" b="1" kern="1200" dirty="0">
                <a:solidFill>
                  <a:schemeClr val="accent1"/>
                </a:solidFill>
                <a:latin typeface="+mj-lt"/>
                <a:ea typeface="+mj-ea"/>
                <a:cs typeface="+mj-cs"/>
              </a:rPr>
              <a:t>the order of the execution of Methods in TCP protocol</a:t>
            </a:r>
            <a:r>
              <a:rPr lang="en-US" sz="2800" b="1" dirty="0"/>
              <a:t/>
            </a:r>
            <a:br>
              <a:rPr lang="en-US" sz="2800" b="1" dirty="0"/>
            </a:br>
            <a:r>
              <a:rPr lang="en-US" sz="2800" b="1" dirty="0"/>
              <a:t/>
            </a:r>
            <a:br>
              <a:rPr lang="en-US" sz="2800" b="1" dirty="0"/>
            </a:br>
            <a:endParaRPr lang="en-US" dirty="0"/>
          </a:p>
        </p:txBody>
      </p:sp>
      <p:sp>
        <p:nvSpPr>
          <p:cNvPr id="3" name="Content Placeholder 2"/>
          <p:cNvSpPr>
            <a:spLocks noGrp="1"/>
          </p:cNvSpPr>
          <p:nvPr>
            <p:ph idx="1"/>
          </p:nvPr>
        </p:nvSpPr>
        <p:spPr>
          <a:xfrm>
            <a:off x="677334" y="2160589"/>
            <a:ext cx="9020458" cy="3880773"/>
          </a:xfrm>
        </p:spPr>
        <p:txBody>
          <a:bodyPr>
            <a:normAutofit/>
          </a:bodyPr>
          <a:lstStyle/>
          <a:p>
            <a:r>
              <a:rPr lang="en-GB" sz="2400" dirty="0"/>
              <a:t>We have found different methods </a:t>
            </a:r>
            <a:r>
              <a:rPr lang="en-GB" sz="2400" dirty="0" err="1"/>
              <a:t>ie</a:t>
            </a:r>
            <a:r>
              <a:rPr lang="en-GB" sz="2400" dirty="0"/>
              <a:t>. Traffic, Reliability, Congestion control to improve certain aspects of TCP. </a:t>
            </a:r>
            <a:endParaRPr lang="en-GB" sz="2400" dirty="0" smtClean="0"/>
          </a:p>
          <a:p>
            <a:r>
              <a:rPr lang="en-GB" sz="2400" dirty="0" smtClean="0"/>
              <a:t>A </a:t>
            </a:r>
            <a:r>
              <a:rPr lang="en-GB" sz="2400" dirty="0"/>
              <a:t>way has to be identified where we can change the order of these method executions happening in the </a:t>
            </a:r>
            <a:r>
              <a:rPr lang="en-GB" sz="2400" dirty="0" err="1"/>
              <a:t>tcp</a:t>
            </a:r>
            <a:r>
              <a:rPr lang="en-GB" sz="2400" dirty="0"/>
              <a:t> protocol in order to facilitate the requirements of the DTL </a:t>
            </a:r>
            <a:r>
              <a:rPr lang="en-GB" sz="2400" dirty="0" smtClean="0"/>
              <a:t>protocol</a:t>
            </a:r>
          </a:p>
          <a:p>
            <a:r>
              <a:rPr lang="en-GB" sz="2400" dirty="0" smtClean="0"/>
              <a:t>Where avoiding </a:t>
            </a:r>
            <a:r>
              <a:rPr lang="en-GB" sz="2400" dirty="0"/>
              <a:t>executions of the methods which satisfy the congestion control, reliability, etc. in a situation where urgent data transfer is needed &amp; vice versa.</a:t>
            </a:r>
            <a:endParaRPr lang="en-US" sz="2400" dirty="0"/>
          </a:p>
          <a:p>
            <a:endParaRPr lang="en-US" sz="2400" dirty="0"/>
          </a:p>
        </p:txBody>
      </p:sp>
    </p:spTree>
    <p:extLst>
      <p:ext uri="{BB962C8B-B14F-4D97-AF65-F5344CB8AC3E}">
        <p14:creationId xmlns:p14="http://schemas.microsoft.com/office/powerpoint/2010/main" val="3108433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objectives </a:t>
            </a:r>
          </a:p>
        </p:txBody>
      </p:sp>
      <p:sp>
        <p:nvSpPr>
          <p:cNvPr id="3" name="Content Placeholder 2"/>
          <p:cNvSpPr>
            <a:spLocks noGrp="1"/>
          </p:cNvSpPr>
          <p:nvPr>
            <p:ph idx="1"/>
          </p:nvPr>
        </p:nvSpPr>
        <p:spPr>
          <a:xfrm>
            <a:off x="677334" y="1776845"/>
            <a:ext cx="8596668" cy="4264517"/>
          </a:xfrm>
        </p:spPr>
        <p:txBody>
          <a:bodyPr>
            <a:normAutofit/>
          </a:bodyPr>
          <a:lstStyle/>
          <a:p>
            <a:r>
              <a:rPr lang="en-GB" sz="2400" dirty="0"/>
              <a:t>The required software in order to carry out the research is</a:t>
            </a:r>
            <a:endParaRPr lang="en-US" sz="2400" dirty="0"/>
          </a:p>
          <a:p>
            <a:pPr lvl="0"/>
            <a:r>
              <a:rPr lang="en-GB" sz="2400" dirty="0"/>
              <a:t>Network Simulator 3 (NS3) - A distinct event simulator targeted at networking research. That provides extensive support for simulation of TCP, routing, and multicast protocols over wired and wireless networks.</a:t>
            </a:r>
            <a:endParaRPr lang="en-US" sz="2400" dirty="0"/>
          </a:p>
          <a:p>
            <a:pPr lvl="0"/>
            <a:r>
              <a:rPr lang="en-GB" sz="2400" dirty="0" smtClean="0"/>
              <a:t>Ubuntu- </a:t>
            </a:r>
            <a:r>
              <a:rPr lang="en-GB" sz="2400" dirty="0"/>
              <a:t>A Linux operating system that permits the use of NS3.</a:t>
            </a:r>
            <a:endParaRPr lang="en-US" sz="2400" dirty="0"/>
          </a:p>
          <a:p>
            <a:endParaRPr lang="en-US" sz="2400" dirty="0"/>
          </a:p>
        </p:txBody>
      </p:sp>
    </p:spTree>
    <p:extLst>
      <p:ext uri="{BB962C8B-B14F-4D97-AF65-F5344CB8AC3E}">
        <p14:creationId xmlns:p14="http://schemas.microsoft.com/office/powerpoint/2010/main" val="1286148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a:solidFill>
                  <a:schemeClr val="tx1"/>
                </a:solidFill>
              </a:rPr>
              <a:t>Dhammika</a:t>
            </a:r>
            <a:r>
              <a:rPr lang="en-US" dirty="0">
                <a:solidFill>
                  <a:schemeClr val="tx1"/>
                </a:solidFill>
              </a:rPr>
              <a:t> H De Silva, </a:t>
            </a:r>
            <a:r>
              <a:rPr lang="en-US" dirty="0" err="1">
                <a:solidFill>
                  <a:schemeClr val="tx1"/>
                </a:solidFill>
              </a:rPr>
              <a:t>Dr.Ian</a:t>
            </a:r>
            <a:r>
              <a:rPr lang="en-US" dirty="0">
                <a:solidFill>
                  <a:schemeClr val="tx1"/>
                </a:solidFill>
              </a:rPr>
              <a:t> Murray “An investigation in to Dynamic TLP’s for Smartphone Communication”, in International Conference on Advances in ICT for emerging regions </a:t>
            </a:r>
            <a:r>
              <a:rPr lang="en-US" dirty="0" err="1">
                <a:solidFill>
                  <a:schemeClr val="tx1"/>
                </a:solidFill>
              </a:rPr>
              <a:t>ICTer</a:t>
            </a:r>
            <a:r>
              <a:rPr lang="en-US" dirty="0">
                <a:solidFill>
                  <a:schemeClr val="tx1"/>
                </a:solidFill>
              </a:rPr>
              <a:t>, 2013, p.194 – </a:t>
            </a:r>
            <a:r>
              <a:rPr lang="en-US" dirty="0" smtClean="0">
                <a:solidFill>
                  <a:schemeClr val="tx1"/>
                </a:solidFill>
              </a:rPr>
              <a:t>197</a:t>
            </a:r>
            <a:endParaRPr lang="en-US" dirty="0" smtClean="0"/>
          </a:p>
          <a:p>
            <a:r>
              <a:rPr lang="en-US" dirty="0">
                <a:solidFill>
                  <a:schemeClr val="tx1"/>
                </a:solidFill>
              </a:rPr>
              <a:t>http://monishgupta.blogspot.com/2011/06/network-programming-day-time-client_21.html</a:t>
            </a:r>
          </a:p>
          <a:p>
            <a:r>
              <a:rPr lang="en-US" dirty="0">
                <a:solidFill>
                  <a:schemeClr val="tx1"/>
                </a:solidFill>
              </a:rPr>
              <a:t>http://www.cems.uwe.ac.uk/~ngunton/worksheets/npws2bak.pdf</a:t>
            </a:r>
          </a:p>
        </p:txBody>
      </p:sp>
    </p:spTree>
    <p:extLst>
      <p:ext uri="{BB962C8B-B14F-4D97-AF65-F5344CB8AC3E}">
        <p14:creationId xmlns:p14="http://schemas.microsoft.com/office/powerpoint/2010/main" val="2832608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948" y="2541430"/>
            <a:ext cx="8596668" cy="1320800"/>
          </a:xfrm>
        </p:spPr>
        <p:txBody>
          <a:bodyPr>
            <a:noAutofit/>
          </a:bodyPr>
          <a:lstStyle/>
          <a:p>
            <a:r>
              <a:rPr lang="en-US" sz="8000" b="1" dirty="0"/>
              <a:t>Thank You</a:t>
            </a:r>
            <a:br>
              <a:rPr lang="en-US" sz="8000" b="1" dirty="0"/>
            </a:br>
            <a:endParaRPr lang="en-US" sz="8000" b="1" dirty="0"/>
          </a:p>
        </p:txBody>
      </p:sp>
    </p:spTree>
    <p:extLst>
      <p:ext uri="{BB962C8B-B14F-4D97-AF65-F5344CB8AC3E}">
        <p14:creationId xmlns:p14="http://schemas.microsoft.com/office/powerpoint/2010/main" val="3282950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0"/>
              </a:spcBef>
              <a:buClr>
                <a:schemeClr val="dk1"/>
              </a:buClr>
              <a:buSzPct val="25000"/>
            </a:pPr>
            <a:r>
              <a:rPr lang="en-US" dirty="0" smtClean="0">
                <a:sym typeface="Arial"/>
              </a:rPr>
              <a:t>How</a:t>
            </a:r>
            <a:endParaRPr lang="en-US" dirty="0">
              <a:sym typeface="Arial"/>
            </a:endParaRPr>
          </a:p>
        </p:txBody>
      </p:sp>
      <p:sp>
        <p:nvSpPr>
          <p:cNvPr id="3" name="Content Placeholder 2"/>
          <p:cNvSpPr>
            <a:spLocks noGrp="1"/>
          </p:cNvSpPr>
          <p:nvPr>
            <p:ph idx="1"/>
          </p:nvPr>
        </p:nvSpPr>
        <p:spPr>
          <a:xfrm>
            <a:off x="587182" y="2340894"/>
            <a:ext cx="8596668" cy="3880773"/>
          </a:xfrm>
        </p:spPr>
        <p:txBody>
          <a:bodyPr/>
          <a:lstStyle/>
          <a:p>
            <a:r>
              <a:rPr lang="en-GB" sz="2800" dirty="0" smtClean="0"/>
              <a:t>Our research is based on the study </a:t>
            </a:r>
            <a:r>
              <a:rPr lang="en-GB" sz="2800" dirty="0"/>
              <a:t>of TCP </a:t>
            </a:r>
            <a:r>
              <a:rPr lang="en-GB" sz="2800" dirty="0" smtClean="0"/>
              <a:t>protocol and upgrading its current status. </a:t>
            </a:r>
          </a:p>
          <a:p>
            <a:endParaRPr lang="en-US" dirty="0"/>
          </a:p>
        </p:txBody>
      </p:sp>
    </p:spTree>
    <p:extLst>
      <p:ext uri="{BB962C8B-B14F-4D97-AF65-F5344CB8AC3E}">
        <p14:creationId xmlns:p14="http://schemas.microsoft.com/office/powerpoint/2010/main" val="3100962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11277" y="1363974"/>
            <a:ext cx="3601657" cy="506258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77334" y="1270000"/>
            <a:ext cx="3817393" cy="5259589"/>
          </a:xfrm>
          <a:prstGeom prst="rect">
            <a:avLst/>
          </a:prstGeom>
        </p:spPr>
      </p:pic>
    </p:spTree>
    <p:extLst>
      <p:ext uri="{BB962C8B-B14F-4D97-AF65-F5344CB8AC3E}">
        <p14:creationId xmlns:p14="http://schemas.microsoft.com/office/powerpoint/2010/main" val="129225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TCP opposed to the proposed Dynamic TLP</a:t>
            </a:r>
            <a:endParaRPr lang="en-US" dirty="0"/>
          </a:p>
        </p:txBody>
      </p:sp>
      <p:sp>
        <p:nvSpPr>
          <p:cNvPr id="3" name="Content Placeholder 2"/>
          <p:cNvSpPr>
            <a:spLocks noGrp="1"/>
          </p:cNvSpPr>
          <p:nvPr>
            <p:ph idx="1"/>
          </p:nvPr>
        </p:nvSpPr>
        <p:spPr/>
        <p:txBody>
          <a:bodyPr/>
          <a:lstStyle/>
          <a:p>
            <a:r>
              <a:rPr lang="en-US" dirty="0" smtClean="0"/>
              <a:t>It cant identify the data type and adjust according to the same.</a:t>
            </a:r>
          </a:p>
          <a:p>
            <a:r>
              <a:rPr lang="en-US" dirty="0" smtClean="0"/>
              <a:t>Identify urgent data and prioritizing</a:t>
            </a:r>
          </a:p>
          <a:p>
            <a:r>
              <a:rPr lang="en-AU" dirty="0"/>
              <a:t>TCP provides reliability by process to process connection establishment, flow control, error control, congestion control and finally connection </a:t>
            </a:r>
            <a:r>
              <a:rPr lang="en-AU" dirty="0" smtClean="0"/>
              <a:t>termination, how ever when it comes to urgent data we would not need the same </a:t>
            </a:r>
            <a:r>
              <a:rPr lang="en-AU" dirty="0" smtClean="0"/>
              <a:t>attention.</a:t>
            </a:r>
            <a:endParaRPr lang="en-AU" dirty="0" smtClean="0"/>
          </a:p>
          <a:p>
            <a:r>
              <a:rPr lang="en-AU" dirty="0"/>
              <a:t>TCP is well suited to transferring large amount of data. However for smaller amount of application layer data, TCP can impose considerable overhead leading to significant additional delay effecting data transfer efficiency </a:t>
            </a:r>
            <a:endParaRPr lang="en-US" dirty="0" smtClean="0"/>
          </a:p>
          <a:p>
            <a:endParaRPr lang="en-US" dirty="0"/>
          </a:p>
        </p:txBody>
      </p:sp>
    </p:spTree>
    <p:extLst>
      <p:ext uri="{BB962C8B-B14F-4D97-AF65-F5344CB8AC3E}">
        <p14:creationId xmlns:p14="http://schemas.microsoft.com/office/powerpoint/2010/main" val="132784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US" dirty="0"/>
          </a:p>
        </p:txBody>
      </p:sp>
      <p:sp>
        <p:nvSpPr>
          <p:cNvPr id="3" name="Content Placeholder 2"/>
          <p:cNvSpPr>
            <a:spLocks noGrp="1"/>
          </p:cNvSpPr>
          <p:nvPr>
            <p:ph idx="1"/>
          </p:nvPr>
        </p:nvSpPr>
        <p:spPr>
          <a:xfrm>
            <a:off x="677334" y="1930400"/>
            <a:ext cx="8596668" cy="3880773"/>
          </a:xfrm>
        </p:spPr>
        <p:txBody>
          <a:bodyPr>
            <a:normAutofit/>
          </a:bodyPr>
          <a:lstStyle/>
          <a:p>
            <a:pPr lvl="0"/>
            <a:r>
              <a:rPr lang="en-GB" sz="2400" dirty="0"/>
              <a:t>Study of the header of TCP to suite the data coming from the application layer and possibility of advancing it according to the type of data. </a:t>
            </a:r>
            <a:endParaRPr lang="en-US" sz="2400" dirty="0"/>
          </a:p>
          <a:p>
            <a:pPr lvl="0"/>
            <a:r>
              <a:rPr lang="en-GB" sz="2400" dirty="0"/>
              <a:t>Study of the possibility of sending out request via the SYN and receive the data from severs through the ACK via the 3 way handshake without having to wait for the connection establishment</a:t>
            </a:r>
            <a:endParaRPr lang="en-US" sz="2400" dirty="0"/>
          </a:p>
          <a:p>
            <a:pPr lvl="0"/>
            <a:r>
              <a:rPr lang="en-GB" sz="2400" dirty="0"/>
              <a:t>Study of different methods to be invoked in TCP when transferring data according to their type </a:t>
            </a:r>
            <a:r>
              <a:rPr lang="en-GB" sz="2400" dirty="0" err="1"/>
              <a:t>ie.GPS</a:t>
            </a:r>
            <a:r>
              <a:rPr lang="en-GB" sz="2400" dirty="0"/>
              <a:t>, </a:t>
            </a:r>
            <a:r>
              <a:rPr lang="en-GB" sz="2400" dirty="0" err="1"/>
              <a:t>WiFi</a:t>
            </a:r>
            <a:r>
              <a:rPr lang="en-GB" sz="2400" dirty="0"/>
              <a:t>.</a:t>
            </a:r>
            <a:endParaRPr lang="en-US" sz="2400" dirty="0"/>
          </a:p>
          <a:p>
            <a:pPr marL="0" indent="0">
              <a:buNone/>
            </a:pPr>
            <a:endParaRPr lang="en-US" sz="2400" dirty="0"/>
          </a:p>
        </p:txBody>
      </p:sp>
    </p:spTree>
    <p:extLst>
      <p:ext uri="{BB962C8B-B14F-4D97-AF65-F5344CB8AC3E}">
        <p14:creationId xmlns:p14="http://schemas.microsoft.com/office/powerpoint/2010/main" val="2493286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Tasks that were needed to carry out</a:t>
            </a:r>
            <a:endParaRPr lang="en-US" dirty="0"/>
          </a:p>
        </p:txBody>
      </p:sp>
      <p:sp>
        <p:nvSpPr>
          <p:cNvPr id="3" name="Content Placeholder 2"/>
          <p:cNvSpPr>
            <a:spLocks noGrp="1"/>
          </p:cNvSpPr>
          <p:nvPr>
            <p:ph idx="1"/>
          </p:nvPr>
        </p:nvSpPr>
        <p:spPr>
          <a:xfrm>
            <a:off x="677334" y="1714501"/>
            <a:ext cx="8596668" cy="4326862"/>
          </a:xfrm>
        </p:spPr>
        <p:txBody>
          <a:bodyPr>
            <a:normAutofit/>
          </a:bodyPr>
          <a:lstStyle/>
          <a:p>
            <a:pPr lvl="0"/>
            <a:r>
              <a:rPr lang="en-GB" sz="2400" dirty="0" smtClean="0"/>
              <a:t>Analyse </a:t>
            </a:r>
            <a:r>
              <a:rPr lang="en-GB" sz="2400" dirty="0"/>
              <a:t>data transfer </a:t>
            </a:r>
            <a:r>
              <a:rPr lang="en-GB" sz="2400" dirty="0" smtClean="0"/>
              <a:t>behaviour</a:t>
            </a:r>
            <a:endParaRPr lang="en-US" sz="2400" dirty="0"/>
          </a:p>
          <a:p>
            <a:pPr lvl="0"/>
            <a:r>
              <a:rPr lang="en-GB" sz="2400" dirty="0"/>
              <a:t>Evaluate performance of TLP for </a:t>
            </a:r>
            <a:r>
              <a:rPr lang="en-GB" sz="2400" dirty="0" smtClean="0"/>
              <a:t>different data types</a:t>
            </a:r>
            <a:endParaRPr lang="en-US" sz="2400" dirty="0"/>
          </a:p>
          <a:p>
            <a:pPr lvl="0"/>
            <a:r>
              <a:rPr lang="en-GB" sz="2400" dirty="0"/>
              <a:t>Specify requirements of TLP </a:t>
            </a:r>
            <a:endParaRPr lang="en-US" sz="2400" dirty="0"/>
          </a:p>
          <a:p>
            <a:pPr lvl="0"/>
            <a:r>
              <a:rPr lang="en-GB" sz="2400" dirty="0" smtClean="0"/>
              <a:t>Analyse </a:t>
            </a:r>
            <a:r>
              <a:rPr lang="en-GB" sz="2400" dirty="0"/>
              <a:t>classification criteria</a:t>
            </a:r>
            <a:endParaRPr lang="en-US" sz="2400" dirty="0"/>
          </a:p>
          <a:p>
            <a:pPr lvl="0"/>
            <a:r>
              <a:rPr lang="en-GB" sz="2400" dirty="0"/>
              <a:t>Identify the connection type</a:t>
            </a:r>
            <a:endParaRPr lang="en-US" sz="2400" dirty="0"/>
          </a:p>
          <a:p>
            <a:pPr lvl="0"/>
            <a:r>
              <a:rPr lang="en-GB" sz="2400" dirty="0"/>
              <a:t>Simulate the protocol algorithms and analyse outputs of each aspect of the protocols via Network Simulator </a:t>
            </a:r>
            <a:r>
              <a:rPr lang="en-GB" sz="2400" dirty="0" smtClean="0"/>
              <a:t>2  </a:t>
            </a:r>
            <a:r>
              <a:rPr lang="en-GB" sz="2400" dirty="0"/>
              <a:t>software.</a:t>
            </a:r>
            <a:endParaRPr lang="en-US" sz="2400" dirty="0"/>
          </a:p>
          <a:p>
            <a:endParaRPr lang="en-US" sz="2400" dirty="0"/>
          </a:p>
        </p:txBody>
      </p:sp>
    </p:spTree>
    <p:extLst>
      <p:ext uri="{BB962C8B-B14F-4D97-AF65-F5344CB8AC3E}">
        <p14:creationId xmlns:p14="http://schemas.microsoft.com/office/powerpoint/2010/main" val="3190800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that were taken</a:t>
            </a:r>
            <a:endParaRPr lang="en-US" dirty="0"/>
          </a:p>
        </p:txBody>
      </p:sp>
      <p:sp>
        <p:nvSpPr>
          <p:cNvPr id="3" name="Content Placeholder 2"/>
          <p:cNvSpPr>
            <a:spLocks noGrp="1"/>
          </p:cNvSpPr>
          <p:nvPr>
            <p:ph idx="1"/>
          </p:nvPr>
        </p:nvSpPr>
        <p:spPr/>
        <p:txBody>
          <a:bodyPr>
            <a:normAutofit/>
          </a:bodyPr>
          <a:lstStyle/>
          <a:p>
            <a:r>
              <a:rPr lang="en-US" sz="2400" dirty="0" smtClean="0"/>
              <a:t>Analyzing different data types</a:t>
            </a:r>
          </a:p>
          <a:p>
            <a:r>
              <a:rPr lang="en-US" sz="2400" dirty="0" smtClean="0"/>
              <a:t>Analysis of different protocols in the transport layer</a:t>
            </a:r>
          </a:p>
          <a:p>
            <a:r>
              <a:rPr lang="en-US" sz="2400" dirty="0" smtClean="0"/>
              <a:t>Analyzing the functionalities of NS2 and NS3</a:t>
            </a:r>
            <a:endParaRPr lang="en-US" sz="2400" dirty="0"/>
          </a:p>
          <a:p>
            <a:r>
              <a:rPr lang="en-US" sz="2400" dirty="0" smtClean="0"/>
              <a:t>Debug </a:t>
            </a:r>
            <a:r>
              <a:rPr lang="en-US" sz="2400" dirty="0"/>
              <a:t>the </a:t>
            </a:r>
            <a:r>
              <a:rPr lang="en-US" sz="2400" dirty="0" smtClean="0"/>
              <a:t>TCP </a:t>
            </a:r>
            <a:r>
              <a:rPr lang="en-US" sz="2400" dirty="0"/>
              <a:t>codes using </a:t>
            </a:r>
            <a:r>
              <a:rPr lang="en-US" sz="2400" dirty="0" smtClean="0"/>
              <a:t>NS2 </a:t>
            </a:r>
            <a:r>
              <a:rPr lang="en-US" sz="2400" dirty="0"/>
              <a:t>and </a:t>
            </a:r>
            <a:r>
              <a:rPr lang="en-US" sz="2400" dirty="0" smtClean="0"/>
              <a:t>NS3 </a:t>
            </a:r>
            <a:r>
              <a:rPr lang="en-US" sz="2400" dirty="0"/>
              <a:t>to find out socket </a:t>
            </a:r>
            <a:r>
              <a:rPr lang="en-US" sz="2400" dirty="0" smtClean="0"/>
              <a:t>API functions </a:t>
            </a:r>
            <a:r>
              <a:rPr lang="en-US" sz="2400" dirty="0"/>
              <a:t>and </a:t>
            </a:r>
            <a:r>
              <a:rPr lang="en-US" sz="2400" dirty="0" smtClean="0"/>
              <a:t>analyzing its </a:t>
            </a:r>
            <a:r>
              <a:rPr lang="en-US" sz="2400" dirty="0" err="1" smtClean="0"/>
              <a:t>behaviour</a:t>
            </a:r>
            <a:r>
              <a:rPr lang="en-US" sz="2400" dirty="0" smtClean="0"/>
              <a:t> </a:t>
            </a:r>
            <a:r>
              <a:rPr lang="en-US" sz="2400" dirty="0"/>
              <a:t>on </a:t>
            </a:r>
            <a:r>
              <a:rPr lang="en-US" sz="2400" dirty="0" smtClean="0"/>
              <a:t>TCP code</a:t>
            </a:r>
          </a:p>
          <a:p>
            <a:r>
              <a:rPr lang="en-US" sz="2400" dirty="0" smtClean="0"/>
              <a:t>Sending packets between two android </a:t>
            </a:r>
            <a:r>
              <a:rPr lang="en-US" sz="2400" dirty="0"/>
              <a:t>devices through the </a:t>
            </a:r>
            <a:r>
              <a:rPr lang="en-US" sz="2400" dirty="0" smtClean="0"/>
              <a:t>network.</a:t>
            </a:r>
          </a:p>
          <a:p>
            <a:r>
              <a:rPr lang="en-US" sz="2400" dirty="0" smtClean="0"/>
              <a:t> Analyzing the functions of Wireshark</a:t>
            </a:r>
            <a:endParaRPr lang="en-US" sz="2400" dirty="0"/>
          </a:p>
        </p:txBody>
      </p:sp>
    </p:spTree>
    <p:extLst>
      <p:ext uri="{BB962C8B-B14F-4D97-AF65-F5344CB8AC3E}">
        <p14:creationId xmlns:p14="http://schemas.microsoft.com/office/powerpoint/2010/main" val="2160988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556</TotalTime>
  <Words>1165</Words>
  <Application>Microsoft Office PowerPoint</Application>
  <PresentationFormat>Widescreen</PresentationFormat>
  <Paragraphs>184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Times New Roman</vt:lpstr>
      <vt:lpstr>Trebuchet MS</vt:lpstr>
      <vt:lpstr>Wingdings 3</vt:lpstr>
      <vt:lpstr>Facet</vt:lpstr>
      <vt:lpstr>Research Prototype Presentation</vt:lpstr>
      <vt:lpstr>What we intended to do</vt:lpstr>
      <vt:lpstr>PowerPoint Presentation</vt:lpstr>
      <vt:lpstr>How</vt:lpstr>
      <vt:lpstr>TCP</vt:lpstr>
      <vt:lpstr>Drawbacks of TCP opposed to the proposed Dynamic TLP</vt:lpstr>
      <vt:lpstr>Aim</vt:lpstr>
      <vt:lpstr>Tasks that were needed to carry out</vt:lpstr>
      <vt:lpstr>Steps that were taken</vt:lpstr>
      <vt:lpstr>Analyzing different data types </vt:lpstr>
      <vt:lpstr>Analysis of different protocols in the transport layer </vt:lpstr>
      <vt:lpstr>Debug the TCP codes using NS2 and NS3 to find out socket API functions and how it is working on TCP code  </vt:lpstr>
      <vt:lpstr>Analyzing the functionalities of sample tcp client server file (debug view of first.cc) </vt:lpstr>
      <vt:lpstr>PowerPoint Presentation</vt:lpstr>
      <vt:lpstr>Simulation of the first.cc</vt:lpstr>
      <vt:lpstr>PowerPoint Presentation</vt:lpstr>
      <vt:lpstr>Sending packets between two android devices through the network  </vt:lpstr>
      <vt:lpstr>Source Code  </vt:lpstr>
      <vt:lpstr>Demonstration  </vt:lpstr>
      <vt:lpstr>Tcp daytime client server </vt:lpstr>
      <vt:lpstr>Tcp daytime client server Cont.</vt:lpstr>
      <vt:lpstr>Analyzing the functions of Wireshark </vt:lpstr>
      <vt:lpstr>Wireshark : Output of TCP daytime Client and Server </vt:lpstr>
      <vt:lpstr>Research constraints </vt:lpstr>
      <vt:lpstr>New Deviation from the proposed final outcome</vt:lpstr>
      <vt:lpstr>PowerPoint Presentation</vt:lpstr>
      <vt:lpstr>Specific research areas that will be looked into when analysing the Dynamic TLP </vt:lpstr>
      <vt:lpstr>Connection Establishment </vt:lpstr>
      <vt:lpstr>Additionally following will be considered</vt:lpstr>
      <vt:lpstr>2. TCP Header Size </vt:lpstr>
      <vt:lpstr>3. Single ACK for several sequential requests </vt:lpstr>
      <vt:lpstr>4. Altering the order of the execution of Methods in TCP protocol  </vt:lpstr>
      <vt:lpstr>Technical objectives </vt:lpstr>
      <vt:lpstr>References</vt:lpstr>
      <vt:lpstr>Thank You </vt:lpstr>
    </vt:vector>
  </TitlesOfParts>
  <Company>CIMA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Review Document Presentation</dc:title>
  <dc:creator>Tharindu Wijewardana</dc:creator>
  <cp:lastModifiedBy>Adeepa</cp:lastModifiedBy>
  <cp:revision>45</cp:revision>
  <dcterms:created xsi:type="dcterms:W3CDTF">2015-05-21T04:14:11Z</dcterms:created>
  <dcterms:modified xsi:type="dcterms:W3CDTF">2015-06-10T08:25:18Z</dcterms:modified>
</cp:coreProperties>
</file>