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3"/>
    <p:sldId id="257" r:id="rId4"/>
    <p:sldId id="259" r:id="rId5"/>
    <p:sldId id="260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3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" Type="http://schemas.openxmlformats.org/officeDocument/2006/relationships/image" Target="../media/image10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8" name="Picture 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5414010"/>
            <a:ext cx="699135" cy="8997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5414010"/>
            <a:ext cx="899795" cy="89979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3" name="Text Box 72"/>
          <p:cNvSpPr txBox="1"/>
          <p:nvPr/>
        </p:nvSpPr>
        <p:spPr>
          <a:xfrm>
            <a:off x="569595" y="6439535"/>
            <a:ext cx="1151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Programozó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9452610" y="6439535"/>
            <a:ext cx="568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A cél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46385" y="5010150"/>
            <a:ext cx="1453515" cy="1620520"/>
            <a:chOff x="16451" y="7890"/>
            <a:chExt cx="2289" cy="2552"/>
          </a:xfrm>
        </p:grpSpPr>
        <p:grpSp>
          <p:nvGrpSpPr>
            <p:cNvPr id="5" name="Group 4"/>
            <p:cNvGrpSpPr/>
            <p:nvPr/>
          </p:nvGrpSpPr>
          <p:grpSpPr>
            <a:xfrm>
              <a:off x="16451" y="8555"/>
              <a:ext cx="598" cy="1359"/>
              <a:chOff x="9607" y="4552"/>
              <a:chExt cx="598" cy="1359"/>
            </a:xfrm>
          </p:grpSpPr>
          <p:sp>
            <p:nvSpPr>
              <p:cNvPr id="3" name="Right Arrow 2"/>
              <p:cNvSpPr/>
              <p:nvPr/>
            </p:nvSpPr>
            <p:spPr>
              <a:xfrm rot="20100000">
                <a:off x="9607" y="4552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ight Arrow 3"/>
              <p:cNvSpPr/>
              <p:nvPr/>
            </p:nvSpPr>
            <p:spPr>
              <a:xfrm rot="1500000" flipV="1">
                <a:off x="9607" y="5331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" name="Text Box 6"/>
            <p:cNvSpPr txBox="1"/>
            <p:nvPr/>
          </p:nvSpPr>
          <p:spPr>
            <a:xfrm>
              <a:off x="17144" y="7890"/>
              <a:ext cx="159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Program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370" y="9620"/>
              <a:ext cx="11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Adat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Arc 71"/>
          <p:cNvSpPr/>
          <p:nvPr/>
        </p:nvSpPr>
        <p:spPr>
          <a:xfrm>
            <a:off x="4265295" y="4175760"/>
            <a:ext cx="1933575" cy="1938020"/>
          </a:xfrm>
          <a:prstGeom prst="arc">
            <a:avLst>
              <a:gd name="adj1" fmla="val 10656416"/>
              <a:gd name="adj2" fmla="val 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69595" y="4770120"/>
            <a:ext cx="9616440" cy="1976120"/>
            <a:chOff x="897" y="7512"/>
            <a:chExt cx="15144" cy="3112"/>
          </a:xfrm>
        </p:grpSpPr>
        <p:grpSp>
          <p:nvGrpSpPr>
            <p:cNvPr id="40" name="Group 39"/>
            <p:cNvGrpSpPr/>
            <p:nvPr/>
          </p:nvGrpSpPr>
          <p:grpSpPr>
            <a:xfrm>
              <a:off x="897" y="8526"/>
              <a:ext cx="1814" cy="2097"/>
              <a:chOff x="897" y="8526"/>
              <a:chExt cx="1814" cy="2097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4" y="8526"/>
                <a:ext cx="1101" cy="1417"/>
              </a:xfrm>
              <a:prstGeom prst="rect">
                <a:avLst/>
              </a:prstGeom>
            </p:spPr>
          </p:pic>
          <p:sp>
            <p:nvSpPr>
              <p:cNvPr id="73" name="Text Box 72"/>
              <p:cNvSpPr txBox="1"/>
              <p:nvPr/>
            </p:nvSpPr>
            <p:spPr>
              <a:xfrm>
                <a:off x="897" y="10141"/>
                <a:ext cx="181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Programozó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890" y="8526"/>
              <a:ext cx="1548" cy="2097"/>
              <a:chOff x="5890" y="8526"/>
              <a:chExt cx="1548" cy="2097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2"/>
              <a:srcRect l="24200" t="18233" r="25100" b="18700"/>
              <a:stretch>
                <a:fillRect/>
              </a:stretch>
            </p:blipFill>
            <p:spPr>
              <a:xfrm>
                <a:off x="6095" y="8526"/>
                <a:ext cx="1139" cy="1417"/>
              </a:xfrm>
              <a:prstGeom prst="rect">
                <a:avLst/>
              </a:prstGeom>
            </p:spPr>
          </p:pic>
          <p:sp>
            <p:nvSpPr>
              <p:cNvPr id="74" name="Text Box 73"/>
              <p:cNvSpPr txBox="1"/>
              <p:nvPr/>
            </p:nvSpPr>
            <p:spPr>
              <a:xfrm>
                <a:off x="5890" y="10141"/>
                <a:ext cx="15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Forráskód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483" y="8526"/>
              <a:ext cx="2235" cy="2098"/>
              <a:chOff x="8483" y="8526"/>
              <a:chExt cx="2235" cy="2098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" y="8526"/>
                <a:ext cx="1417" cy="1417"/>
              </a:xfrm>
              <a:prstGeom prst="rect">
                <a:avLst/>
              </a:prstGeom>
            </p:spPr>
          </p:pic>
          <p:sp>
            <p:nvSpPr>
              <p:cNvPr id="75" name="Text Box 74"/>
              <p:cNvSpPr txBox="1"/>
              <p:nvPr/>
            </p:nvSpPr>
            <p:spPr>
              <a:xfrm>
                <a:off x="8483" y="10141"/>
                <a:ext cx="22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CPU utasítások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625" y="8526"/>
              <a:ext cx="1416" cy="2097"/>
              <a:chOff x="14625" y="8526"/>
              <a:chExt cx="1416" cy="2097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25" y="8526"/>
                <a:ext cx="1417" cy="1417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76" name="Text Box 75"/>
              <p:cNvSpPr txBox="1"/>
              <p:nvPr/>
            </p:nvSpPr>
            <p:spPr>
              <a:xfrm>
                <a:off x="14886" y="10141"/>
                <a:ext cx="8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A cél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 flipV="1">
              <a:off x="11646" y="9234"/>
              <a:ext cx="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106" y="7512"/>
              <a:ext cx="2476" cy="2004"/>
              <a:chOff x="3106" y="7512"/>
              <a:chExt cx="2476" cy="2004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3106" y="9235"/>
                <a:ext cx="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658" y="7512"/>
                <a:ext cx="1233" cy="2004"/>
                <a:chOff x="3658" y="7512"/>
                <a:chExt cx="1233" cy="2004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658" y="8950"/>
                  <a:ext cx="1134" cy="56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b="1">
                      <a:ln>
                        <a:solidFill>
                          <a:schemeClr val="tx1"/>
                        </a:solidFill>
                      </a:ln>
                    </a:rPr>
                    <a:t>IDE</a:t>
                  </a:r>
                  <a:endParaRPr lang="en-US" b="1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8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25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8" y="751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5" y="7512"/>
                  <a:ext cx="567" cy="5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6" name="Group 45"/>
          <p:cNvGrpSpPr/>
          <p:nvPr/>
        </p:nvGrpSpPr>
        <p:grpSpPr>
          <a:xfrm>
            <a:off x="4888865" y="2983865"/>
            <a:ext cx="2907665" cy="899160"/>
            <a:chOff x="7699" y="4699"/>
            <a:chExt cx="4579" cy="141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99" y="4699"/>
              <a:ext cx="1293" cy="1417"/>
            </a:xfrm>
            <a:prstGeom prst="rect">
              <a:avLst/>
            </a:prstGeom>
          </p:spPr>
        </p:pic>
        <p:sp>
          <p:nvSpPr>
            <p:cNvPr id="45" name="Text Box 44"/>
            <p:cNvSpPr txBox="1"/>
            <p:nvPr/>
          </p:nvSpPr>
          <p:spPr>
            <a:xfrm>
              <a:off x="9762" y="5166"/>
              <a:ext cx="25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 interpreter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46385" y="5010150"/>
            <a:ext cx="1453515" cy="1620520"/>
            <a:chOff x="16451" y="7890"/>
            <a:chExt cx="2289" cy="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16451" y="8555"/>
              <a:ext cx="598" cy="1359"/>
              <a:chOff x="9607" y="4552"/>
              <a:chExt cx="598" cy="1359"/>
            </a:xfrm>
          </p:grpSpPr>
          <p:sp>
            <p:nvSpPr>
              <p:cNvPr id="49" name="Right Arrow 48"/>
              <p:cNvSpPr/>
              <p:nvPr/>
            </p:nvSpPr>
            <p:spPr>
              <a:xfrm rot="20100000">
                <a:off x="9607" y="4552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" name="Right Arrow 49"/>
              <p:cNvSpPr/>
              <p:nvPr/>
            </p:nvSpPr>
            <p:spPr>
              <a:xfrm rot="1500000" flipV="1">
                <a:off x="9607" y="5331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1" name="Text Box 50"/>
            <p:cNvSpPr txBox="1"/>
            <p:nvPr/>
          </p:nvSpPr>
          <p:spPr>
            <a:xfrm>
              <a:off x="17144" y="7890"/>
              <a:ext cx="159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Program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17370" y="9620"/>
              <a:ext cx="11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Adat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Arc 71"/>
          <p:cNvSpPr/>
          <p:nvPr/>
        </p:nvSpPr>
        <p:spPr>
          <a:xfrm>
            <a:off x="4265295" y="4175760"/>
            <a:ext cx="1933575" cy="1938020"/>
          </a:xfrm>
          <a:prstGeom prst="arc">
            <a:avLst>
              <a:gd name="adj1" fmla="val 10656416"/>
              <a:gd name="adj2" fmla="val 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59325" y="1746250"/>
            <a:ext cx="3037840" cy="2136775"/>
            <a:chOff x="7495" y="2750"/>
            <a:chExt cx="4784" cy="33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99" y="4699"/>
              <a:ext cx="1293" cy="1417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 rot="0">
              <a:off x="7495" y="2750"/>
              <a:ext cx="1700" cy="1700"/>
              <a:chOff x="6282" y="2140"/>
              <a:chExt cx="1700" cy="17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416" y="3274"/>
                <a:ext cx="567" cy="56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2" y="2140"/>
                <a:ext cx="567" cy="56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416" y="2707"/>
                <a:ext cx="567" cy="567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49" y="2140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2" y="3274"/>
                <a:ext cx="567" cy="567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49" y="3274"/>
                <a:ext cx="567" cy="567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2" y="2707"/>
                <a:ext cx="567" cy="56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49" y="2707"/>
                <a:ext cx="567" cy="567"/>
              </a:xfrm>
              <a:prstGeom prst="rect">
                <a:avLst/>
              </a:prstGeom>
            </p:spPr>
          </p:pic>
        </p:grpSp>
        <p:sp>
          <p:nvSpPr>
            <p:cNvPr id="3" name="Text Box 2"/>
            <p:cNvSpPr txBox="1"/>
            <p:nvPr/>
          </p:nvSpPr>
          <p:spPr>
            <a:xfrm>
              <a:off x="9762" y="5166"/>
              <a:ext cx="25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 interpreter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763" y="3401"/>
              <a:ext cx="25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 csomagok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595" y="4770120"/>
            <a:ext cx="9616440" cy="1976120"/>
            <a:chOff x="897" y="7512"/>
            <a:chExt cx="15144" cy="3112"/>
          </a:xfrm>
        </p:grpSpPr>
        <p:grpSp>
          <p:nvGrpSpPr>
            <p:cNvPr id="40" name="Group 39"/>
            <p:cNvGrpSpPr/>
            <p:nvPr/>
          </p:nvGrpSpPr>
          <p:grpSpPr>
            <a:xfrm>
              <a:off x="897" y="8526"/>
              <a:ext cx="1814" cy="2097"/>
              <a:chOff x="897" y="8526"/>
              <a:chExt cx="1814" cy="209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" y="8526"/>
                <a:ext cx="1101" cy="1417"/>
              </a:xfrm>
              <a:prstGeom prst="rect">
                <a:avLst/>
              </a:prstGeom>
            </p:spPr>
          </p:pic>
          <p:sp>
            <p:nvSpPr>
              <p:cNvPr id="8" name="Text Box 7"/>
              <p:cNvSpPr txBox="1"/>
              <p:nvPr/>
            </p:nvSpPr>
            <p:spPr>
              <a:xfrm>
                <a:off x="897" y="10141"/>
                <a:ext cx="181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Programozó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890" y="8526"/>
              <a:ext cx="1548" cy="2097"/>
              <a:chOff x="5890" y="8526"/>
              <a:chExt cx="1548" cy="209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rcRect l="24200" t="18233" r="25100" b="18700"/>
              <a:stretch>
                <a:fillRect/>
              </a:stretch>
            </p:blipFill>
            <p:spPr>
              <a:xfrm>
                <a:off x="6095" y="8526"/>
                <a:ext cx="1139" cy="1417"/>
              </a:xfrm>
              <a:prstGeom prst="rect">
                <a:avLst/>
              </a:prstGeom>
            </p:spPr>
          </p:pic>
          <p:sp>
            <p:nvSpPr>
              <p:cNvPr id="10" name="Text Box 9"/>
              <p:cNvSpPr txBox="1"/>
              <p:nvPr/>
            </p:nvSpPr>
            <p:spPr>
              <a:xfrm>
                <a:off x="5890" y="10141"/>
                <a:ext cx="15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Forráskód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483" y="8526"/>
              <a:ext cx="2235" cy="2098"/>
              <a:chOff x="8483" y="8526"/>
              <a:chExt cx="2235" cy="209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" y="8526"/>
                <a:ext cx="1417" cy="1417"/>
              </a:xfrm>
              <a:prstGeom prst="rect">
                <a:avLst/>
              </a:prstGeom>
            </p:spPr>
          </p:pic>
          <p:sp>
            <p:nvSpPr>
              <p:cNvPr id="12" name="Text Box 11"/>
              <p:cNvSpPr txBox="1"/>
              <p:nvPr/>
            </p:nvSpPr>
            <p:spPr>
              <a:xfrm>
                <a:off x="8483" y="10141"/>
                <a:ext cx="22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CPU utasítások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625" y="8526"/>
              <a:ext cx="1416" cy="2097"/>
              <a:chOff x="14625" y="8526"/>
              <a:chExt cx="1416" cy="209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5" y="8526"/>
                <a:ext cx="1417" cy="1417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4" name="Text Box 13"/>
              <p:cNvSpPr txBox="1"/>
              <p:nvPr/>
            </p:nvSpPr>
            <p:spPr>
              <a:xfrm>
                <a:off x="14886" y="10141"/>
                <a:ext cx="8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A cél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11646" y="9234"/>
              <a:ext cx="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106" y="7512"/>
              <a:ext cx="2476" cy="2004"/>
              <a:chOff x="3106" y="7512"/>
              <a:chExt cx="2476" cy="200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3106" y="9235"/>
                <a:ext cx="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658" y="7512"/>
                <a:ext cx="1233" cy="2004"/>
                <a:chOff x="3658" y="7512"/>
                <a:chExt cx="1233" cy="2004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658" y="8950"/>
                  <a:ext cx="1134" cy="56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b="1">
                      <a:ln>
                        <a:solidFill>
                          <a:schemeClr val="tx1"/>
                        </a:solidFill>
                      </a:ln>
                    </a:rPr>
                    <a:t>IDE</a:t>
                  </a:r>
                  <a:endParaRPr lang="en-US" b="1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8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5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8" y="751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5" y="7512"/>
                  <a:ext cx="567" cy="5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" name="Group 16"/>
          <p:cNvGrpSpPr/>
          <p:nvPr/>
        </p:nvGrpSpPr>
        <p:grpSpPr>
          <a:xfrm>
            <a:off x="10446385" y="5010150"/>
            <a:ext cx="1453515" cy="1620520"/>
            <a:chOff x="16451" y="7890"/>
            <a:chExt cx="2289" cy="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16451" y="8555"/>
              <a:ext cx="598" cy="1359"/>
              <a:chOff x="9607" y="4552"/>
              <a:chExt cx="598" cy="1359"/>
            </a:xfrm>
          </p:grpSpPr>
          <p:sp>
            <p:nvSpPr>
              <p:cNvPr id="45" name="Right Arrow 44"/>
              <p:cNvSpPr/>
              <p:nvPr/>
            </p:nvSpPr>
            <p:spPr>
              <a:xfrm rot="20100000">
                <a:off x="9607" y="4552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1500000" flipV="1">
                <a:off x="9607" y="5331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Text Box 46"/>
            <p:cNvSpPr txBox="1"/>
            <p:nvPr/>
          </p:nvSpPr>
          <p:spPr>
            <a:xfrm>
              <a:off x="17144" y="7890"/>
              <a:ext cx="159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Program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7370" y="9620"/>
              <a:ext cx="11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Adat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91270" y="323215"/>
            <a:ext cx="2887980" cy="1422400"/>
            <a:chOff x="12582" y="2021"/>
            <a:chExt cx="4548" cy="224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19" y="3695"/>
              <a:ext cx="530" cy="56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619" y="2858"/>
              <a:ext cx="530" cy="56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489" y="2858"/>
              <a:ext cx="850" cy="56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30" y="3695"/>
              <a:ext cx="567" cy="56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679" y="2858"/>
              <a:ext cx="567" cy="56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436" y="3695"/>
              <a:ext cx="1053" cy="56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5728" y="3695"/>
              <a:ext cx="1402" cy="56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145" y="2858"/>
              <a:ext cx="567" cy="56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582" y="2021"/>
              <a:ext cx="567" cy="56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3517" y="2021"/>
              <a:ext cx="793" cy="567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395210" y="2306320"/>
            <a:ext cx="3964940" cy="1143000"/>
            <a:chOff x="11646" y="3632"/>
            <a:chExt cx="6244" cy="1800"/>
          </a:xfrm>
        </p:grpSpPr>
        <p:sp>
          <p:nvSpPr>
            <p:cNvPr id="62" name="Arc 61"/>
            <p:cNvSpPr/>
            <p:nvPr/>
          </p:nvSpPr>
          <p:spPr>
            <a:xfrm rot="5400000">
              <a:off x="11605" y="3673"/>
              <a:ext cx="1800" cy="1718"/>
            </a:xfrm>
            <a:prstGeom prst="arc">
              <a:avLst>
                <a:gd name="adj1" fmla="val 10656416"/>
                <a:gd name="adj2" fmla="val 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3677" y="4291"/>
              <a:ext cx="42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Csomagkezelők (pl. pip, conda)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Arc 71"/>
          <p:cNvSpPr/>
          <p:nvPr/>
        </p:nvSpPr>
        <p:spPr>
          <a:xfrm>
            <a:off x="4265295" y="4175760"/>
            <a:ext cx="1933575" cy="1938020"/>
          </a:xfrm>
          <a:prstGeom prst="arc">
            <a:avLst>
              <a:gd name="adj1" fmla="val 10656416"/>
              <a:gd name="adj2" fmla="val 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4625340" y="927100"/>
            <a:ext cx="1367790" cy="3044190"/>
            <a:chOff x="7284" y="1460"/>
            <a:chExt cx="2154" cy="4794"/>
          </a:xfrm>
        </p:grpSpPr>
        <p:grpSp>
          <p:nvGrpSpPr>
            <p:cNvPr id="22" name="Group 21"/>
            <p:cNvGrpSpPr/>
            <p:nvPr/>
          </p:nvGrpSpPr>
          <p:grpSpPr>
            <a:xfrm rot="0">
              <a:off x="7284" y="2512"/>
              <a:ext cx="2154" cy="3742"/>
              <a:chOff x="8539" y="2504"/>
              <a:chExt cx="2154" cy="374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8539" y="2504"/>
                <a:ext cx="2154" cy="3742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954" y="4691"/>
                <a:ext cx="1293" cy="141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8750" y="2742"/>
                <a:ext cx="1700" cy="1700"/>
                <a:chOff x="6282" y="2140"/>
                <a:chExt cx="1700" cy="170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416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416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2707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 Box 14"/>
            <p:cNvSpPr txBox="1"/>
            <p:nvPr/>
          </p:nvSpPr>
          <p:spPr>
            <a:xfrm>
              <a:off x="7493" y="1460"/>
              <a:ext cx="17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környezet 1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6198870" y="3280410"/>
            <a:ext cx="1597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Python interpreter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199505" y="2159635"/>
            <a:ext cx="1597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Python csomagok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69595" y="4770120"/>
            <a:ext cx="9616440" cy="1976120"/>
            <a:chOff x="897" y="7512"/>
            <a:chExt cx="15144" cy="3112"/>
          </a:xfrm>
        </p:grpSpPr>
        <p:grpSp>
          <p:nvGrpSpPr>
            <p:cNvPr id="45" name="Group 44"/>
            <p:cNvGrpSpPr/>
            <p:nvPr/>
          </p:nvGrpSpPr>
          <p:grpSpPr>
            <a:xfrm>
              <a:off x="897" y="8526"/>
              <a:ext cx="1814" cy="2097"/>
              <a:chOff x="897" y="8526"/>
              <a:chExt cx="1814" cy="209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" y="8526"/>
                <a:ext cx="1101" cy="1417"/>
              </a:xfrm>
              <a:prstGeom prst="rect">
                <a:avLst/>
              </a:prstGeom>
            </p:spPr>
          </p:pic>
          <p:sp>
            <p:nvSpPr>
              <p:cNvPr id="47" name="Text Box 46"/>
              <p:cNvSpPr txBox="1"/>
              <p:nvPr/>
            </p:nvSpPr>
            <p:spPr>
              <a:xfrm>
                <a:off x="897" y="10141"/>
                <a:ext cx="181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Programozó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890" y="8526"/>
              <a:ext cx="1548" cy="2097"/>
              <a:chOff x="5890" y="8526"/>
              <a:chExt cx="1548" cy="2097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rcRect l="24200" t="18233" r="25100" b="18700"/>
              <a:stretch>
                <a:fillRect/>
              </a:stretch>
            </p:blipFill>
            <p:spPr>
              <a:xfrm>
                <a:off x="6095" y="8526"/>
                <a:ext cx="1139" cy="1417"/>
              </a:xfrm>
              <a:prstGeom prst="rect">
                <a:avLst/>
              </a:prstGeom>
            </p:spPr>
          </p:pic>
          <p:sp>
            <p:nvSpPr>
              <p:cNvPr id="50" name="Text Box 49"/>
              <p:cNvSpPr txBox="1"/>
              <p:nvPr/>
            </p:nvSpPr>
            <p:spPr>
              <a:xfrm>
                <a:off x="5890" y="10141"/>
                <a:ext cx="15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Forráskód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483" y="8526"/>
              <a:ext cx="2235" cy="2098"/>
              <a:chOff x="8483" y="8526"/>
              <a:chExt cx="2235" cy="209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" y="8526"/>
                <a:ext cx="1417" cy="1417"/>
              </a:xfrm>
              <a:prstGeom prst="rect">
                <a:avLst/>
              </a:prstGeom>
            </p:spPr>
          </p:pic>
          <p:sp>
            <p:nvSpPr>
              <p:cNvPr id="53" name="Text Box 52"/>
              <p:cNvSpPr txBox="1"/>
              <p:nvPr/>
            </p:nvSpPr>
            <p:spPr>
              <a:xfrm>
                <a:off x="8483" y="10141"/>
                <a:ext cx="22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CPU utasítások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4625" y="8526"/>
              <a:ext cx="1416" cy="2097"/>
              <a:chOff x="14625" y="8526"/>
              <a:chExt cx="1416" cy="2097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5" y="8526"/>
                <a:ext cx="1417" cy="1417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56" name="Text Box 55"/>
              <p:cNvSpPr txBox="1"/>
              <p:nvPr/>
            </p:nvSpPr>
            <p:spPr>
              <a:xfrm>
                <a:off x="14886" y="10141"/>
                <a:ext cx="8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A cél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646" y="9234"/>
              <a:ext cx="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06" y="7512"/>
              <a:ext cx="2476" cy="2004"/>
              <a:chOff x="3106" y="7512"/>
              <a:chExt cx="2476" cy="200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3106" y="9235"/>
                <a:ext cx="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3658" y="7512"/>
                <a:ext cx="1233" cy="2004"/>
                <a:chOff x="3658" y="7512"/>
                <a:chExt cx="1233" cy="2004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3658" y="8950"/>
                  <a:ext cx="1134" cy="56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b="1">
                      <a:ln>
                        <a:solidFill>
                          <a:schemeClr val="tx1"/>
                        </a:solidFill>
                      </a:ln>
                    </a:rPr>
                    <a:t>IDE</a:t>
                  </a:r>
                  <a:endParaRPr lang="en-US" b="1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8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5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8" y="751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5" y="7512"/>
                  <a:ext cx="567" cy="5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70"/>
          <p:cNvGrpSpPr/>
          <p:nvPr/>
        </p:nvGrpSpPr>
        <p:grpSpPr>
          <a:xfrm>
            <a:off x="3051175" y="932815"/>
            <a:ext cx="1367790" cy="3039110"/>
            <a:chOff x="4805" y="1469"/>
            <a:chExt cx="2154" cy="4786"/>
          </a:xfrm>
        </p:grpSpPr>
        <p:grpSp>
          <p:nvGrpSpPr>
            <p:cNvPr id="20" name="Group 19"/>
            <p:cNvGrpSpPr/>
            <p:nvPr/>
          </p:nvGrpSpPr>
          <p:grpSpPr>
            <a:xfrm rot="0">
              <a:off x="4805" y="2513"/>
              <a:ext cx="2154" cy="3742"/>
              <a:chOff x="8539" y="2504"/>
              <a:chExt cx="2154" cy="374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8539" y="2504"/>
                <a:ext cx="2154" cy="37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">
                <a:grayscl/>
              </a:blip>
              <a:stretch>
                <a:fillRect/>
              </a:stretch>
            </p:blipFill>
            <p:spPr>
              <a:xfrm>
                <a:off x="8954" y="4691"/>
                <a:ext cx="1293" cy="1417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8750" y="2742"/>
                <a:ext cx="1700" cy="1700"/>
                <a:chOff x="6282" y="2140"/>
                <a:chExt cx="1700" cy="1700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7416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7416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2707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 Box 65"/>
            <p:cNvSpPr txBox="1"/>
            <p:nvPr/>
          </p:nvSpPr>
          <p:spPr>
            <a:xfrm>
              <a:off x="5016" y="1469"/>
              <a:ext cx="17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környezet 2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446385" y="5010150"/>
            <a:ext cx="1453515" cy="1620520"/>
            <a:chOff x="16451" y="7890"/>
            <a:chExt cx="2289" cy="2552"/>
          </a:xfrm>
        </p:grpSpPr>
        <p:grpSp>
          <p:nvGrpSpPr>
            <p:cNvPr id="78" name="Group 77"/>
            <p:cNvGrpSpPr/>
            <p:nvPr/>
          </p:nvGrpSpPr>
          <p:grpSpPr>
            <a:xfrm>
              <a:off x="16451" y="8555"/>
              <a:ext cx="598" cy="1359"/>
              <a:chOff x="9607" y="4552"/>
              <a:chExt cx="598" cy="1359"/>
            </a:xfrm>
          </p:grpSpPr>
          <p:sp>
            <p:nvSpPr>
              <p:cNvPr id="82" name="Right Arrow 81"/>
              <p:cNvSpPr/>
              <p:nvPr/>
            </p:nvSpPr>
            <p:spPr>
              <a:xfrm rot="20100000">
                <a:off x="9607" y="4552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500000" flipV="1">
                <a:off x="9607" y="5331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17144" y="7890"/>
              <a:ext cx="159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Program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17370" y="9620"/>
              <a:ext cx="11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Adat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395210" y="2306320"/>
            <a:ext cx="3964940" cy="1143000"/>
            <a:chOff x="11646" y="3632"/>
            <a:chExt cx="6244" cy="1800"/>
          </a:xfrm>
        </p:grpSpPr>
        <p:sp>
          <p:nvSpPr>
            <p:cNvPr id="87" name="Arc 86"/>
            <p:cNvSpPr/>
            <p:nvPr/>
          </p:nvSpPr>
          <p:spPr>
            <a:xfrm rot="5400000">
              <a:off x="11605" y="3673"/>
              <a:ext cx="1800" cy="1718"/>
            </a:xfrm>
            <a:prstGeom prst="arc">
              <a:avLst>
                <a:gd name="adj1" fmla="val 10656416"/>
                <a:gd name="adj2" fmla="val 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13677" y="4291"/>
              <a:ext cx="42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Csomagkezelők (pl. pip</a:t>
              </a:r>
              <a:r>
                <a:rPr lang="en-US" sz="1400">
                  <a:ln>
                    <a:noFill/>
                  </a:ln>
                  <a:sym typeface="+mn-ea"/>
                </a:rPr>
                <a:t>, conda</a:t>
              </a:r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)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375535" y="457835"/>
            <a:ext cx="3749040" cy="3627755"/>
            <a:chOff x="3741" y="721"/>
            <a:chExt cx="5904" cy="5713"/>
          </a:xfrm>
        </p:grpSpPr>
        <p:sp>
          <p:nvSpPr>
            <p:cNvPr id="2" name="Rounded Rectangle 1"/>
            <p:cNvSpPr/>
            <p:nvPr/>
          </p:nvSpPr>
          <p:spPr>
            <a:xfrm>
              <a:off x="4406" y="1304"/>
              <a:ext cx="5239" cy="5130"/>
            </a:xfrm>
            <a:prstGeom prst="roundRect">
              <a:avLst>
                <a:gd name="adj" fmla="val 10526"/>
              </a:avLst>
            </a:prstGeom>
            <a:solidFill>
              <a:srgbClr val="00B05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741" y="721"/>
              <a:ext cx="474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Környezet kezelő (manuális, conda)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2" name="Arc 71"/>
          <p:cNvSpPr/>
          <p:nvPr/>
        </p:nvSpPr>
        <p:spPr>
          <a:xfrm>
            <a:off x="4265295" y="4175760"/>
            <a:ext cx="1933575" cy="1938020"/>
          </a:xfrm>
          <a:prstGeom prst="arc">
            <a:avLst>
              <a:gd name="adj1" fmla="val 10656416"/>
              <a:gd name="adj2" fmla="val 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4625340" y="927100"/>
            <a:ext cx="1367790" cy="3044190"/>
            <a:chOff x="7284" y="1460"/>
            <a:chExt cx="2154" cy="4794"/>
          </a:xfrm>
        </p:grpSpPr>
        <p:grpSp>
          <p:nvGrpSpPr>
            <p:cNvPr id="22" name="Group 21"/>
            <p:cNvGrpSpPr/>
            <p:nvPr/>
          </p:nvGrpSpPr>
          <p:grpSpPr>
            <a:xfrm rot="0">
              <a:off x="7284" y="2512"/>
              <a:ext cx="2154" cy="3742"/>
              <a:chOff x="8539" y="2504"/>
              <a:chExt cx="2154" cy="374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8539" y="2504"/>
                <a:ext cx="2154" cy="3742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954" y="4691"/>
                <a:ext cx="1293" cy="141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8750" y="2742"/>
                <a:ext cx="1700" cy="1700"/>
                <a:chOff x="6282" y="2140"/>
                <a:chExt cx="1700" cy="170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416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416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282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49" y="2707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 Box 14"/>
            <p:cNvSpPr txBox="1"/>
            <p:nvPr/>
          </p:nvSpPr>
          <p:spPr>
            <a:xfrm>
              <a:off x="7493" y="1460"/>
              <a:ext cx="17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környezet 1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6198870" y="3280410"/>
            <a:ext cx="1597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Python interpreter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199505" y="2159635"/>
            <a:ext cx="1597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ln>
                  <a:noFill/>
                </a:ln>
                <a:solidFill>
                  <a:schemeClr val="tx1"/>
                </a:solidFill>
              </a:rPr>
              <a:t>Python csomagok</a:t>
            </a: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69595" y="4770120"/>
            <a:ext cx="9616440" cy="1976120"/>
            <a:chOff x="897" y="7512"/>
            <a:chExt cx="15144" cy="3112"/>
          </a:xfrm>
        </p:grpSpPr>
        <p:grpSp>
          <p:nvGrpSpPr>
            <p:cNvPr id="45" name="Group 44"/>
            <p:cNvGrpSpPr/>
            <p:nvPr/>
          </p:nvGrpSpPr>
          <p:grpSpPr>
            <a:xfrm>
              <a:off x="897" y="8526"/>
              <a:ext cx="1814" cy="2097"/>
              <a:chOff x="897" y="8526"/>
              <a:chExt cx="1814" cy="209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" y="8526"/>
                <a:ext cx="1101" cy="1417"/>
              </a:xfrm>
              <a:prstGeom prst="rect">
                <a:avLst/>
              </a:prstGeom>
            </p:spPr>
          </p:pic>
          <p:sp>
            <p:nvSpPr>
              <p:cNvPr id="47" name="Text Box 46"/>
              <p:cNvSpPr txBox="1"/>
              <p:nvPr/>
            </p:nvSpPr>
            <p:spPr>
              <a:xfrm>
                <a:off x="897" y="10141"/>
                <a:ext cx="181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Programozó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890" y="8526"/>
              <a:ext cx="1548" cy="2097"/>
              <a:chOff x="5890" y="8526"/>
              <a:chExt cx="1548" cy="2097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rcRect l="24200" t="18233" r="25100" b="18700"/>
              <a:stretch>
                <a:fillRect/>
              </a:stretch>
            </p:blipFill>
            <p:spPr>
              <a:xfrm>
                <a:off x="6095" y="8526"/>
                <a:ext cx="1139" cy="1417"/>
              </a:xfrm>
              <a:prstGeom prst="rect">
                <a:avLst/>
              </a:prstGeom>
            </p:spPr>
          </p:pic>
          <p:sp>
            <p:nvSpPr>
              <p:cNvPr id="50" name="Text Box 49"/>
              <p:cNvSpPr txBox="1"/>
              <p:nvPr/>
            </p:nvSpPr>
            <p:spPr>
              <a:xfrm>
                <a:off x="5890" y="10141"/>
                <a:ext cx="154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Forráskód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482" y="8526"/>
              <a:ext cx="2235" cy="2098"/>
              <a:chOff x="8482" y="8526"/>
              <a:chExt cx="2235" cy="209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" y="8526"/>
                <a:ext cx="1417" cy="1417"/>
              </a:xfrm>
              <a:prstGeom prst="rect">
                <a:avLst/>
              </a:prstGeom>
            </p:spPr>
          </p:pic>
          <p:sp>
            <p:nvSpPr>
              <p:cNvPr id="53" name="Text Box 52"/>
              <p:cNvSpPr txBox="1"/>
              <p:nvPr/>
            </p:nvSpPr>
            <p:spPr>
              <a:xfrm>
                <a:off x="8482" y="10141"/>
                <a:ext cx="223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CPU utasítások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4625" y="8526"/>
              <a:ext cx="1416" cy="2097"/>
              <a:chOff x="14625" y="8526"/>
              <a:chExt cx="1416" cy="2097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5" y="8526"/>
                <a:ext cx="1417" cy="1417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56" name="Text Box 55"/>
              <p:cNvSpPr txBox="1"/>
              <p:nvPr/>
            </p:nvSpPr>
            <p:spPr>
              <a:xfrm>
                <a:off x="14886" y="10141"/>
                <a:ext cx="895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400">
                    <a:ln>
                      <a:noFill/>
                    </a:ln>
                    <a:solidFill>
                      <a:schemeClr val="tx1"/>
                    </a:solidFill>
                  </a:rPr>
                  <a:t>A cél</a:t>
                </a:r>
                <a:endParaRPr lang="en-US" sz="14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646" y="9234"/>
              <a:ext cx="24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06" y="7512"/>
              <a:ext cx="2476" cy="2004"/>
              <a:chOff x="3106" y="7512"/>
              <a:chExt cx="2476" cy="200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3106" y="9235"/>
                <a:ext cx="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3658" y="7512"/>
                <a:ext cx="1233" cy="2004"/>
                <a:chOff x="3658" y="7512"/>
                <a:chExt cx="1233" cy="2004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3658" y="8950"/>
                  <a:ext cx="1134" cy="56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b="1">
                      <a:ln>
                        <a:solidFill>
                          <a:schemeClr val="tx1"/>
                        </a:solidFill>
                      </a:ln>
                    </a:rPr>
                    <a:t>IDE</a:t>
                  </a:r>
                  <a:endParaRPr lang="en-US" b="1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8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5" y="8231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8" y="751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5" y="7512"/>
                  <a:ext cx="567" cy="5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70"/>
          <p:cNvGrpSpPr/>
          <p:nvPr/>
        </p:nvGrpSpPr>
        <p:grpSpPr>
          <a:xfrm>
            <a:off x="3051175" y="932815"/>
            <a:ext cx="1367790" cy="3039110"/>
            <a:chOff x="4805" y="1469"/>
            <a:chExt cx="2154" cy="4786"/>
          </a:xfrm>
        </p:grpSpPr>
        <p:grpSp>
          <p:nvGrpSpPr>
            <p:cNvPr id="20" name="Group 19"/>
            <p:cNvGrpSpPr/>
            <p:nvPr/>
          </p:nvGrpSpPr>
          <p:grpSpPr>
            <a:xfrm rot="0">
              <a:off x="4805" y="2513"/>
              <a:ext cx="2154" cy="3742"/>
              <a:chOff x="8539" y="2504"/>
              <a:chExt cx="2154" cy="374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8539" y="2504"/>
                <a:ext cx="2154" cy="37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">
                <a:grayscl/>
              </a:blip>
              <a:stretch>
                <a:fillRect/>
              </a:stretch>
            </p:blipFill>
            <p:spPr>
              <a:xfrm>
                <a:off x="8954" y="4691"/>
                <a:ext cx="1293" cy="1417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8750" y="2742"/>
                <a:ext cx="1700" cy="1700"/>
                <a:chOff x="6282" y="2140"/>
                <a:chExt cx="1700" cy="1700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7416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7416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2140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3274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282" y="2707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  <a:grayscl/>
                </a:blip>
                <a:stretch>
                  <a:fillRect/>
                </a:stretch>
              </p:blipFill>
              <p:spPr>
                <a:xfrm>
                  <a:off x="6849" y="2707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 Box 65"/>
            <p:cNvSpPr txBox="1"/>
            <p:nvPr/>
          </p:nvSpPr>
          <p:spPr>
            <a:xfrm>
              <a:off x="5016" y="1469"/>
              <a:ext cx="17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Python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környezet 2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446385" y="5010150"/>
            <a:ext cx="1453515" cy="1620520"/>
            <a:chOff x="16451" y="7890"/>
            <a:chExt cx="2289" cy="2552"/>
          </a:xfrm>
        </p:grpSpPr>
        <p:grpSp>
          <p:nvGrpSpPr>
            <p:cNvPr id="19" name="Group 18"/>
            <p:cNvGrpSpPr/>
            <p:nvPr/>
          </p:nvGrpSpPr>
          <p:grpSpPr>
            <a:xfrm>
              <a:off x="16451" y="8555"/>
              <a:ext cx="598" cy="1359"/>
              <a:chOff x="9607" y="4552"/>
              <a:chExt cx="598" cy="1359"/>
            </a:xfrm>
          </p:grpSpPr>
          <p:sp>
            <p:nvSpPr>
              <p:cNvPr id="25" name="Right Arrow 24"/>
              <p:cNvSpPr/>
              <p:nvPr/>
            </p:nvSpPr>
            <p:spPr>
              <a:xfrm rot="20100000">
                <a:off x="9607" y="4552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1500000" flipV="1">
                <a:off x="9607" y="5331"/>
                <a:ext cx="598" cy="581"/>
              </a:xfrm>
              <a:prstGeom prst="rightArrow">
                <a:avLst>
                  <a:gd name="adj1" fmla="val 50000"/>
                  <a:gd name="adj2" fmla="val 69845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7" name="Text Box 26"/>
            <p:cNvSpPr txBox="1"/>
            <p:nvPr/>
          </p:nvSpPr>
          <p:spPr>
            <a:xfrm>
              <a:off x="17144" y="7890"/>
              <a:ext cx="159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Program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7370" y="9620"/>
              <a:ext cx="11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Adat a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termék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6660" y="161290"/>
            <a:ext cx="1800000" cy="90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395210" y="2306320"/>
            <a:ext cx="3964940" cy="1143000"/>
            <a:chOff x="11646" y="3632"/>
            <a:chExt cx="6244" cy="1800"/>
          </a:xfrm>
        </p:grpSpPr>
        <p:sp>
          <p:nvSpPr>
            <p:cNvPr id="31" name="Arc 30"/>
            <p:cNvSpPr/>
            <p:nvPr/>
          </p:nvSpPr>
          <p:spPr>
            <a:xfrm rot="5400000">
              <a:off x="11605" y="3673"/>
              <a:ext cx="1800" cy="1718"/>
            </a:xfrm>
            <a:prstGeom prst="arc">
              <a:avLst>
                <a:gd name="adj1" fmla="val 10656416"/>
                <a:gd name="adj2" fmla="val 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13677" y="4291"/>
              <a:ext cx="42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Csomagkezelők (pl. pip</a:t>
              </a:r>
              <a:r>
                <a:rPr lang="en-US" sz="1400">
                  <a:ln>
                    <a:noFill/>
                  </a:ln>
                  <a:sym typeface="+mn-ea"/>
                </a:rPr>
                <a:t>, conda</a:t>
              </a:r>
              <a:r>
                <a:rPr lang="en-US" sz="1400">
                  <a:ln>
                    <a:noFill/>
                  </a:ln>
                  <a:solidFill>
                    <a:schemeClr val="tx1"/>
                  </a:solidFill>
                </a:rPr>
                <a:t>)</a:t>
              </a:r>
              <a:endParaRPr lang="en-US" sz="140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宽屏</PresentationFormat>
  <Paragraphs>108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fazekaszs</cp:lastModifiedBy>
  <cp:revision>11</cp:revision>
  <dcterms:created xsi:type="dcterms:W3CDTF">2022-11-25T13:14:45Z</dcterms:created>
  <dcterms:modified xsi:type="dcterms:W3CDTF">2022-11-25T13:14:45Z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