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58" r:id="rId4"/>
    <p:sldId id="262" r:id="rId5"/>
    <p:sldId id="263" r:id="rId6"/>
    <p:sldId id="264"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IN"/>
              <a:t>Data contain by both columns</a:t>
            </a:r>
          </a:p>
        </c:rich>
      </c:tx>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Sheet1!$E$2:$E$4</c:f>
              <c:strCache>
                <c:ptCount val="3"/>
                <c:pt idx="0">
                  <c:v>total values</c:v>
                </c:pt>
                <c:pt idx="1">
                  <c:v>item weight</c:v>
                </c:pt>
                <c:pt idx="2">
                  <c:v>outlet size</c:v>
                </c:pt>
              </c:strCache>
            </c:strRef>
          </c:cat>
          <c:val>
            <c:numRef>
              <c:f>Sheet1!$F$2:$F$4</c:f>
              <c:numCache>
                <c:formatCode>General</c:formatCode>
                <c:ptCount val="3"/>
                <c:pt idx="0">
                  <c:v>8523</c:v>
                </c:pt>
                <c:pt idx="1">
                  <c:v>7060</c:v>
                </c:pt>
                <c:pt idx="2">
                  <c:v>6113</c:v>
                </c:pt>
              </c:numCache>
            </c:numRef>
          </c:val>
        </c:ser>
        <c:dLbls>
          <c:dLblPos val="ctr"/>
          <c:showLegendKey val="0"/>
          <c:showVal val="1"/>
          <c:showCatName val="0"/>
          <c:showSerName val="0"/>
          <c:showPercent val="0"/>
          <c:showBubbleSize val="0"/>
        </c:dLbls>
        <c:gapWidth val="50"/>
        <c:overlap val="100"/>
        <c:axId val="-1736679312"/>
        <c:axId val="-1736675504"/>
      </c:barChart>
      <c:catAx>
        <c:axId val="-173667931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675504"/>
        <c:crosses val="autoZero"/>
        <c:auto val="1"/>
        <c:lblAlgn val="ctr"/>
        <c:lblOffset val="100"/>
        <c:noMultiLvlLbl val="0"/>
      </c:catAx>
      <c:valAx>
        <c:axId val="-1736675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679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RF vs LI</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Sheet1!$F$8</c:f>
              <c:strCache>
                <c:ptCount val="1"/>
                <c:pt idx="0">
                  <c:v>Random Forest Regression</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Sheet1!$E$9:$E$11</c:f>
              <c:strCache>
                <c:ptCount val="3"/>
                <c:pt idx="0">
                  <c:v>r2_score</c:v>
                </c:pt>
                <c:pt idx="1">
                  <c:v>MSE</c:v>
                </c:pt>
                <c:pt idx="2">
                  <c:v>cv_score</c:v>
                </c:pt>
              </c:strCache>
            </c:strRef>
          </c:cat>
          <c:val>
            <c:numRef>
              <c:f>Sheet1!$F$9:$F$11</c:f>
              <c:numCache>
                <c:formatCode>General</c:formatCode>
                <c:ptCount val="3"/>
                <c:pt idx="0">
                  <c:v>0.95899000000000001</c:v>
                </c:pt>
                <c:pt idx="1">
                  <c:v>4.2250000000000003E-2</c:v>
                </c:pt>
                <c:pt idx="2">
                  <c:v>0.30752000000000002</c:v>
                </c:pt>
              </c:numCache>
            </c:numRef>
          </c:val>
        </c:ser>
        <c:ser>
          <c:idx val="1"/>
          <c:order val="1"/>
          <c:tx>
            <c:strRef>
              <c:f>Sheet1!$G$8</c:f>
              <c:strCache>
                <c:ptCount val="1"/>
                <c:pt idx="0">
                  <c:v>Linear Regression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Sheet1!$E$9:$E$11</c:f>
              <c:strCache>
                <c:ptCount val="3"/>
                <c:pt idx="0">
                  <c:v>r2_score</c:v>
                </c:pt>
                <c:pt idx="1">
                  <c:v>MSE</c:v>
                </c:pt>
                <c:pt idx="2">
                  <c:v>cv_score</c:v>
                </c:pt>
              </c:strCache>
            </c:strRef>
          </c:cat>
          <c:val>
            <c:numRef>
              <c:f>Sheet1!$G$9:$G$11</c:f>
              <c:numCache>
                <c:formatCode>General</c:formatCode>
                <c:ptCount val="3"/>
                <c:pt idx="0">
                  <c:v>0.70520000000000005</c:v>
                </c:pt>
                <c:pt idx="1">
                  <c:v>0.28799999999999998</c:v>
                </c:pt>
                <c:pt idx="2">
                  <c:v>0.28908</c:v>
                </c:pt>
              </c:numCache>
            </c:numRef>
          </c:val>
        </c:ser>
        <c:dLbls>
          <c:dLblPos val="outEnd"/>
          <c:showLegendKey val="0"/>
          <c:showVal val="1"/>
          <c:showCatName val="0"/>
          <c:showSerName val="0"/>
          <c:showPercent val="0"/>
          <c:showBubbleSize val="0"/>
        </c:dLbls>
        <c:gapWidth val="100"/>
        <c:overlap val="-24"/>
        <c:axId val="-1779412864"/>
        <c:axId val="-1779424288"/>
      </c:barChart>
      <c:catAx>
        <c:axId val="-1779412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9424288"/>
        <c:crosses val="autoZero"/>
        <c:auto val="1"/>
        <c:lblAlgn val="ctr"/>
        <c:lblOffset val="100"/>
        <c:noMultiLvlLbl val="0"/>
      </c:catAx>
      <c:valAx>
        <c:axId val="-1779424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9412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3d1" qsCatId="3D" csTypeId="urn:microsoft.com/office/officeart/2005/8/colors/colorful1" csCatId="colorful" phldr="1"/>
      <dgm:spPr/>
      <dgm:t>
        <a:bodyPr/>
        <a:lstStyle/>
        <a:p>
          <a:endParaRPr lang="en-US"/>
        </a:p>
      </dgm:t>
    </dgm:pt>
    <dgm:pt modelId="{DC13AB6D-DEA2-4CBB-AC69-1EF1A6AD1512}">
      <dgm:prSet/>
      <dgm:spPr/>
      <dgm:t>
        <a:bodyPr/>
        <a:lstStyle/>
        <a:p>
          <a:pPr>
            <a:defRPr cap="all"/>
          </a:pP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b="1" u="sng" dirty="0" smtClean="0">
              <a:solidFill>
                <a:srgbClr val="00B0F0"/>
              </a:solidFill>
              <a:effectLst/>
            </a:rPr>
            <a:t>Collecting the data</a:t>
          </a:r>
          <a:endParaRPr lang="en-US" b="1" u="sng" dirty="0">
            <a:solidFill>
              <a:srgbClr val="00B0F0"/>
            </a:solidFill>
            <a:effectLst/>
          </a:endParaRPr>
        </a:p>
      </dgm:t>
    </dgm:pt>
    <dgm:pt modelId="{53742231-981F-480A-940F-203EC2F7423F}">
      <dgm:prSet/>
      <dgm:spPr/>
      <dgm:t>
        <a:bodyPr/>
        <a:lstStyle/>
        <a:p>
          <a:pPr>
            <a:defRPr cap="all"/>
          </a:pP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b="1" u="sng" dirty="0" smtClean="0">
              <a:solidFill>
                <a:srgbClr val="92D050"/>
              </a:solidFill>
              <a:effectLst/>
            </a:rPr>
            <a:t>Data Preprocessing</a:t>
          </a:r>
          <a:endParaRPr lang="en-US" b="1" u="sng" dirty="0">
            <a:solidFill>
              <a:srgbClr val="92D050"/>
            </a:solidFill>
            <a:effectLst/>
          </a:endParaRPr>
        </a:p>
      </dgm:t>
    </dgm:pt>
    <dgm:pt modelId="{9EF41CC5-EF3B-4A6D-8229-3F1333EADFB3}">
      <dgm:prSet/>
      <dgm:spPr/>
      <dgm:t>
        <a:bodyPr/>
        <a:lstStyle/>
        <a:p>
          <a:pPr>
            <a:defRPr cap="all"/>
          </a:pPr>
          <a:endParaRPr lang="en-US"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b="1" u="sng" dirty="0" smtClean="0">
              <a:solidFill>
                <a:srgbClr val="FFFF00"/>
              </a:solidFill>
              <a:effectLst/>
            </a:rPr>
            <a:t>Model Building</a:t>
          </a:r>
          <a:endParaRPr lang="en-US" b="1" u="sng" dirty="0">
            <a:solidFill>
              <a:srgbClr val="FFFF00"/>
            </a:solidFill>
            <a:effectLst/>
          </a:endParaRPr>
        </a:p>
      </dgm:t>
    </dgm:pt>
    <dgm:pt modelId="{579698BD-D232-4926-8D7B-29A69B90858B}" type="pres">
      <dgm:prSet presAssocID="{8AA20905-3954-474B-A606-562BCA026DC1}" presName="Name0" presStyleCnt="0">
        <dgm:presLayoutVars>
          <dgm:animLvl val="lvl"/>
          <dgm:resizeHandles val="exact"/>
        </dgm:presLayoutVars>
      </dgm:prSet>
      <dgm:spPr/>
      <dgm:t>
        <a:bodyPr/>
        <a:lstStyle/>
        <a:p>
          <a:endParaRPr lang="en-IN"/>
        </a:p>
      </dgm:t>
    </dgm:pt>
    <dgm:pt modelId="{3DD5B223-886E-4FC7-BDA1-ECA869A474EC}" type="pres">
      <dgm:prSet presAssocID="{DC13AB6D-DEA2-4CBB-AC69-1EF1A6AD1512}" presName="compositeNode" presStyleCnt="0">
        <dgm:presLayoutVars>
          <dgm:bulletEnabled val="1"/>
        </dgm:presLayoutVars>
      </dgm:prSet>
      <dgm:spPr/>
      <dgm:t>
        <a:bodyPr/>
        <a:lstStyle/>
        <a:p>
          <a:endParaRPr lang="en-IN"/>
        </a:p>
      </dgm:t>
    </dgm:pt>
    <dgm:pt modelId="{DA3A6BD4-857F-4C66-97FA-B1E1C180A950}" type="pres">
      <dgm:prSet presAssocID="{DC13AB6D-DEA2-4CBB-AC69-1EF1A6AD1512}" presName="bgRect" presStyleLbl="alignNode1" presStyleIdx="0" presStyleCnt="3" custScaleY="108036"/>
      <dgm:spPr/>
      <dgm:t>
        <a:bodyPr/>
        <a:lstStyle/>
        <a:p>
          <a:endParaRPr lang="en-IN"/>
        </a:p>
      </dgm:t>
    </dgm:pt>
    <dgm:pt modelId="{BBA91679-4684-4A04-8AEB-03038C78A75C}" type="pres">
      <dgm:prSet presAssocID="{9C64CC83-643C-4E12-8F97-BC19DC031190}" presName="sibTransNodeRect" presStyleLbl="alignNode1" presStyleIdx="0" presStyleCnt="3" custScaleY="51317" custLinFactNeighborY="-86803">
        <dgm:presLayoutVars>
          <dgm:chMax val="0"/>
          <dgm:bulletEnabled val="1"/>
        </dgm:presLayoutVars>
      </dgm:prSet>
      <dgm:spPr/>
      <dgm:t>
        <a:bodyPr/>
        <a:lstStyle/>
        <a:p>
          <a:endParaRPr lang="en-IN"/>
        </a:p>
      </dgm:t>
    </dgm:pt>
    <dgm:pt modelId="{5F398AEE-BC0F-4F30-99FA-92D67A176C2D}" type="pres">
      <dgm:prSet presAssocID="{DC13AB6D-DEA2-4CBB-AC69-1EF1A6AD1512}" presName="nodeRect" presStyleLbl="alignNode1" presStyleIdx="0" presStyleCnt="3">
        <dgm:presLayoutVars>
          <dgm:bulletEnabled val="1"/>
        </dgm:presLayoutVars>
      </dgm:prSet>
      <dgm:spPr/>
      <dgm:t>
        <a:bodyPr/>
        <a:lstStyle/>
        <a:p>
          <a:endParaRPr lang="en-IN"/>
        </a:p>
      </dgm:t>
    </dgm:pt>
    <dgm:pt modelId="{3C27A223-AC17-40BD-B7C5-0447661C2934}" type="pres">
      <dgm:prSet presAssocID="{9C64CC83-643C-4E12-8F97-BC19DC031190}" presName="sibTrans" presStyleCnt="0"/>
      <dgm:spPr/>
      <dgm:t>
        <a:bodyPr/>
        <a:lstStyle/>
        <a:p>
          <a:endParaRPr lang="en-IN"/>
        </a:p>
      </dgm:t>
    </dgm:pt>
    <dgm:pt modelId="{0864151C-845B-4A50-9755-7EE613694D81}" type="pres">
      <dgm:prSet presAssocID="{53742231-981F-480A-940F-203EC2F7423F}" presName="compositeNode" presStyleCnt="0">
        <dgm:presLayoutVars>
          <dgm:bulletEnabled val="1"/>
        </dgm:presLayoutVars>
      </dgm:prSet>
      <dgm:spPr/>
      <dgm:t>
        <a:bodyPr/>
        <a:lstStyle/>
        <a:p>
          <a:endParaRPr lang="en-IN"/>
        </a:p>
      </dgm:t>
    </dgm:pt>
    <dgm:pt modelId="{00AE7F27-0E5D-4AFB-ACD6-B5A19E79EA42}" type="pres">
      <dgm:prSet presAssocID="{53742231-981F-480A-940F-203EC2F7423F}" presName="bgRect" presStyleLbl="alignNode1" presStyleIdx="1" presStyleCnt="3" custScaleY="108036"/>
      <dgm:spPr/>
      <dgm:t>
        <a:bodyPr/>
        <a:lstStyle/>
        <a:p>
          <a:endParaRPr lang="en-IN"/>
        </a:p>
      </dgm:t>
    </dgm:pt>
    <dgm:pt modelId="{975C752B-C37A-4BA6-A3AE-2202A141404A}" type="pres">
      <dgm:prSet presAssocID="{EF449C32-A7AE-4099-9E9B-9E2F736A89CE}" presName="sibTransNodeRect" presStyleLbl="alignNode1" presStyleIdx="1" presStyleCnt="3" custScaleY="46652" custLinFactNeighborY="-37538">
        <dgm:presLayoutVars>
          <dgm:chMax val="0"/>
          <dgm:bulletEnabled val="1"/>
        </dgm:presLayoutVars>
      </dgm:prSet>
      <dgm:spPr/>
      <dgm:t>
        <a:bodyPr/>
        <a:lstStyle/>
        <a:p>
          <a:endParaRPr lang="en-IN"/>
        </a:p>
      </dgm:t>
    </dgm:pt>
    <dgm:pt modelId="{C5BDCA19-B754-421E-A6CC-628F80FC74CB}" type="pres">
      <dgm:prSet presAssocID="{53742231-981F-480A-940F-203EC2F7423F}" presName="nodeRect" presStyleLbl="alignNode1" presStyleIdx="1" presStyleCnt="3">
        <dgm:presLayoutVars>
          <dgm:bulletEnabled val="1"/>
        </dgm:presLayoutVars>
      </dgm:prSet>
      <dgm:spPr/>
      <dgm:t>
        <a:bodyPr/>
        <a:lstStyle/>
        <a:p>
          <a:endParaRPr lang="en-IN"/>
        </a:p>
      </dgm:t>
    </dgm:pt>
    <dgm:pt modelId="{3E36C1DA-E751-469B-91D5-B7ADF3790DAB}" type="pres">
      <dgm:prSet presAssocID="{EF449C32-A7AE-4099-9E9B-9E2F736A89CE}" presName="sibTrans" presStyleCnt="0"/>
      <dgm:spPr/>
      <dgm:t>
        <a:bodyPr/>
        <a:lstStyle/>
        <a:p>
          <a:endParaRPr lang="en-IN"/>
        </a:p>
      </dgm:t>
    </dgm:pt>
    <dgm:pt modelId="{19974A3A-09A4-40DE-BB0F-D9AED1ACB06E}" type="pres">
      <dgm:prSet presAssocID="{9EF41CC5-EF3B-4A6D-8229-3F1333EADFB3}" presName="compositeNode" presStyleCnt="0">
        <dgm:presLayoutVars>
          <dgm:bulletEnabled val="1"/>
        </dgm:presLayoutVars>
      </dgm:prSet>
      <dgm:spPr/>
      <dgm:t>
        <a:bodyPr/>
        <a:lstStyle/>
        <a:p>
          <a:endParaRPr lang="en-IN"/>
        </a:p>
      </dgm:t>
    </dgm:pt>
    <dgm:pt modelId="{CAD62F17-E99D-4FEF-B376-961CA4CB20EB}" type="pres">
      <dgm:prSet presAssocID="{9EF41CC5-EF3B-4A6D-8229-3F1333EADFB3}" presName="bgRect" presStyleLbl="alignNode1" presStyleIdx="2" presStyleCnt="3" custScaleY="108036"/>
      <dgm:spPr/>
      <dgm:t>
        <a:bodyPr/>
        <a:lstStyle/>
        <a:p>
          <a:endParaRPr lang="en-IN"/>
        </a:p>
      </dgm:t>
    </dgm:pt>
    <dgm:pt modelId="{E20811D6-E5D4-4C9E-AABF-9E0E1902CA2C}" type="pres">
      <dgm:prSet presAssocID="{98E6DD7C-B953-4119-9F64-9914E467ECBF}" presName="sibTransNodeRect" presStyleLbl="alignNode1" presStyleIdx="2" presStyleCnt="3" custScaleY="48645" custLinFactNeighborY="-36542">
        <dgm:presLayoutVars>
          <dgm:chMax val="0"/>
          <dgm:bulletEnabled val="1"/>
        </dgm:presLayoutVars>
      </dgm:prSet>
      <dgm:spPr/>
      <dgm:t>
        <a:bodyPr/>
        <a:lstStyle/>
        <a:p>
          <a:endParaRPr lang="en-IN"/>
        </a:p>
      </dgm:t>
    </dgm:pt>
    <dgm:pt modelId="{67D48337-9200-42EF-A956-8FC92E9B78D2}" type="pres">
      <dgm:prSet presAssocID="{9EF41CC5-EF3B-4A6D-8229-3F1333EADFB3}" presName="nodeRect" presStyleLbl="alignNode1" presStyleIdx="2" presStyleCnt="3">
        <dgm:presLayoutVars>
          <dgm:bulletEnabled val="1"/>
        </dgm:presLayoutVars>
      </dgm:prSet>
      <dgm:spPr/>
      <dgm:t>
        <a:bodyPr/>
        <a:lstStyle/>
        <a:p>
          <a:endParaRPr lang="en-IN"/>
        </a:p>
      </dgm:t>
    </dgm:pt>
  </dgm:ptLst>
  <dgm:cxnLst>
    <dgm:cxn modelId="{BA068B95-2DA2-453B-8162-90B6AB26C20F}" type="presOf" srcId="{DC13AB6D-DEA2-4CBB-AC69-1EF1A6AD1512}" destId="{DA3A6BD4-857F-4C66-97FA-B1E1C180A950}"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6B1598F-1951-460F-BB68-54B32A798437}" type="presOf" srcId="{DC13AB6D-DEA2-4CBB-AC69-1EF1A6AD1512}" destId="{5F398AEE-BC0F-4F30-99FA-92D67A176C2D}"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7D7B6CF4-1A1D-4E61-B5FE-C95185EF2648}" type="presOf" srcId="{9EF41CC5-EF3B-4A6D-8229-3F1333EADFB3}" destId="{67D48337-9200-42EF-A956-8FC92E9B78D2}" srcOrd="1"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3"/>
          <a:ext cx="3275967" cy="424706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lvl="0" algn="l" defTabSz="1155700">
            <a:lnSpc>
              <a:spcPct val="90000"/>
            </a:lnSpc>
            <a:spcBef>
              <a:spcPct val="0"/>
            </a:spcBef>
            <a:spcAft>
              <a:spcPct val="35000"/>
            </a:spcAft>
            <a:defRPr cap="all"/>
          </a:pPr>
          <a:endParaRPr lang="en-US" sz="2600" kern="1200" dirty="0"/>
        </a:p>
      </dsp:txBody>
      <dsp:txXfrm>
        <a:off x="808" y="1698831"/>
        <a:ext cx="3275967" cy="2548241"/>
      </dsp:txXfrm>
    </dsp:sp>
    <dsp:sp modelId="{BBA91679-4684-4A04-8AEB-03038C78A75C}">
      <dsp:nvSpPr>
        <dsp:cNvPr id="0" name=""/>
        <dsp:cNvSpPr/>
      </dsp:nvSpPr>
      <dsp:spPr>
        <a:xfrm>
          <a:off x="808" y="0"/>
          <a:ext cx="3275967" cy="806941"/>
        </a:xfrm>
        <a:prstGeom prst="rect">
          <a:avLst/>
        </a:prstGeom>
        <a:noFill/>
        <a:ln w="9525" cap="rnd" cmpd="sng" algn="ctr">
          <a:noFill/>
          <a:prstDash val="solid"/>
        </a:ln>
        <a:effectLst>
          <a:outerShdw blurRad="63500" dist="25400" dir="5400000" rotWithShape="0">
            <a:srgbClr val="000000">
              <a:alpha val="60000"/>
            </a:srgbClr>
          </a:outerShdw>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lvl="0" algn="l" defTabSz="1155700">
            <a:lnSpc>
              <a:spcPct val="90000"/>
            </a:lnSpc>
            <a:spcBef>
              <a:spcPct val="0"/>
            </a:spcBef>
            <a:spcAft>
              <a:spcPct val="35000"/>
            </a:spcAft>
          </a:pPr>
          <a:r>
            <a:rPr lang="en-US" sz="2600" b="1" u="sng" kern="1200" dirty="0" smtClean="0">
              <a:solidFill>
                <a:srgbClr val="00B0F0"/>
              </a:solidFill>
              <a:effectLst/>
            </a:rPr>
            <a:t>Collecting the data</a:t>
          </a:r>
          <a:endParaRPr lang="en-US" sz="2600" b="1" u="sng" kern="1200" dirty="0">
            <a:solidFill>
              <a:srgbClr val="00B0F0"/>
            </a:solidFill>
            <a:effectLst/>
          </a:endParaRPr>
        </a:p>
      </dsp:txBody>
      <dsp:txXfrm>
        <a:off x="808" y="0"/>
        <a:ext cx="3275967" cy="806941"/>
      </dsp:txXfrm>
    </dsp:sp>
    <dsp:sp modelId="{00AE7F27-0E5D-4AFB-ACD6-B5A19E79EA42}">
      <dsp:nvSpPr>
        <dsp:cNvPr id="0" name=""/>
        <dsp:cNvSpPr/>
      </dsp:nvSpPr>
      <dsp:spPr>
        <a:xfrm>
          <a:off x="3538853" y="3"/>
          <a:ext cx="3275967" cy="4247069"/>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lvl="0" algn="l" defTabSz="1155700">
            <a:lnSpc>
              <a:spcPct val="90000"/>
            </a:lnSpc>
            <a:spcBef>
              <a:spcPct val="0"/>
            </a:spcBef>
            <a:spcAft>
              <a:spcPct val="35000"/>
            </a:spcAft>
            <a:defRPr cap="all"/>
          </a:pPr>
          <a:endParaRPr lang="en-US" sz="2600" kern="1200" dirty="0"/>
        </a:p>
      </dsp:txBody>
      <dsp:txXfrm>
        <a:off x="3538853" y="1698831"/>
        <a:ext cx="3275967" cy="2548241"/>
      </dsp:txXfrm>
    </dsp:sp>
    <dsp:sp modelId="{975C752B-C37A-4BA6-A3AE-2202A141404A}">
      <dsp:nvSpPr>
        <dsp:cNvPr id="0" name=""/>
        <dsp:cNvSpPr/>
      </dsp:nvSpPr>
      <dsp:spPr>
        <a:xfrm>
          <a:off x="3538853" y="0"/>
          <a:ext cx="3275967" cy="733586"/>
        </a:xfrm>
        <a:prstGeom prst="rect">
          <a:avLst/>
        </a:prstGeom>
        <a:noFill/>
        <a:ln w="9525" cap="rnd" cmpd="sng" algn="ctr">
          <a:noFill/>
          <a:prstDash val="solid"/>
        </a:ln>
        <a:effectLst>
          <a:outerShdw blurRad="63500" dist="25400" dir="5400000" rotWithShape="0">
            <a:srgbClr val="000000">
              <a:alpha val="60000"/>
            </a:srgbClr>
          </a:outerShdw>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lvl="0" algn="l" defTabSz="1155700">
            <a:lnSpc>
              <a:spcPct val="90000"/>
            </a:lnSpc>
            <a:spcBef>
              <a:spcPct val="0"/>
            </a:spcBef>
            <a:spcAft>
              <a:spcPct val="35000"/>
            </a:spcAft>
          </a:pPr>
          <a:r>
            <a:rPr lang="en-US" sz="2600" b="1" u="sng" kern="1200" dirty="0" smtClean="0">
              <a:solidFill>
                <a:srgbClr val="92D050"/>
              </a:solidFill>
              <a:effectLst/>
            </a:rPr>
            <a:t>Data Preprocessing</a:t>
          </a:r>
          <a:endParaRPr lang="en-US" sz="2600" b="1" u="sng" kern="1200" dirty="0">
            <a:solidFill>
              <a:srgbClr val="92D050"/>
            </a:solidFill>
            <a:effectLst/>
          </a:endParaRPr>
        </a:p>
      </dsp:txBody>
      <dsp:txXfrm>
        <a:off x="3538853" y="0"/>
        <a:ext cx="3275967" cy="733586"/>
      </dsp:txXfrm>
    </dsp:sp>
    <dsp:sp modelId="{CAD62F17-E99D-4FEF-B376-961CA4CB20EB}">
      <dsp:nvSpPr>
        <dsp:cNvPr id="0" name=""/>
        <dsp:cNvSpPr/>
      </dsp:nvSpPr>
      <dsp:spPr>
        <a:xfrm>
          <a:off x="7076898" y="3"/>
          <a:ext cx="3275967" cy="4247069"/>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lvl="0" algn="l" defTabSz="1155700">
            <a:lnSpc>
              <a:spcPct val="90000"/>
            </a:lnSpc>
            <a:spcBef>
              <a:spcPct val="0"/>
            </a:spcBef>
            <a:spcAft>
              <a:spcPct val="35000"/>
            </a:spcAft>
            <a:defRPr cap="all"/>
          </a:pPr>
          <a:endParaRPr lang="en-US" sz="2600" kern="1200" dirty="0"/>
        </a:p>
      </dsp:txBody>
      <dsp:txXfrm>
        <a:off x="7076898" y="1698831"/>
        <a:ext cx="3275967" cy="2548241"/>
      </dsp:txXfrm>
    </dsp:sp>
    <dsp:sp modelId="{E20811D6-E5D4-4C9E-AABF-9E0E1902CA2C}">
      <dsp:nvSpPr>
        <dsp:cNvPr id="0" name=""/>
        <dsp:cNvSpPr/>
      </dsp:nvSpPr>
      <dsp:spPr>
        <a:xfrm>
          <a:off x="7076898" y="0"/>
          <a:ext cx="3275967" cy="764925"/>
        </a:xfrm>
        <a:prstGeom prst="rect">
          <a:avLst/>
        </a:prstGeom>
        <a:noFill/>
        <a:ln w="9525" cap="rnd" cmpd="sng" algn="ctr">
          <a:noFill/>
          <a:prstDash val="solid"/>
        </a:ln>
        <a:effectLst>
          <a:outerShdw blurRad="63500" dist="25400" dir="5400000" rotWithShape="0">
            <a:srgbClr val="000000">
              <a:alpha val="60000"/>
            </a:srgbClr>
          </a:outerShdw>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lvl="0" algn="l" defTabSz="1155700">
            <a:lnSpc>
              <a:spcPct val="90000"/>
            </a:lnSpc>
            <a:spcBef>
              <a:spcPct val="0"/>
            </a:spcBef>
            <a:spcAft>
              <a:spcPct val="35000"/>
            </a:spcAft>
          </a:pPr>
          <a:r>
            <a:rPr lang="en-US" sz="2600" b="1" u="sng" kern="1200" dirty="0" smtClean="0">
              <a:solidFill>
                <a:srgbClr val="FFFF00"/>
              </a:solidFill>
              <a:effectLst/>
            </a:rPr>
            <a:t>Model Building</a:t>
          </a:r>
          <a:endParaRPr lang="en-US" sz="2600" b="1" u="sng" kern="1200" dirty="0">
            <a:solidFill>
              <a:srgbClr val="FFFF00"/>
            </a:solidFill>
            <a:effectLst/>
          </a:endParaRPr>
        </a:p>
      </dsp:txBody>
      <dsp:txXfrm>
        <a:off x="7076898" y="0"/>
        <a:ext cx="3275967" cy="76492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1370693" y="1532632"/>
            <a:ext cx="9440034" cy="1808880"/>
          </a:xfrm>
        </p:spPr>
        <p:txBody>
          <a:bodyPr>
            <a:normAutofit fontScale="90000"/>
          </a:bodyPr>
          <a:lstStyle/>
          <a:p>
            <a:r>
              <a:rPr lang="en-US" sz="7200" dirty="0" smtClean="0">
                <a:solidFill>
                  <a:schemeClr val="accent6">
                    <a:lumMod val="40000"/>
                    <a:lumOff val="60000"/>
                  </a:schemeClr>
                </a:solidFill>
              </a:rPr>
              <a:t>Forecasting The Future Sales Of The Big Market </a:t>
            </a:r>
            <a:endParaRPr lang="en-US" sz="7200" dirty="0">
              <a:solidFill>
                <a:schemeClr val="accent6">
                  <a:lumMod val="40000"/>
                  <a:lumOff val="60000"/>
                </a:schemeClr>
              </a:solidFill>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4668193" y="3584000"/>
            <a:ext cx="3308674" cy="789108"/>
          </a:xfrm>
        </p:spPr>
        <p:txBody>
          <a:bodyPr>
            <a:normAutofit/>
          </a:bodyPr>
          <a:lstStyle/>
          <a:p>
            <a:r>
              <a:rPr lang="en-US" sz="2800" b="1" dirty="0" smtClean="0">
                <a:solidFill>
                  <a:srgbClr val="00B0F0"/>
                </a:solidFill>
              </a:rPr>
              <a:t>OMAR FAZIL M.Y</a:t>
            </a:r>
          </a:p>
        </p:txBody>
      </p:sp>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5909" y="596459"/>
            <a:ext cx="4403845" cy="1135541"/>
          </a:xfrm>
        </p:spPr>
        <p:txBody>
          <a:bodyPr>
            <a:normAutofit/>
          </a:bodyPr>
          <a:lstStyle/>
          <a:p>
            <a:r>
              <a:rPr lang="en-IN" sz="6000" dirty="0" smtClean="0">
                <a:solidFill>
                  <a:srgbClr val="FF0000"/>
                </a:solidFill>
              </a:rPr>
              <a:t>Introduction:</a:t>
            </a:r>
            <a:endParaRPr lang="en-IN" sz="6000" dirty="0">
              <a:solidFill>
                <a:srgbClr val="FF0000"/>
              </a:solidFill>
            </a:endParaRPr>
          </a:p>
        </p:txBody>
      </p:sp>
      <p:sp>
        <p:nvSpPr>
          <p:cNvPr id="3" name="Subtitle 2"/>
          <p:cNvSpPr>
            <a:spLocks noGrp="1"/>
          </p:cNvSpPr>
          <p:nvPr>
            <p:ph type="subTitle" idx="1"/>
          </p:nvPr>
        </p:nvSpPr>
        <p:spPr>
          <a:xfrm>
            <a:off x="1447967" y="2279940"/>
            <a:ext cx="9440034" cy="2896985"/>
          </a:xfrm>
        </p:spPr>
        <p:txBody>
          <a:bodyPr>
            <a:normAutofit/>
          </a:bodyPr>
          <a:lstStyle/>
          <a:p>
            <a:pPr algn="l"/>
            <a:r>
              <a:rPr lang="en-IN" dirty="0" smtClean="0"/>
              <a:t>This project is all about predicting the future sales of the super market and also doing some Exploratory Data Analysis using data pre-processing method. My aim is to build a predictive model and predict the sales of each product at a particular outlet. The data contains missing values as some stores didn’t report all the data due to technical glitches. I have done lot of data pre-processing method in order to gain insights from the data and to improve the prediction rate of my model</a:t>
            </a:r>
            <a:endParaRPr lang="en-IN" dirty="0"/>
          </a:p>
        </p:txBody>
      </p:sp>
    </p:spTree>
    <p:extLst>
      <p:ext uri="{BB962C8B-B14F-4D97-AF65-F5344CB8AC3E}">
        <p14:creationId xmlns:p14="http://schemas.microsoft.com/office/powerpoint/2010/main" val="102718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A748D-BEEC-43A4-BFF3-B31C0275A5D9}"/>
              </a:ext>
            </a:extLst>
          </p:cNvPr>
          <p:cNvSpPr>
            <a:spLocks noGrp="1"/>
          </p:cNvSpPr>
          <p:nvPr>
            <p:ph type="title"/>
          </p:nvPr>
        </p:nvSpPr>
        <p:spPr>
          <a:xfrm>
            <a:off x="913795" y="13944"/>
            <a:ext cx="10353762" cy="1521333"/>
          </a:xfrm>
        </p:spPr>
        <p:txBody>
          <a:bodyPr>
            <a:normAutofit/>
          </a:bodyPr>
          <a:lstStyle/>
          <a:p>
            <a:r>
              <a:rPr lang="en-US" sz="5400" dirty="0" smtClean="0"/>
              <a:t>3 Main </a:t>
            </a:r>
            <a:r>
              <a:rPr lang="en-US" sz="5400" dirty="0"/>
              <a:t>S</a:t>
            </a:r>
            <a:r>
              <a:rPr lang="en-US" sz="5400" dirty="0" smtClean="0"/>
              <a:t>teps </a:t>
            </a:r>
            <a:r>
              <a:rPr lang="en-US" sz="5400" dirty="0"/>
              <a:t>T</a:t>
            </a:r>
            <a:r>
              <a:rPr lang="en-US" sz="5400" dirty="0" smtClean="0"/>
              <a:t>o Be Followed</a:t>
            </a:r>
            <a:endParaRPr lang="en-US" sz="5400" dirty="0"/>
          </a:p>
        </p:txBody>
      </p:sp>
      <p:graphicFrame>
        <p:nvGraphicFramePr>
          <p:cNvPr id="4" name="Content Placeholder 2">
            <a:extLst>
              <a:ext uri="{FF2B5EF4-FFF2-40B4-BE49-F238E27FC236}">
                <a16:creationId xmlns:a16="http://schemas.microsoft.com/office/drawing/2014/main" xmlns="" id="{AED04DAF-1E3F-4397-8834-E64118E9B2CD}"/>
              </a:ext>
            </a:extLst>
          </p:cNvPr>
          <p:cNvGraphicFramePr>
            <a:graphicFrameLocks noGrp="1"/>
          </p:cNvGraphicFramePr>
          <p:nvPr>
            <p:ph idx="1"/>
            <p:extLst>
              <p:ext uri="{D42A27DB-BD31-4B8C-83A1-F6EECF244321}">
                <p14:modId xmlns:p14="http://schemas.microsoft.com/office/powerpoint/2010/main" val="710386919"/>
              </p:ext>
            </p:extLst>
          </p:nvPr>
        </p:nvGraphicFramePr>
        <p:xfrm>
          <a:off x="914400" y="2076449"/>
          <a:ext cx="10353675" cy="4247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641803" y="2797934"/>
            <a:ext cx="2897746" cy="2308324"/>
          </a:xfrm>
          <a:prstGeom prst="rect">
            <a:avLst/>
          </a:prstGeom>
          <a:noFill/>
        </p:spPr>
        <p:txBody>
          <a:bodyPr wrap="square" rtlCol="0">
            <a:spAutoFit/>
          </a:bodyPr>
          <a:lstStyle/>
          <a:p>
            <a:r>
              <a:rPr lang="en-IN" dirty="0" smtClean="0">
                <a:solidFill>
                  <a:schemeClr val="tx1">
                    <a:lumMod val="85000"/>
                  </a:schemeClr>
                </a:solidFill>
              </a:rPr>
              <a:t>We need to take the raw data and transform into a format that can be understood by computers and machine learning. Missing values should be treated, Categorical data should get convert into numeric data type.</a:t>
            </a:r>
            <a:endParaRPr lang="en-IN" dirty="0">
              <a:solidFill>
                <a:schemeClr val="tx1">
                  <a:lumMod val="85000"/>
                </a:schemeClr>
              </a:solidFill>
            </a:endParaRPr>
          </a:p>
        </p:txBody>
      </p:sp>
      <p:sp>
        <p:nvSpPr>
          <p:cNvPr id="6" name="TextBox 5"/>
          <p:cNvSpPr txBox="1"/>
          <p:nvPr/>
        </p:nvSpPr>
        <p:spPr>
          <a:xfrm>
            <a:off x="8157735" y="2785055"/>
            <a:ext cx="2897746" cy="2585323"/>
          </a:xfrm>
          <a:prstGeom prst="rect">
            <a:avLst/>
          </a:prstGeom>
          <a:noFill/>
        </p:spPr>
        <p:txBody>
          <a:bodyPr wrap="square" rtlCol="0">
            <a:spAutoFit/>
          </a:bodyPr>
          <a:lstStyle/>
          <a:p>
            <a:r>
              <a:rPr lang="en-IN" dirty="0" smtClean="0">
                <a:solidFill>
                  <a:schemeClr val="accent5">
                    <a:lumMod val="20000"/>
                    <a:lumOff val="80000"/>
                  </a:schemeClr>
                </a:solidFill>
              </a:rPr>
              <a:t>Creating an algorithm, which a computer then uses to find a model that fits the data as best as possible and makes very accurate prediction based on that. We don’t give information to machine in other ways we give algorithm to machines.</a:t>
            </a:r>
            <a:endParaRPr lang="en-IN" dirty="0">
              <a:solidFill>
                <a:schemeClr val="accent5">
                  <a:lumMod val="20000"/>
                  <a:lumOff val="80000"/>
                </a:schemeClr>
              </a:solidFill>
            </a:endParaRPr>
          </a:p>
        </p:txBody>
      </p:sp>
      <p:sp>
        <p:nvSpPr>
          <p:cNvPr id="7" name="TextBox 6"/>
          <p:cNvSpPr txBox="1"/>
          <p:nvPr/>
        </p:nvSpPr>
        <p:spPr>
          <a:xfrm>
            <a:off x="1074355" y="2785055"/>
            <a:ext cx="2897746" cy="2862322"/>
          </a:xfrm>
          <a:prstGeom prst="rect">
            <a:avLst/>
          </a:prstGeom>
          <a:noFill/>
        </p:spPr>
        <p:txBody>
          <a:bodyPr wrap="square" rtlCol="0">
            <a:spAutoFit/>
          </a:bodyPr>
          <a:lstStyle/>
          <a:p>
            <a:r>
              <a:rPr lang="en-IN" dirty="0" smtClean="0">
                <a:solidFill>
                  <a:schemeClr val="accent6">
                    <a:lumMod val="20000"/>
                    <a:lumOff val="80000"/>
                  </a:schemeClr>
                </a:solidFill>
              </a:rPr>
              <a:t>The data have collected in 2013 for 1559 products across 10 stores in different cities. Also, with well defined attributes of each product and store. Firstly, import the data and read all the descriptions and understand the abbreviations mentioned in the dataset.</a:t>
            </a:r>
            <a:endParaRPr lang="en-IN" dirty="0">
              <a:solidFill>
                <a:schemeClr val="accent6">
                  <a:lumMod val="20000"/>
                  <a:lumOff val="80000"/>
                </a:schemeClr>
              </a:solidFill>
            </a:endParaRPr>
          </a:p>
        </p:txBody>
      </p:sp>
    </p:spTree>
    <p:extLst>
      <p:ext uri="{BB962C8B-B14F-4D97-AF65-F5344CB8AC3E}">
        <p14:creationId xmlns:p14="http://schemas.microsoft.com/office/powerpoint/2010/main" val="2689089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5048"/>
            <a:ext cx="10353762" cy="2056332"/>
          </a:xfrm>
        </p:spPr>
        <p:txBody>
          <a:bodyPr>
            <a:normAutofit fontScale="90000"/>
          </a:bodyPr>
          <a:lstStyle/>
          <a:p>
            <a:r>
              <a:rPr lang="en-IN" dirty="0" smtClean="0">
                <a:solidFill>
                  <a:schemeClr val="accent6">
                    <a:lumMod val="40000"/>
                    <a:lumOff val="60000"/>
                  </a:schemeClr>
                </a:solidFill>
              </a:rPr>
              <a:t>1. Understand Data</a:t>
            </a:r>
            <a:br>
              <a:rPr lang="en-IN" dirty="0" smtClean="0">
                <a:solidFill>
                  <a:schemeClr val="accent6">
                    <a:lumMod val="40000"/>
                    <a:lumOff val="60000"/>
                  </a:schemeClr>
                </a:solidFill>
              </a:rPr>
            </a:br>
            <a:r>
              <a:rPr lang="en-IN" dirty="0">
                <a:solidFill>
                  <a:schemeClr val="accent6">
                    <a:lumMod val="40000"/>
                    <a:lumOff val="60000"/>
                  </a:schemeClr>
                </a:solidFill>
              </a:rPr>
              <a:t/>
            </a:r>
            <a:br>
              <a:rPr lang="en-IN" dirty="0">
                <a:solidFill>
                  <a:schemeClr val="accent6">
                    <a:lumMod val="40000"/>
                    <a:lumOff val="60000"/>
                  </a:schemeClr>
                </a:solidFill>
              </a:rPr>
            </a:br>
            <a:r>
              <a:rPr lang="en-IN" sz="3600" dirty="0" smtClean="0">
                <a:solidFill>
                  <a:schemeClr val="accent6">
                    <a:lumMod val="40000"/>
                    <a:lumOff val="60000"/>
                  </a:schemeClr>
                </a:solidFill>
              </a:rPr>
              <a:t>Find which model to use?</a:t>
            </a:r>
            <a:r>
              <a:rPr lang="en-IN" dirty="0" smtClean="0">
                <a:solidFill>
                  <a:schemeClr val="accent6">
                    <a:lumMod val="40000"/>
                    <a:lumOff val="60000"/>
                  </a:schemeClr>
                </a:solidFill>
              </a:rPr>
              <a:t/>
            </a:r>
            <a:br>
              <a:rPr lang="en-IN" dirty="0" smtClean="0">
                <a:solidFill>
                  <a:schemeClr val="accent6">
                    <a:lumMod val="40000"/>
                    <a:lumOff val="60000"/>
                  </a:schemeClr>
                </a:solidFill>
              </a:rPr>
            </a:br>
            <a:endParaRPr lang="en-IN" dirty="0">
              <a:solidFill>
                <a:schemeClr val="accent6">
                  <a:lumMod val="40000"/>
                  <a:lumOff val="60000"/>
                </a:schemeClr>
              </a:solidFill>
            </a:endParaRPr>
          </a:p>
        </p:txBody>
      </p:sp>
      <p:sp>
        <p:nvSpPr>
          <p:cNvPr id="3" name="Content Placeholder 2"/>
          <p:cNvSpPr>
            <a:spLocks noGrp="1"/>
          </p:cNvSpPr>
          <p:nvPr>
            <p:ph idx="1"/>
          </p:nvPr>
        </p:nvSpPr>
        <p:spPr>
          <a:xfrm>
            <a:off x="913795" y="2990849"/>
            <a:ext cx="10353762" cy="3714749"/>
          </a:xfrm>
        </p:spPr>
        <p:txBody>
          <a:bodyPr/>
          <a:lstStyle/>
          <a:p>
            <a:r>
              <a:rPr lang="en-IN" dirty="0" smtClean="0"/>
              <a:t>Here we use Random Forest Regression algorithm to find the future sales of the sales data.</a:t>
            </a:r>
          </a:p>
          <a:p>
            <a:r>
              <a:rPr lang="en-IN" dirty="0" smtClean="0"/>
              <a:t>It is a Supervised Learning algorithm that uses ensemble learning method for regression.</a:t>
            </a:r>
          </a:p>
          <a:p>
            <a:r>
              <a:rPr lang="en-IN" dirty="0" smtClean="0"/>
              <a:t>A Random Forest operates by </a:t>
            </a:r>
            <a:r>
              <a:rPr lang="en-IN" smtClean="0"/>
              <a:t>conducting several </a:t>
            </a:r>
            <a:r>
              <a:rPr lang="en-IN" dirty="0" smtClean="0"/>
              <a:t>decision trees during training time and outputting the mean of the classes as the prediction of all the trees.</a:t>
            </a:r>
            <a:endParaRPr lang="en-IN" dirty="0"/>
          </a:p>
        </p:txBody>
      </p:sp>
      <p:sp>
        <p:nvSpPr>
          <p:cNvPr id="4" name="TextBox 3"/>
          <p:cNvSpPr txBox="1"/>
          <p:nvPr/>
        </p:nvSpPr>
        <p:spPr>
          <a:xfrm>
            <a:off x="913795" y="2176530"/>
            <a:ext cx="4714273" cy="584775"/>
          </a:xfrm>
          <a:prstGeom prst="rect">
            <a:avLst/>
          </a:prstGeom>
          <a:noFill/>
        </p:spPr>
        <p:txBody>
          <a:bodyPr wrap="square" rtlCol="0">
            <a:spAutoFit/>
          </a:bodyPr>
          <a:lstStyle/>
          <a:p>
            <a:r>
              <a:rPr lang="en-IN" sz="3200" dirty="0" smtClean="0">
                <a:solidFill>
                  <a:srgbClr val="00B0F0"/>
                </a:solidFill>
              </a:rPr>
              <a:t>Random Forest Regression</a:t>
            </a:r>
            <a:endParaRPr lang="en-IN" sz="3200" dirty="0">
              <a:solidFill>
                <a:srgbClr val="00B0F0"/>
              </a:solidFill>
            </a:endParaRPr>
          </a:p>
        </p:txBody>
      </p:sp>
    </p:spTree>
    <p:extLst>
      <p:ext uri="{BB962C8B-B14F-4D97-AF65-F5344CB8AC3E}">
        <p14:creationId xmlns:p14="http://schemas.microsoft.com/office/powerpoint/2010/main" val="202064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7778"/>
            <a:ext cx="10353762" cy="1257300"/>
          </a:xfrm>
        </p:spPr>
        <p:txBody>
          <a:bodyPr/>
          <a:lstStyle/>
          <a:p>
            <a:r>
              <a:rPr lang="en-IN" dirty="0" smtClean="0">
                <a:solidFill>
                  <a:schemeClr val="accent6">
                    <a:lumMod val="40000"/>
                    <a:lumOff val="60000"/>
                  </a:schemeClr>
                </a:solidFill>
              </a:rPr>
              <a:t>2. Find and Fill the Missing Values</a:t>
            </a:r>
            <a:endParaRPr lang="en-IN" dirty="0">
              <a:solidFill>
                <a:schemeClr val="accent6">
                  <a:lumMod val="40000"/>
                  <a:lumOff val="60000"/>
                </a:schemeClr>
              </a:solidFill>
            </a:endParaRPr>
          </a:p>
        </p:txBody>
      </p:sp>
      <p:sp>
        <p:nvSpPr>
          <p:cNvPr id="3" name="Content Placeholder 2"/>
          <p:cNvSpPr>
            <a:spLocks noGrp="1"/>
          </p:cNvSpPr>
          <p:nvPr>
            <p:ph idx="1"/>
          </p:nvPr>
        </p:nvSpPr>
        <p:spPr>
          <a:xfrm>
            <a:off x="913795" y="1635078"/>
            <a:ext cx="10353762" cy="1726308"/>
          </a:xfrm>
        </p:spPr>
        <p:txBody>
          <a:bodyPr>
            <a:normAutofit lnSpcReduction="10000"/>
          </a:bodyPr>
          <a:lstStyle/>
          <a:p>
            <a:pPr>
              <a:buFont typeface="Wingdings" panose="05000000000000000000" pitchFamily="2" charset="2"/>
              <a:buChar char="v"/>
            </a:pPr>
            <a:r>
              <a:rPr lang="en-IN" dirty="0" smtClean="0"/>
              <a:t>The </a:t>
            </a:r>
            <a:r>
              <a:rPr lang="en-IN" dirty="0"/>
              <a:t>column outlet size has </a:t>
            </a:r>
            <a:r>
              <a:rPr lang="en-IN" dirty="0">
                <a:solidFill>
                  <a:schemeClr val="accent6">
                    <a:lumMod val="40000"/>
                    <a:lumOff val="60000"/>
                  </a:schemeClr>
                </a:solidFill>
              </a:rPr>
              <a:t>290</a:t>
            </a:r>
            <a:r>
              <a:rPr lang="en-IN" dirty="0"/>
              <a:t> </a:t>
            </a:r>
            <a:r>
              <a:rPr lang="en-IN" dirty="0" smtClean="0"/>
              <a:t>missing </a:t>
            </a:r>
            <a:r>
              <a:rPr lang="en-IN" dirty="0"/>
              <a:t>values and item weight has </a:t>
            </a:r>
            <a:r>
              <a:rPr lang="en-IN" dirty="0">
                <a:solidFill>
                  <a:schemeClr val="accent6">
                    <a:lumMod val="40000"/>
                    <a:lumOff val="60000"/>
                  </a:schemeClr>
                </a:solidFill>
              </a:rPr>
              <a:t>1463 </a:t>
            </a:r>
            <a:r>
              <a:rPr lang="en-IN" dirty="0"/>
              <a:t>missing values. The graph resembles the total values contain by both the columns </a:t>
            </a:r>
            <a:endParaRPr lang="en-IN" dirty="0" smtClean="0"/>
          </a:p>
          <a:p>
            <a:pPr>
              <a:buFont typeface="Wingdings" panose="05000000000000000000" pitchFamily="2" charset="2"/>
              <a:buChar char="v"/>
            </a:pPr>
            <a:r>
              <a:rPr lang="en-IN" dirty="0" smtClean="0"/>
              <a:t>It can be treated by mean method, by analysing the data we find that the mean of the data can fit the missing values better than any other method.</a:t>
            </a:r>
            <a:endParaRPr lang="en-IN" dirty="0"/>
          </a:p>
          <a:p>
            <a:pPr marL="36900" indent="0">
              <a:buNone/>
            </a:pPr>
            <a:endParaRPr lang="en-IN" dirty="0" smtClean="0"/>
          </a:p>
        </p:txBody>
      </p:sp>
      <p:graphicFrame>
        <p:nvGraphicFramePr>
          <p:cNvPr id="5" name="Chart 4"/>
          <p:cNvGraphicFramePr>
            <a:graphicFrameLocks/>
          </p:cNvGraphicFramePr>
          <p:nvPr>
            <p:extLst>
              <p:ext uri="{D42A27DB-BD31-4B8C-83A1-F6EECF244321}">
                <p14:modId xmlns:p14="http://schemas.microsoft.com/office/powerpoint/2010/main" val="2865756270"/>
              </p:ext>
            </p:extLst>
          </p:nvPr>
        </p:nvGraphicFramePr>
        <p:xfrm>
          <a:off x="3116687" y="3361386"/>
          <a:ext cx="6104586" cy="33613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791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40000"/>
                    <a:lumOff val="60000"/>
                  </a:schemeClr>
                </a:solidFill>
              </a:rPr>
              <a:t>3. Pre-processing Categorical Data</a:t>
            </a:r>
            <a:endParaRPr lang="en-IN" dirty="0">
              <a:solidFill>
                <a:schemeClr val="accent6">
                  <a:lumMod val="40000"/>
                  <a:lumOff val="60000"/>
                </a:schemeClr>
              </a:solidFill>
            </a:endParaRPr>
          </a:p>
        </p:txBody>
      </p:sp>
      <p:sp>
        <p:nvSpPr>
          <p:cNvPr id="3" name="Content Placeholder 2"/>
          <p:cNvSpPr>
            <a:spLocks noGrp="1"/>
          </p:cNvSpPr>
          <p:nvPr>
            <p:ph sz="half" idx="1"/>
          </p:nvPr>
        </p:nvSpPr>
        <p:spPr>
          <a:xfrm>
            <a:off x="913795" y="1871473"/>
            <a:ext cx="10353762" cy="2726286"/>
          </a:xfrm>
        </p:spPr>
        <p:txBody>
          <a:bodyPr>
            <a:normAutofit/>
          </a:bodyPr>
          <a:lstStyle/>
          <a:p>
            <a:r>
              <a:rPr lang="en-IN" dirty="0" smtClean="0"/>
              <a:t>Computer cannot access the categorical or string data type. It can only read numeric data type so we need to convert the string data into numeric data by using the algorithm Label Encoder.</a:t>
            </a:r>
          </a:p>
          <a:p>
            <a:r>
              <a:rPr lang="en-IN" dirty="0" smtClean="0"/>
              <a:t>Converting the labels into a numeric form so as to convert them into the machine-readable form.</a:t>
            </a:r>
          </a:p>
          <a:p>
            <a:r>
              <a:rPr lang="en-IN" dirty="0" smtClean="0"/>
              <a:t>The categorical columns are as follow</a:t>
            </a:r>
            <a:endParaRPr lang="en-IN" dirty="0"/>
          </a:p>
        </p:txBody>
      </p:sp>
      <p:sp>
        <p:nvSpPr>
          <p:cNvPr id="5" name="TextBox 4"/>
          <p:cNvSpPr txBox="1"/>
          <p:nvPr/>
        </p:nvSpPr>
        <p:spPr>
          <a:xfrm>
            <a:off x="1236370" y="4842454"/>
            <a:ext cx="2202287" cy="369332"/>
          </a:xfrm>
          <a:prstGeom prst="rect">
            <a:avLst/>
          </a:prstGeom>
          <a:solidFill>
            <a:srgbClr val="7030A0"/>
          </a:solidFill>
        </p:spPr>
        <p:txBody>
          <a:bodyPr wrap="square" rtlCol="0">
            <a:spAutoFit/>
          </a:bodyPr>
          <a:lstStyle/>
          <a:p>
            <a:r>
              <a:rPr lang="en-IN" dirty="0" smtClean="0"/>
              <a:t>Outlet identifier</a:t>
            </a:r>
            <a:endParaRPr lang="en-IN" dirty="0"/>
          </a:p>
        </p:txBody>
      </p:sp>
      <p:sp>
        <p:nvSpPr>
          <p:cNvPr id="6" name="TextBox 5"/>
          <p:cNvSpPr txBox="1"/>
          <p:nvPr/>
        </p:nvSpPr>
        <p:spPr>
          <a:xfrm>
            <a:off x="3888389" y="4855332"/>
            <a:ext cx="2202287" cy="369332"/>
          </a:xfrm>
          <a:prstGeom prst="rect">
            <a:avLst/>
          </a:prstGeom>
          <a:solidFill>
            <a:srgbClr val="7030A0"/>
          </a:solidFill>
        </p:spPr>
        <p:txBody>
          <a:bodyPr wrap="square" rtlCol="0">
            <a:spAutoFit/>
          </a:bodyPr>
          <a:lstStyle/>
          <a:p>
            <a:r>
              <a:rPr lang="en-IN" dirty="0" smtClean="0"/>
              <a:t>Item fat content</a:t>
            </a:r>
            <a:endParaRPr lang="en-IN" dirty="0"/>
          </a:p>
        </p:txBody>
      </p:sp>
      <p:sp>
        <p:nvSpPr>
          <p:cNvPr id="7" name="TextBox 6"/>
          <p:cNvSpPr txBox="1"/>
          <p:nvPr/>
        </p:nvSpPr>
        <p:spPr>
          <a:xfrm>
            <a:off x="6541437" y="4842454"/>
            <a:ext cx="2202287" cy="369332"/>
          </a:xfrm>
          <a:prstGeom prst="rect">
            <a:avLst/>
          </a:prstGeom>
          <a:solidFill>
            <a:srgbClr val="7030A0"/>
          </a:solidFill>
        </p:spPr>
        <p:txBody>
          <a:bodyPr wrap="square" rtlCol="0">
            <a:spAutoFit/>
          </a:bodyPr>
          <a:lstStyle/>
          <a:p>
            <a:r>
              <a:rPr lang="en-IN" dirty="0" smtClean="0"/>
              <a:t>Item type</a:t>
            </a:r>
            <a:endParaRPr lang="en-IN" dirty="0"/>
          </a:p>
        </p:txBody>
      </p:sp>
      <p:sp>
        <p:nvSpPr>
          <p:cNvPr id="8" name="TextBox 7"/>
          <p:cNvSpPr txBox="1"/>
          <p:nvPr/>
        </p:nvSpPr>
        <p:spPr>
          <a:xfrm>
            <a:off x="9065270" y="4842454"/>
            <a:ext cx="2202287" cy="369332"/>
          </a:xfrm>
          <a:prstGeom prst="rect">
            <a:avLst/>
          </a:prstGeom>
          <a:solidFill>
            <a:srgbClr val="7030A0"/>
          </a:solidFill>
        </p:spPr>
        <p:txBody>
          <a:bodyPr wrap="square" rtlCol="0">
            <a:spAutoFit/>
          </a:bodyPr>
          <a:lstStyle/>
          <a:p>
            <a:r>
              <a:rPr lang="en-IN" dirty="0" smtClean="0"/>
              <a:t>Outlet size</a:t>
            </a:r>
            <a:endParaRPr lang="en-IN" dirty="0"/>
          </a:p>
        </p:txBody>
      </p:sp>
      <p:sp>
        <p:nvSpPr>
          <p:cNvPr id="9" name="TextBox 8"/>
          <p:cNvSpPr txBox="1"/>
          <p:nvPr/>
        </p:nvSpPr>
        <p:spPr>
          <a:xfrm>
            <a:off x="1236371" y="5602308"/>
            <a:ext cx="2202287" cy="369332"/>
          </a:xfrm>
          <a:prstGeom prst="rect">
            <a:avLst/>
          </a:prstGeom>
          <a:solidFill>
            <a:srgbClr val="7030A0"/>
          </a:solidFill>
        </p:spPr>
        <p:txBody>
          <a:bodyPr wrap="square" rtlCol="0">
            <a:spAutoFit/>
          </a:bodyPr>
          <a:lstStyle/>
          <a:p>
            <a:r>
              <a:rPr lang="en-IN" dirty="0" smtClean="0"/>
              <a:t>Outlet location type</a:t>
            </a:r>
            <a:endParaRPr lang="en-IN" dirty="0"/>
          </a:p>
        </p:txBody>
      </p:sp>
      <p:sp>
        <p:nvSpPr>
          <p:cNvPr id="10" name="TextBox 9"/>
          <p:cNvSpPr txBox="1"/>
          <p:nvPr/>
        </p:nvSpPr>
        <p:spPr>
          <a:xfrm>
            <a:off x="3888389" y="5615187"/>
            <a:ext cx="2202287" cy="369332"/>
          </a:xfrm>
          <a:prstGeom prst="rect">
            <a:avLst/>
          </a:prstGeom>
          <a:solidFill>
            <a:srgbClr val="7030A0"/>
          </a:solidFill>
        </p:spPr>
        <p:txBody>
          <a:bodyPr wrap="square" rtlCol="0">
            <a:spAutoFit/>
          </a:bodyPr>
          <a:lstStyle/>
          <a:p>
            <a:r>
              <a:rPr lang="en-IN" dirty="0" smtClean="0"/>
              <a:t>Outlet type</a:t>
            </a:r>
            <a:endParaRPr lang="en-IN" dirty="0"/>
          </a:p>
        </p:txBody>
      </p:sp>
      <p:sp>
        <p:nvSpPr>
          <p:cNvPr id="11" name="TextBox 10"/>
          <p:cNvSpPr txBox="1"/>
          <p:nvPr/>
        </p:nvSpPr>
        <p:spPr>
          <a:xfrm>
            <a:off x="6541437" y="5602308"/>
            <a:ext cx="2202287" cy="369332"/>
          </a:xfrm>
          <a:prstGeom prst="rect">
            <a:avLst/>
          </a:prstGeom>
          <a:solidFill>
            <a:srgbClr val="7030A0"/>
          </a:solidFill>
        </p:spPr>
        <p:txBody>
          <a:bodyPr wrap="square" rtlCol="0">
            <a:spAutoFit/>
          </a:bodyPr>
          <a:lstStyle/>
          <a:p>
            <a:r>
              <a:rPr lang="en-IN" dirty="0" smtClean="0"/>
              <a:t>New type item </a:t>
            </a:r>
            <a:endParaRPr lang="en-IN" dirty="0"/>
          </a:p>
        </p:txBody>
      </p:sp>
    </p:spTree>
    <p:extLst>
      <p:ext uri="{BB962C8B-B14F-4D97-AF65-F5344CB8AC3E}">
        <p14:creationId xmlns:p14="http://schemas.microsoft.com/office/powerpoint/2010/main" val="1681160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40000"/>
                    <a:lumOff val="60000"/>
                  </a:schemeClr>
                </a:solidFill>
              </a:rPr>
              <a:t>4. Split The Data</a:t>
            </a:r>
            <a:endParaRPr lang="en-IN" b="1" dirty="0">
              <a:solidFill>
                <a:schemeClr val="accent6">
                  <a:lumMod val="40000"/>
                  <a:lumOff val="60000"/>
                </a:schemeClr>
              </a:solidFill>
            </a:endParaRPr>
          </a:p>
        </p:txBody>
      </p:sp>
      <p:sp>
        <p:nvSpPr>
          <p:cNvPr id="3" name="Text Placeholder 2"/>
          <p:cNvSpPr>
            <a:spLocks noGrp="1"/>
          </p:cNvSpPr>
          <p:nvPr>
            <p:ph type="body" idx="1"/>
          </p:nvPr>
        </p:nvSpPr>
        <p:spPr/>
        <p:txBody>
          <a:bodyPr/>
          <a:lstStyle/>
          <a:p>
            <a:r>
              <a:rPr lang="en-IN" sz="3200" b="1" u="sng" dirty="0" smtClean="0">
                <a:solidFill>
                  <a:schemeClr val="accent2">
                    <a:lumMod val="40000"/>
                    <a:lumOff val="60000"/>
                  </a:schemeClr>
                </a:solidFill>
              </a:rPr>
              <a:t>Training Data</a:t>
            </a:r>
            <a:endParaRPr lang="en-IN" sz="3200" b="1" u="sng" dirty="0">
              <a:solidFill>
                <a:schemeClr val="accent2">
                  <a:lumMod val="40000"/>
                  <a:lumOff val="60000"/>
                </a:schemeClr>
              </a:solidFill>
            </a:endParaRPr>
          </a:p>
        </p:txBody>
      </p:sp>
      <p:sp>
        <p:nvSpPr>
          <p:cNvPr id="4" name="Text Placeholder 3"/>
          <p:cNvSpPr>
            <a:spLocks noGrp="1"/>
          </p:cNvSpPr>
          <p:nvPr>
            <p:ph type="body" sz="half" idx="15"/>
          </p:nvPr>
        </p:nvSpPr>
        <p:spPr>
          <a:ln>
            <a:noFill/>
          </a:ln>
        </p:spPr>
        <p:txBody>
          <a:bodyPr>
            <a:noAutofit/>
          </a:bodyPr>
          <a:lstStyle/>
          <a:p>
            <a:pPr algn="l"/>
            <a:r>
              <a:rPr lang="en-IN" sz="2000" dirty="0" smtClean="0">
                <a:solidFill>
                  <a:srgbClr val="92D050"/>
                </a:solidFill>
              </a:rPr>
              <a:t>The training data is an initial set of data used to help a program understand how to apply technology like neural networks to learn and produce sophisticated results.</a:t>
            </a:r>
            <a:endParaRPr lang="en-IN" sz="2000" dirty="0">
              <a:solidFill>
                <a:srgbClr val="92D050"/>
              </a:solidFill>
            </a:endParaRPr>
          </a:p>
        </p:txBody>
      </p:sp>
      <p:sp>
        <p:nvSpPr>
          <p:cNvPr id="5" name="Text Placeholder 4"/>
          <p:cNvSpPr>
            <a:spLocks noGrp="1"/>
          </p:cNvSpPr>
          <p:nvPr>
            <p:ph type="body" sz="quarter" idx="3"/>
          </p:nvPr>
        </p:nvSpPr>
        <p:spPr/>
        <p:txBody>
          <a:bodyPr/>
          <a:lstStyle/>
          <a:p>
            <a:r>
              <a:rPr lang="en-IN" sz="3200" b="1" u="sng" dirty="0" smtClean="0">
                <a:solidFill>
                  <a:schemeClr val="accent2">
                    <a:lumMod val="40000"/>
                    <a:lumOff val="60000"/>
                  </a:schemeClr>
                </a:solidFill>
              </a:rPr>
              <a:t>Validating Data</a:t>
            </a:r>
            <a:endParaRPr lang="en-IN" sz="3200" b="1" u="sng" dirty="0">
              <a:solidFill>
                <a:schemeClr val="accent2">
                  <a:lumMod val="40000"/>
                  <a:lumOff val="60000"/>
                </a:schemeClr>
              </a:solidFill>
            </a:endParaRPr>
          </a:p>
        </p:txBody>
      </p:sp>
      <p:sp>
        <p:nvSpPr>
          <p:cNvPr id="6" name="Text Placeholder 5"/>
          <p:cNvSpPr>
            <a:spLocks noGrp="1"/>
          </p:cNvSpPr>
          <p:nvPr>
            <p:ph type="body" sz="half" idx="16"/>
          </p:nvPr>
        </p:nvSpPr>
        <p:spPr/>
        <p:txBody>
          <a:bodyPr>
            <a:normAutofit/>
          </a:bodyPr>
          <a:lstStyle/>
          <a:p>
            <a:pPr algn="l"/>
            <a:r>
              <a:rPr lang="en-IN" sz="2000" dirty="0" smtClean="0">
                <a:solidFill>
                  <a:srgbClr val="FFFF00"/>
                </a:solidFill>
              </a:rPr>
              <a:t>Data validation means checking the accuracy and quality of the source data before using, importing or otherwise processing data. It is a form of data cleansing.</a:t>
            </a:r>
            <a:endParaRPr lang="en-IN" sz="2000" dirty="0">
              <a:solidFill>
                <a:srgbClr val="FFFF00"/>
              </a:solidFill>
            </a:endParaRPr>
          </a:p>
        </p:txBody>
      </p:sp>
      <p:sp>
        <p:nvSpPr>
          <p:cNvPr id="7" name="Text Placeholder 6"/>
          <p:cNvSpPr>
            <a:spLocks noGrp="1"/>
          </p:cNvSpPr>
          <p:nvPr>
            <p:ph type="body" sz="quarter" idx="13"/>
          </p:nvPr>
        </p:nvSpPr>
        <p:spPr/>
        <p:txBody>
          <a:bodyPr/>
          <a:lstStyle/>
          <a:p>
            <a:r>
              <a:rPr lang="en-IN" sz="3200" b="1" u="sng" dirty="0" smtClean="0">
                <a:solidFill>
                  <a:schemeClr val="accent2">
                    <a:lumMod val="40000"/>
                    <a:lumOff val="60000"/>
                  </a:schemeClr>
                </a:solidFill>
              </a:rPr>
              <a:t>Testing Data</a:t>
            </a:r>
            <a:endParaRPr lang="en-IN" sz="3200" b="1" u="sng" dirty="0">
              <a:solidFill>
                <a:schemeClr val="accent2">
                  <a:lumMod val="40000"/>
                  <a:lumOff val="60000"/>
                </a:schemeClr>
              </a:solidFill>
            </a:endParaRPr>
          </a:p>
        </p:txBody>
      </p:sp>
      <p:sp>
        <p:nvSpPr>
          <p:cNvPr id="8" name="Text Placeholder 7"/>
          <p:cNvSpPr>
            <a:spLocks noGrp="1"/>
          </p:cNvSpPr>
          <p:nvPr>
            <p:ph type="body" sz="half" idx="17"/>
          </p:nvPr>
        </p:nvSpPr>
        <p:spPr/>
        <p:txBody>
          <a:bodyPr>
            <a:normAutofit/>
          </a:bodyPr>
          <a:lstStyle/>
          <a:p>
            <a:pPr algn="l"/>
            <a:r>
              <a:rPr lang="en-IN" sz="2000" dirty="0" smtClean="0">
                <a:solidFill>
                  <a:srgbClr val="FF0000"/>
                </a:solidFill>
              </a:rPr>
              <a:t>Test data is the input given to the program during the execution of predictive model. With this data we will predict the machine learning models.</a:t>
            </a:r>
            <a:endParaRPr lang="en-IN" sz="2000" dirty="0">
              <a:solidFill>
                <a:srgbClr val="FF0000"/>
              </a:solidFill>
            </a:endParaRPr>
          </a:p>
        </p:txBody>
      </p:sp>
    </p:spTree>
    <p:extLst>
      <p:ext uri="{BB962C8B-B14F-4D97-AF65-F5344CB8AC3E}">
        <p14:creationId xmlns:p14="http://schemas.microsoft.com/office/powerpoint/2010/main" val="1109720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6">
                    <a:lumMod val="40000"/>
                    <a:lumOff val="60000"/>
                  </a:schemeClr>
                </a:solidFill>
              </a:rPr>
              <a:t>5. Find </a:t>
            </a:r>
            <a:r>
              <a:rPr lang="en-IN" dirty="0" err="1" smtClean="0">
                <a:solidFill>
                  <a:schemeClr val="accent6">
                    <a:lumMod val="40000"/>
                    <a:lumOff val="60000"/>
                  </a:schemeClr>
                </a:solidFill>
              </a:rPr>
              <a:t>Metrices</a:t>
            </a:r>
            <a:endParaRPr lang="en-IN" dirty="0">
              <a:solidFill>
                <a:schemeClr val="accent6">
                  <a:lumMod val="40000"/>
                  <a:lumOff val="60000"/>
                </a:schemeClr>
              </a:solidFill>
            </a:endParaRPr>
          </a:p>
        </p:txBody>
      </p:sp>
      <p:sp>
        <p:nvSpPr>
          <p:cNvPr id="3" name="Text Placeholder 2"/>
          <p:cNvSpPr>
            <a:spLocks noGrp="1"/>
          </p:cNvSpPr>
          <p:nvPr>
            <p:ph type="body" idx="1"/>
          </p:nvPr>
        </p:nvSpPr>
        <p:spPr>
          <a:xfrm>
            <a:off x="1046013" y="1777879"/>
            <a:ext cx="4764764" cy="692494"/>
          </a:xfrm>
        </p:spPr>
        <p:txBody>
          <a:bodyPr/>
          <a:lstStyle/>
          <a:p>
            <a:r>
              <a:rPr lang="en-IN" dirty="0" smtClean="0">
                <a:solidFill>
                  <a:srgbClr val="00B0F0"/>
                </a:solidFill>
              </a:rPr>
              <a:t>Random Forest Regression</a:t>
            </a:r>
            <a:endParaRPr lang="en-IN" dirty="0">
              <a:solidFill>
                <a:srgbClr val="00B0F0"/>
              </a:solidFill>
            </a:endParaRPr>
          </a:p>
        </p:txBody>
      </p:sp>
      <p:sp>
        <p:nvSpPr>
          <p:cNvPr id="5" name="Text Placeholder 4"/>
          <p:cNvSpPr>
            <a:spLocks noGrp="1"/>
          </p:cNvSpPr>
          <p:nvPr>
            <p:ph type="body" sz="quarter" idx="3"/>
          </p:nvPr>
        </p:nvSpPr>
        <p:spPr>
          <a:xfrm>
            <a:off x="6363166" y="1777878"/>
            <a:ext cx="4779582" cy="692495"/>
          </a:xfrm>
        </p:spPr>
        <p:txBody>
          <a:bodyPr/>
          <a:lstStyle/>
          <a:p>
            <a:r>
              <a:rPr lang="en-IN" dirty="0" smtClean="0">
                <a:solidFill>
                  <a:srgbClr val="00B0F0"/>
                </a:solidFill>
              </a:rPr>
              <a:t>Linear Regression</a:t>
            </a:r>
            <a:endParaRPr lang="en-IN" dirty="0">
              <a:solidFill>
                <a:srgbClr val="00B0F0"/>
              </a:solidFill>
            </a:endParaRPr>
          </a:p>
        </p:txBody>
      </p:sp>
      <p:sp>
        <p:nvSpPr>
          <p:cNvPr id="9" name="TextBox 8"/>
          <p:cNvSpPr txBox="1"/>
          <p:nvPr/>
        </p:nvSpPr>
        <p:spPr>
          <a:xfrm>
            <a:off x="2021983" y="2516062"/>
            <a:ext cx="2910625" cy="923330"/>
          </a:xfrm>
          <a:prstGeom prst="rect">
            <a:avLst/>
          </a:prstGeom>
          <a:noFill/>
        </p:spPr>
        <p:txBody>
          <a:bodyPr wrap="square" rtlCol="0">
            <a:spAutoFit/>
          </a:bodyPr>
          <a:lstStyle/>
          <a:p>
            <a:r>
              <a:rPr lang="en-IN" dirty="0" smtClean="0"/>
              <a:t>R2 Score  :   0.95899</a:t>
            </a:r>
          </a:p>
          <a:p>
            <a:r>
              <a:rPr lang="en-IN" dirty="0" smtClean="0"/>
              <a:t>MSE         :  0.04225</a:t>
            </a:r>
          </a:p>
          <a:p>
            <a:r>
              <a:rPr lang="en-IN" dirty="0" smtClean="0"/>
              <a:t>CV Score :   0.30752</a:t>
            </a:r>
            <a:endParaRPr lang="en-IN" dirty="0"/>
          </a:p>
        </p:txBody>
      </p:sp>
      <p:sp>
        <p:nvSpPr>
          <p:cNvPr id="10" name="TextBox 9"/>
          <p:cNvSpPr txBox="1"/>
          <p:nvPr/>
        </p:nvSpPr>
        <p:spPr>
          <a:xfrm>
            <a:off x="7439313" y="2528944"/>
            <a:ext cx="2910625" cy="923330"/>
          </a:xfrm>
          <a:prstGeom prst="rect">
            <a:avLst/>
          </a:prstGeom>
          <a:noFill/>
        </p:spPr>
        <p:txBody>
          <a:bodyPr wrap="square" rtlCol="0">
            <a:spAutoFit/>
          </a:bodyPr>
          <a:lstStyle/>
          <a:p>
            <a:r>
              <a:rPr lang="en-IN" dirty="0" smtClean="0"/>
              <a:t>R2 Score  :   0.70524</a:t>
            </a:r>
          </a:p>
          <a:p>
            <a:r>
              <a:rPr lang="en-IN" dirty="0" smtClean="0"/>
              <a:t>MSE         :  0.28800</a:t>
            </a:r>
          </a:p>
          <a:p>
            <a:r>
              <a:rPr lang="en-IN" dirty="0" smtClean="0"/>
              <a:t>CV Score :   0.28908</a:t>
            </a:r>
            <a:endParaRPr lang="en-IN" dirty="0"/>
          </a:p>
        </p:txBody>
      </p:sp>
      <p:graphicFrame>
        <p:nvGraphicFramePr>
          <p:cNvPr id="11" name="Chart 10"/>
          <p:cNvGraphicFramePr>
            <a:graphicFrameLocks/>
          </p:cNvGraphicFramePr>
          <p:nvPr>
            <p:extLst>
              <p:ext uri="{D42A27DB-BD31-4B8C-83A1-F6EECF244321}">
                <p14:modId xmlns:p14="http://schemas.microsoft.com/office/powerpoint/2010/main" val="1070582882"/>
              </p:ext>
            </p:extLst>
          </p:nvPr>
        </p:nvGraphicFramePr>
        <p:xfrm>
          <a:off x="913795" y="3510845"/>
          <a:ext cx="10353762" cy="30901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7084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24079"/>
            <a:ext cx="9440034" cy="1218356"/>
          </a:xfrm>
        </p:spPr>
        <p:txBody>
          <a:bodyPr/>
          <a:lstStyle/>
          <a:p>
            <a:r>
              <a:rPr lang="en-IN" dirty="0" smtClean="0"/>
              <a:t>Conclusion:</a:t>
            </a:r>
            <a:endParaRPr lang="en-IN" dirty="0"/>
          </a:p>
        </p:txBody>
      </p:sp>
      <p:sp>
        <p:nvSpPr>
          <p:cNvPr id="3" name="Subtitle 2"/>
          <p:cNvSpPr>
            <a:spLocks noGrp="1"/>
          </p:cNvSpPr>
          <p:nvPr>
            <p:ph type="subTitle" idx="1"/>
          </p:nvPr>
        </p:nvSpPr>
        <p:spPr>
          <a:xfrm>
            <a:off x="1370693" y="2137863"/>
            <a:ext cx="9440034" cy="1880336"/>
          </a:xfrm>
        </p:spPr>
        <p:txBody>
          <a:bodyPr>
            <a:normAutofit lnSpcReduction="10000"/>
          </a:bodyPr>
          <a:lstStyle/>
          <a:p>
            <a:pPr algn="l"/>
            <a:r>
              <a:rPr lang="en-IN" dirty="0" smtClean="0"/>
              <a:t>After doing lot of data pre-processing, I have concluded that the Random Forest Regression algorithm will produce the highly accurate model. It shows the accuracy of </a:t>
            </a:r>
            <a:r>
              <a:rPr lang="en-IN" dirty="0" smtClean="0">
                <a:solidFill>
                  <a:srgbClr val="00B0F0"/>
                </a:solidFill>
              </a:rPr>
              <a:t>95.8%</a:t>
            </a:r>
            <a:r>
              <a:rPr lang="en-IN" dirty="0" smtClean="0"/>
              <a:t> where as the Linear Regression algorithm can manipulate only </a:t>
            </a:r>
            <a:r>
              <a:rPr lang="en-IN" dirty="0" smtClean="0">
                <a:solidFill>
                  <a:srgbClr val="00B0F0"/>
                </a:solidFill>
              </a:rPr>
              <a:t>70.5%</a:t>
            </a:r>
            <a:r>
              <a:rPr lang="en-IN" dirty="0" smtClean="0"/>
              <a:t> accuracy. It is comparatively low when compared to Random Forest Regression.</a:t>
            </a:r>
            <a:endParaRPr lang="en-IN" dirty="0"/>
          </a:p>
        </p:txBody>
      </p:sp>
    </p:spTree>
    <p:extLst>
      <p:ext uri="{BB962C8B-B14F-4D97-AF65-F5344CB8AC3E}">
        <p14:creationId xmlns:p14="http://schemas.microsoft.com/office/powerpoint/2010/main" val="742690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Earthy inspiration</Template>
  <TotalTime>0</TotalTime>
  <Words>646</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Goudy Old Style</vt:lpstr>
      <vt:lpstr>Trebuchet MS</vt:lpstr>
      <vt:lpstr>Wingdings</vt:lpstr>
      <vt:lpstr>Wingdings 2</vt:lpstr>
      <vt:lpstr>SlateVTI</vt:lpstr>
      <vt:lpstr>Forecasting The Future Sales Of The Big Market </vt:lpstr>
      <vt:lpstr>Introduction:</vt:lpstr>
      <vt:lpstr>3 Main Steps To Be Followed</vt:lpstr>
      <vt:lpstr>1. Understand Data  Find which model to use? </vt:lpstr>
      <vt:lpstr>2. Find and Fill the Missing Values</vt:lpstr>
      <vt:lpstr>3. Pre-processing Categorical Data</vt:lpstr>
      <vt:lpstr>4. Split The Data</vt:lpstr>
      <vt:lpstr>5. Find Metrices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2021-11-20T10:02:41Z</dcterms:created>
  <dcterms:modified xsi:type="dcterms:W3CDTF">2021-11-20T15:17:36Z</dcterms:modified>
</cp:coreProperties>
</file>