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azil\project%20data%20set\BI%20ASSIGNMENT%20WORKBO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azil\project%20data%20set\BI%20ASSIGNMENT%20WORKBOO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COUNTRY</a:t>
            </a:r>
            <a:r>
              <a:rPr lang="en-US" baseline="0"/>
              <a:t> SHARES PIE CHART</a:t>
            </a:r>
            <a:endParaRPr lang="en-US"/>
          </a:p>
        </c:rich>
      </c:tx>
      <c:layout/>
      <c:overlay val="0"/>
      <c:spPr>
        <a:solidFill>
          <a:schemeClr val="bg2">
            <a:lumMod val="9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6111111111111108E-2"/>
          <c:y val="0.26835702828813063"/>
          <c:w val="0.93888888888888888"/>
          <c:h val="0.6714577865266842"/>
        </c:manualLayout>
      </c:layout>
      <c:ofPieChart>
        <c:ofPieType val="pie"/>
        <c:varyColors val="1"/>
        <c:ser>
          <c:idx val="0"/>
          <c:order val="0"/>
          <c:tx>
            <c:strRef>
              <c:f>CHART!$E$3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CHART!$D$4:$D$10</c:f>
              <c:strCache>
                <c:ptCount val="7"/>
                <c:pt idx="0">
                  <c:v>Netherlands</c:v>
                </c:pt>
                <c:pt idx="1">
                  <c:v>United Kingdom</c:v>
                </c:pt>
                <c:pt idx="2">
                  <c:v>Japan</c:v>
                </c:pt>
                <c:pt idx="3">
                  <c:v>Denmark</c:v>
                </c:pt>
                <c:pt idx="4">
                  <c:v>Germany</c:v>
                </c:pt>
                <c:pt idx="5">
                  <c:v>USA</c:v>
                </c:pt>
                <c:pt idx="6">
                  <c:v>Canada</c:v>
                </c:pt>
              </c:strCache>
            </c:strRef>
          </c:cat>
          <c:val>
            <c:numRef>
              <c:f>CHART!$E$4:$E$10</c:f>
              <c:numCache>
                <c:formatCode>General</c:formatCode>
                <c:ptCount val="7"/>
                <c:pt idx="0">
                  <c:v>42752.179999999971</c:v>
                </c:pt>
                <c:pt idx="1">
                  <c:v>28927.870000000028</c:v>
                </c:pt>
                <c:pt idx="2">
                  <c:v>19988.80999999999</c:v>
                </c:pt>
                <c:pt idx="3">
                  <c:v>14144.119999999997</c:v>
                </c:pt>
                <c:pt idx="4">
                  <c:v>5666.0800000000027</c:v>
                </c:pt>
                <c:pt idx="5">
                  <c:v>3580.3900000000012</c:v>
                </c:pt>
                <c:pt idx="6">
                  <c:v>3063.880000000001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2">
        <a:lumMod val="60000"/>
        <a:lumOff val="4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 LINE GRAPH</a:t>
            </a:r>
          </a:p>
        </c:rich>
      </c:tx>
      <c:layout/>
      <c:overlay val="0"/>
      <c:spPr>
        <a:solidFill>
          <a:schemeClr val="tx2">
            <a:lumMod val="40000"/>
            <a:lumOff val="6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CHART!$P$3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CHART!$O$4:$O$15</c:f>
              <c:strCache>
                <c:ptCount val="12"/>
                <c:pt idx="0">
                  <c:v>December, 2010</c:v>
                </c:pt>
                <c:pt idx="1">
                  <c:v>January, 2011</c:v>
                </c:pt>
                <c:pt idx="2">
                  <c:v>February, 2011</c:v>
                </c:pt>
                <c:pt idx="3">
                  <c:v>March, 2011</c:v>
                </c:pt>
                <c:pt idx="4">
                  <c:v>April, 2011</c:v>
                </c:pt>
                <c:pt idx="5">
                  <c:v>May, 2011</c:v>
                </c:pt>
                <c:pt idx="6">
                  <c:v>June,2011</c:v>
                </c:pt>
                <c:pt idx="7">
                  <c:v>July, 2011</c:v>
                </c:pt>
                <c:pt idx="8">
                  <c:v>September, 2011</c:v>
                </c:pt>
                <c:pt idx="9">
                  <c:v>October, 2011</c:v>
                </c:pt>
                <c:pt idx="10">
                  <c:v>November, 2011</c:v>
                </c:pt>
                <c:pt idx="11">
                  <c:v>December, 2011</c:v>
                </c:pt>
              </c:strCache>
            </c:strRef>
          </c:cat>
          <c:val>
            <c:numRef>
              <c:f>CHART!$P$4:$P$15</c:f>
              <c:numCache>
                <c:formatCode>General</c:formatCode>
                <c:ptCount val="12"/>
                <c:pt idx="0">
                  <c:v>35947.430000000015</c:v>
                </c:pt>
                <c:pt idx="1">
                  <c:v>26596.160000000011</c:v>
                </c:pt>
                <c:pt idx="2">
                  <c:v>6134.4599999999973</c:v>
                </c:pt>
                <c:pt idx="3">
                  <c:v>4119.53</c:v>
                </c:pt>
                <c:pt idx="4">
                  <c:v>6932.4499999999989</c:v>
                </c:pt>
                <c:pt idx="5">
                  <c:v>5624.1399999999994</c:v>
                </c:pt>
                <c:pt idx="6">
                  <c:v>3648.309999999999</c:v>
                </c:pt>
                <c:pt idx="7">
                  <c:v>1217.6399999999999</c:v>
                </c:pt>
                <c:pt idx="8">
                  <c:v>7637.1299999999956</c:v>
                </c:pt>
                <c:pt idx="9">
                  <c:v>3232.9000000000015</c:v>
                </c:pt>
                <c:pt idx="10">
                  <c:v>16147.940000000004</c:v>
                </c:pt>
                <c:pt idx="11">
                  <c:v>885.23999999999955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31791216"/>
        <c:axId val="331791776"/>
      </c:lineChart>
      <c:catAx>
        <c:axId val="33179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791776"/>
        <c:crosses val="autoZero"/>
        <c:auto val="1"/>
        <c:lblAlgn val="ctr"/>
        <c:lblOffset val="100"/>
        <c:noMultiLvlLbl val="0"/>
      </c:catAx>
      <c:valAx>
        <c:axId val="33179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791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60000"/>
        <a:lumOff val="4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vijayuv/onlineretai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XuB4t804cEERiGZQN-cImkWhvclNj7_U/view?usp=shar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911" y="279699"/>
            <a:ext cx="10129026" cy="1194099"/>
          </a:xfrm>
        </p:spPr>
        <p:txBody>
          <a:bodyPr/>
          <a:lstStyle/>
          <a:p>
            <a:r>
              <a:rPr lang="en-US" sz="6000" b="1" dirty="0" smtClean="0"/>
              <a:t>SALES DATA PRESENTATION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85769"/>
            <a:ext cx="8825658" cy="4281544"/>
          </a:xfrm>
        </p:spPr>
        <p:txBody>
          <a:bodyPr/>
          <a:lstStyle/>
          <a:p>
            <a:r>
              <a:rPr lang="en-US" b="1" dirty="0" smtClean="0"/>
              <a:t>CASE STUDY ON SUPER MARKET SALES DATA </a:t>
            </a:r>
            <a:r>
              <a:rPr lang="en-US" b="1" dirty="0" smtClean="0"/>
              <a:t>AND </a:t>
            </a:r>
            <a:r>
              <a:rPr lang="en-US" b="1" dirty="0" smtClean="0"/>
              <a:t>DYNAMIC DASHBOARD </a:t>
            </a:r>
            <a:r>
              <a:rPr lang="en-US" b="1" dirty="0" smtClean="0"/>
              <a:t>creation</a:t>
            </a:r>
            <a:br>
              <a:rPr lang="en-US" b="1" dirty="0" smtClean="0"/>
            </a:b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DATA source : </a:t>
            </a:r>
            <a:r>
              <a:rPr lang="en-US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  <a:hlinkClick r:id="rId2"/>
              </a:rPr>
              <a:t>https://www.kaggle.com/vijayuv/onlineretail</a:t>
            </a:r>
            <a:endParaRPr lang="en-US" sz="16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*Note : this data </a:t>
            </a:r>
            <a:r>
              <a:rPr lang="en-US" dirty="0"/>
              <a:t>is </a:t>
            </a:r>
            <a:r>
              <a:rPr lang="en-US" dirty="0" smtClean="0"/>
              <a:t>obtained </a:t>
            </a:r>
            <a:r>
              <a:rPr lang="en-US" dirty="0"/>
              <a:t>from </a:t>
            </a:r>
            <a:r>
              <a:rPr lang="en-US" dirty="0" err="1"/>
              <a:t>kaggle</a:t>
            </a:r>
            <a:r>
              <a:rPr lang="en-US" dirty="0"/>
              <a:t> dataset. It contains 8 </a:t>
            </a:r>
            <a:r>
              <a:rPr lang="en-US" dirty="0" smtClean="0"/>
              <a:t>columns </a:t>
            </a:r>
            <a:r>
              <a:rPr lang="en-US" dirty="0"/>
              <a:t>and </a:t>
            </a:r>
            <a:r>
              <a:rPr lang="en-US" dirty="0"/>
              <a:t>2</a:t>
            </a:r>
            <a:r>
              <a:rPr lang="en-US" dirty="0" smtClean="0"/>
              <a:t>k </a:t>
            </a:r>
            <a:r>
              <a:rPr lang="en-US" dirty="0"/>
              <a:t>rows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68942"/>
            <a:ext cx="9404723" cy="1097280"/>
          </a:xfrm>
        </p:spPr>
        <p:txBody>
          <a:bodyPr/>
          <a:lstStyle/>
          <a:p>
            <a:pPr algn="ctr"/>
            <a:r>
              <a:rPr lang="en-US" sz="4800" b="1" dirty="0" smtClean="0"/>
              <a:t>PROBLEM STATEMENT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0616"/>
            <a:ext cx="8946541" cy="4970033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WHICH CUSTOMER ID HAS HIGHEST SALES VALUE ?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2. SHOW THE TOP 10 CUSTOMER SALES ID ?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3. WHICH MONTH HAS THE HIGHEST SALES ?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4. WHICH CUSTOMER ID HAS BOUGHT THE HIGHEST DESCRIPTION PRODUCT ?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5. WHAT IS THE TOTAL AMOUNT OF SALES HAPPENED IN BOTH YEARS ?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6. HOW MANY UNIQUE CUSTOMER ID ARE THERE IN THE DATASET ?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7. WHICH COUNTRY HAS THE HIGHEST SALES ?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8. WHICH COUNTRY HAS THE MINIMUM AMOUNT OF SALES ?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9. WHICH YEAR HAS THE HIGHEST AMOUNT OF SALES ?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10. WHICH YEAR AND MONTH HAS ATTAIN THE HIGHEST RATE OF CUSTOMER VISIT 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18335"/>
            <a:ext cx="8825657" cy="95743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EXECUTIVE SUMMARY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6" y="1773055"/>
            <a:ext cx="9882390" cy="3833635"/>
          </a:xfrm>
        </p:spPr>
        <p:txBody>
          <a:bodyPr>
            <a:normAutofit lnSpcReduction="10000"/>
          </a:bodyPr>
          <a:lstStyle/>
          <a:p>
            <a:r>
              <a:rPr lang="en-US" sz="32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32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outcome </a:t>
            </a:r>
            <a:r>
              <a:rPr lang="en-US" sz="32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of the sales data :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FFFF00"/>
                </a:solidFill>
              </a:rPr>
              <a:t>1. </a:t>
            </a:r>
            <a:r>
              <a:rPr lang="en-US" dirty="0" smtClean="0">
                <a:solidFill>
                  <a:srgbClr val="FFFF00"/>
                </a:solidFill>
              </a:rPr>
              <a:t>segregation of sales across seven countries.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	2. customer visit </a:t>
            </a:r>
            <a:r>
              <a:rPr lang="en-US" dirty="0" smtClean="0">
                <a:solidFill>
                  <a:srgbClr val="FFFF00"/>
                </a:solidFill>
              </a:rPr>
              <a:t>percentage - </a:t>
            </a:r>
            <a:r>
              <a:rPr lang="en-US" dirty="0" err="1" smtClean="0">
                <a:solidFill>
                  <a:srgbClr val="FFFF00"/>
                </a:solidFill>
              </a:rPr>
              <a:t>monthwise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	3. </a:t>
            </a:r>
            <a:r>
              <a:rPr lang="en-US" dirty="0" smtClean="0">
                <a:solidFill>
                  <a:srgbClr val="FFFF00"/>
                </a:solidFill>
              </a:rPr>
              <a:t>customer sales - </a:t>
            </a:r>
            <a:r>
              <a:rPr lang="en-US" dirty="0" err="1" smtClean="0">
                <a:solidFill>
                  <a:srgbClr val="FFFF00"/>
                </a:solidFill>
              </a:rPr>
              <a:t>monthwise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	4. </a:t>
            </a:r>
            <a:r>
              <a:rPr lang="en-US" dirty="0" smtClean="0">
                <a:solidFill>
                  <a:srgbClr val="FFFF00"/>
                </a:solidFill>
              </a:rPr>
              <a:t>comparison between customer </a:t>
            </a:r>
            <a:r>
              <a:rPr lang="en-US" dirty="0" smtClean="0">
                <a:solidFill>
                  <a:srgbClr val="FFFF00"/>
                </a:solidFill>
              </a:rPr>
              <a:t>visit </a:t>
            </a:r>
            <a:r>
              <a:rPr lang="en-US" dirty="0" smtClean="0">
                <a:solidFill>
                  <a:srgbClr val="FFFF00"/>
                </a:solidFill>
              </a:rPr>
              <a:t>across</a:t>
            </a:r>
            <a:r>
              <a:rPr lang="en-US" dirty="0" smtClean="0">
                <a:solidFill>
                  <a:srgbClr val="FFFF00"/>
                </a:solidFill>
              </a:rPr>
              <a:t> seven countries   	 		    (from 2010-2011) – </a:t>
            </a:r>
            <a:r>
              <a:rPr lang="en-US" dirty="0" err="1" smtClean="0">
                <a:solidFill>
                  <a:srgbClr val="FFFF00"/>
                </a:solidFill>
              </a:rPr>
              <a:t>monthwise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b="1" dirty="0"/>
              <a:t>Google drive link : </a:t>
            </a:r>
            <a:r>
              <a:rPr lang="en-US" sz="1400" b="1" dirty="0">
                <a:hlinkClick r:id="rId2"/>
              </a:rPr>
              <a:t>https://drive.google.com/file/d/1XuB4t804cEERiGZQN-cImkWhvclNj7_U/view?usp=sharing</a:t>
            </a:r>
            <a:endParaRPr lang="en-US" b="1" dirty="0"/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090" y="161365"/>
            <a:ext cx="3401064" cy="107128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Sales contribution across countries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074" y="1807288"/>
            <a:ext cx="3401063" cy="25065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Netherlands contributes over 36% towards the net income which makes it the highest contributor in the supply chain. </a:t>
            </a:r>
            <a:endParaRPr lang="en-US" dirty="0">
              <a:solidFill>
                <a:srgbClr val="FFC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The second highest contributor would be United Kingdom – 24%</a:t>
            </a:r>
            <a:endParaRPr lang="en-US" dirty="0" smtClean="0">
              <a:solidFill>
                <a:srgbClr val="FFC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USA and CANADA shares the </a:t>
            </a:r>
            <a:r>
              <a:rPr lang="en-US" dirty="0" smtClean="0">
                <a:solidFill>
                  <a:srgbClr val="FFC000"/>
                </a:solidFill>
              </a:rPr>
              <a:t>lowest sales percentage, each contributing 3% </a:t>
            </a:r>
            <a:r>
              <a:rPr lang="en-US" dirty="0" smtClean="0">
                <a:solidFill>
                  <a:srgbClr val="FFC000"/>
                </a:solidFill>
              </a:rPr>
              <a:t>towards </a:t>
            </a:r>
            <a:r>
              <a:rPr lang="en-US" dirty="0" smtClean="0">
                <a:solidFill>
                  <a:srgbClr val="FFC000"/>
                </a:solidFill>
              </a:rPr>
              <a:t>the net income.</a:t>
            </a:r>
            <a:endParaRPr lang="en-US" dirty="0" smtClean="0">
              <a:solidFill>
                <a:srgbClr val="FFC000"/>
              </a:solidFill>
            </a:endParaRP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750120"/>
              </p:ext>
            </p:extLst>
          </p:nvPr>
        </p:nvGraphicFramePr>
        <p:xfrm>
          <a:off x="4784724" y="1447800"/>
          <a:ext cx="6370955" cy="477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990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2545" y="156882"/>
            <a:ext cx="3401064" cy="92964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MONTH-WISE </a:t>
            </a:r>
            <a:r>
              <a:rPr lang="en-US" b="1" dirty="0" smtClean="0">
                <a:solidFill>
                  <a:srgbClr val="C00000"/>
                </a:solidFill>
              </a:rPr>
              <a:t>SALES PLOTTTING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447800"/>
            <a:ext cx="3401063" cy="3877235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ANALYSIS ON THE SALES DATA OF 2011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The sales was at its peak during the month of January contributing an income of  26596.16(in dollars) for the year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However the income dropped to 885.24(in dollars) at the end of the year which means December month has the least sales contribution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848271"/>
              </p:ext>
            </p:extLst>
          </p:nvPr>
        </p:nvGraphicFramePr>
        <p:xfrm>
          <a:off x="4784724" y="1447799"/>
          <a:ext cx="7177779" cy="4630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51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525" y="193640"/>
            <a:ext cx="8825658" cy="1065006"/>
          </a:xfrm>
        </p:spPr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onclusion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228" y="2495773"/>
            <a:ext cx="8825658" cy="37436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Observation from the data and charts plotted: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sales percentage have exponentially dropped from January to December.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Possible reasons </a:t>
            </a:r>
            <a:r>
              <a:rPr lang="en-US" dirty="0" smtClean="0"/>
              <a:t>: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Lack of marketing 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Gap between the stocks in the inventory and the products that customers actually needed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Lack of customers desired brands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Higher pricing In products when compared with the competitors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Lack of customer desired ambience </a:t>
            </a:r>
            <a:r>
              <a:rPr lang="en-US" dirty="0" smtClean="0"/>
              <a:t>  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2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440</TotalTime>
  <Words>315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SALES DATA PRESENTATION</vt:lpstr>
      <vt:lpstr>PROBLEM STATEMENT</vt:lpstr>
      <vt:lpstr>EXECUTIVE SUMMARY</vt:lpstr>
      <vt:lpstr>Sales contribution across countries</vt:lpstr>
      <vt:lpstr>MONTH-WISE SALES PLOTTTING </vt:lpstr>
      <vt:lpstr>Conclusion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PRESENTATION</dc:title>
  <dc:creator>Admin</dc:creator>
  <cp:lastModifiedBy>Admin</cp:lastModifiedBy>
  <cp:revision>22</cp:revision>
  <dcterms:created xsi:type="dcterms:W3CDTF">2021-02-13T08:31:00Z</dcterms:created>
  <dcterms:modified xsi:type="dcterms:W3CDTF">2021-02-13T16:05:58Z</dcterms:modified>
</cp:coreProperties>
</file>