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85" r:id="rId1"/>
  </p:sldMasterIdLst>
  <p:notesMasterIdLst>
    <p:notesMasterId r:id="rId37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67" r:id="rId17"/>
    <p:sldId id="277" r:id="rId18"/>
    <p:sldId id="287" r:id="rId19"/>
    <p:sldId id="286" r:id="rId20"/>
    <p:sldId id="288" r:id="rId21"/>
    <p:sldId id="291" r:id="rId22"/>
    <p:sldId id="289" r:id="rId23"/>
    <p:sldId id="290" r:id="rId24"/>
    <p:sldId id="292" r:id="rId25"/>
    <p:sldId id="293" r:id="rId26"/>
    <p:sldId id="294" r:id="rId27"/>
    <p:sldId id="295" r:id="rId28"/>
    <p:sldId id="268" r:id="rId29"/>
    <p:sldId id="296" r:id="rId30"/>
    <p:sldId id="297" r:id="rId31"/>
    <p:sldId id="298" r:id="rId32"/>
    <p:sldId id="299" r:id="rId33"/>
    <p:sldId id="300" r:id="rId34"/>
    <p:sldId id="301" r:id="rId35"/>
    <p:sldId id="273" r:id="rId36"/>
  </p:sldIdLst>
  <p:sldSz cx="12192000" cy="6858000"/>
  <p:notesSz cx="6858000" cy="9144000"/>
  <p:embeddedFontLst>
    <p:embeddedFont>
      <p:font typeface="Century Gothic" panose="020B0502020202020204" pitchFamily="34" charset="0"/>
      <p:regular r:id="rId38"/>
      <p:bold r:id="rId39"/>
      <p:italic r:id="rId40"/>
      <p:boldItalic r:id="rId41"/>
    </p:embeddedFont>
    <p:embeddedFont>
      <p:font typeface="Gabriola" panose="04040605051002020D02" pitchFamily="82" charset="0"/>
      <p:regular r:id="rId42"/>
    </p:embeddedFont>
    <p:embeddedFont>
      <p:font typeface="Saira Semi Condensed" panose="020B0604020202020204" charset="0"/>
      <p:regular r:id="rId43"/>
      <p:bold r:id="rId44"/>
    </p:embeddedFont>
    <p:embeddedFont>
      <p:font typeface="Tw Cen MT" panose="020B0602020104020603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5a5c374d8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5a5c374d8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a5c374d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a5c374d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5a5c374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5a5c374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5a5c374d8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5a5c374d8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5a5c374d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5a5c374d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5a5c374d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5a5c374d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5a5c374d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5a5c374d8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5a5c374d8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5a5c374d8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7014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179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4333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10805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0885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05-Oct-22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98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05-Oct-22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834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0037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45914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240626" y="960475"/>
            <a:ext cx="76524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1240626" y="2072475"/>
            <a:ext cx="76524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41910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marL="1371600" lvl="2" indent="-41910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marL="1828800" lvl="3" indent="-41910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1910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marL="2743200" lvl="5" indent="-41910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marL="3200400" lvl="6" indent="-41910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marL="3657600" lvl="7" indent="-41910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marL="4114800" lvl="8" indent="-419100"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7322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83100" y="740800"/>
            <a:ext cx="107826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783097" y="1978325"/>
            <a:ext cx="105135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marL="1371600" lvl="2" indent="-4191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marL="1828800" lvl="3" indent="-4191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marL="2743200" lvl="5" indent="-4191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marL="3200400" lvl="6" indent="-4191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marL="3657600" lvl="7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marL="4114800" lvl="8" indent="-419100" rtl="0"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462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3588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653673" y="600200"/>
            <a:ext cx="8490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2773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415604" y="1123500"/>
            <a:ext cx="11361000" cy="473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2890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4" y="1536633"/>
            <a:ext cx="5333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>
              <a:spcBef>
                <a:spcPts val="2100"/>
              </a:spcBef>
              <a:spcAft>
                <a:spcPts val="210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66" y="1536633"/>
            <a:ext cx="5333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>
              <a:spcBef>
                <a:spcPts val="2100"/>
              </a:spcBef>
              <a:spcAft>
                <a:spcPts val="210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8170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15604" y="1536633"/>
            <a:ext cx="3464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330595" y="1536633"/>
            <a:ext cx="3464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3"/>
          </p:nvPr>
        </p:nvSpPr>
        <p:spPr>
          <a:xfrm>
            <a:off x="8245602" y="1536633"/>
            <a:ext cx="3464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62077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or process">
  <p:cSld name="Timeline or proces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0813718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08738" y="3107809"/>
            <a:ext cx="21795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marL="1371600" lvl="2" indent="-4191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marL="1828800" lvl="3" indent="-4191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marL="2743200" lvl="5" indent="-4191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marL="3200400" lvl="6" indent="-4191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marL="3657600" lvl="7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marL="4114800" lvl="8" indent="-419100" rtl="0"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2"/>
          </p:nvPr>
        </p:nvSpPr>
        <p:spPr>
          <a:xfrm>
            <a:off x="408738" y="2385333"/>
            <a:ext cx="21795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None/>
              <a:defRPr sz="3200" b="1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2727301" y="3107809"/>
            <a:ext cx="21795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marL="1371600" lvl="2" indent="-4191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marL="1828800" lvl="3" indent="-4191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marL="2743200" lvl="5" indent="-4191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marL="3200400" lvl="6" indent="-4191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marL="3657600" lvl="7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marL="4114800" lvl="8" indent="-419100" rtl="0"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4"/>
          </p:nvPr>
        </p:nvSpPr>
        <p:spPr>
          <a:xfrm>
            <a:off x="2727301" y="2385333"/>
            <a:ext cx="21795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None/>
              <a:defRPr sz="3200" b="1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5"/>
          </p:nvPr>
        </p:nvSpPr>
        <p:spPr>
          <a:xfrm>
            <a:off x="5045864" y="3107809"/>
            <a:ext cx="21795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marL="1371600" lvl="2" indent="-4191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marL="1828800" lvl="3" indent="-4191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marL="2743200" lvl="5" indent="-4191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marL="3200400" lvl="6" indent="-4191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marL="3657600" lvl="7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marL="4114800" lvl="8" indent="-419100" rtl="0"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6"/>
          </p:nvPr>
        </p:nvSpPr>
        <p:spPr>
          <a:xfrm>
            <a:off x="5045864" y="2385333"/>
            <a:ext cx="21795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None/>
              <a:defRPr sz="3200" b="1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7"/>
          </p:nvPr>
        </p:nvSpPr>
        <p:spPr>
          <a:xfrm>
            <a:off x="7364428" y="3107809"/>
            <a:ext cx="21795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marL="1371600" lvl="2" indent="-4191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marL="1828800" lvl="3" indent="-4191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marL="2743200" lvl="5" indent="-4191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marL="3200400" lvl="6" indent="-4191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marL="3657600" lvl="7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marL="4114800" lvl="8" indent="-419100" rtl="0"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8"/>
          </p:nvPr>
        </p:nvSpPr>
        <p:spPr>
          <a:xfrm>
            <a:off x="7364428" y="2385333"/>
            <a:ext cx="21795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None/>
              <a:defRPr sz="3200" b="1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9"/>
          </p:nvPr>
        </p:nvSpPr>
        <p:spPr>
          <a:xfrm>
            <a:off x="9682991" y="3107809"/>
            <a:ext cx="21795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marL="1371600" lvl="2" indent="-4191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marL="1828800" lvl="3" indent="-4191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marL="2286000" lvl="4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marL="2743200" lvl="5" indent="-4191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marL="3200400" lvl="6" indent="-4191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marL="3657600" lvl="7" indent="-4191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marL="4114800" lvl="8" indent="-419100" rtl="0"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3"/>
          </p:nvPr>
        </p:nvSpPr>
        <p:spPr>
          <a:xfrm>
            <a:off x="9682991" y="2385333"/>
            <a:ext cx="21795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None/>
              <a:defRPr sz="3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None/>
              <a:defRPr sz="32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674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570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1815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05-Oct-22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336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05-Oct-22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7245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05-Oct-22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65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4393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05-Oct-22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6677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05-Oct-22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24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  <p:sldLayoutId id="2147483903" r:id="rId18"/>
    <p:sldLayoutId id="2147483904" r:id="rId19"/>
    <p:sldLayoutId id="2147483907" r:id="rId20"/>
    <p:sldLayoutId id="2147483908" r:id="rId21"/>
    <p:sldLayoutId id="2147483909" r:id="rId22"/>
    <p:sldLayoutId id="2147483910" r:id="rId23"/>
    <p:sldLayoutId id="2147483912" r:id="rId24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ctrTitle"/>
          </p:nvPr>
        </p:nvSpPr>
        <p:spPr>
          <a:xfrm>
            <a:off x="163844" y="439810"/>
            <a:ext cx="11048799" cy="259900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/>
              <a:t>Heart Disease Prediction Using Machine Learning</a:t>
            </a:r>
            <a:endParaRPr sz="7200" dirty="0"/>
          </a:p>
        </p:txBody>
      </p:sp>
      <p:cxnSp>
        <p:nvCxnSpPr>
          <p:cNvPr id="109" name="Google Shape;109;p18"/>
          <p:cNvCxnSpPr/>
          <p:nvPr/>
        </p:nvCxnSpPr>
        <p:spPr>
          <a:xfrm rot="10800000" flipH="1">
            <a:off x="7440875" y="5980163"/>
            <a:ext cx="3959400" cy="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B411081-7354-A629-6A56-1711F07E5F88}"/>
              </a:ext>
            </a:extLst>
          </p:cNvPr>
          <p:cNvSpPr txBox="1"/>
          <p:nvPr/>
        </p:nvSpPr>
        <p:spPr>
          <a:xfrm>
            <a:off x="8259580" y="5456420"/>
            <a:ext cx="2953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Presented By:</a:t>
            </a:r>
          </a:p>
          <a:p>
            <a:r>
              <a:rPr lang="en-US" sz="3200" b="1" dirty="0"/>
              <a:t>Fasila . S</a:t>
            </a:r>
          </a:p>
        </p:txBody>
      </p:sp>
      <p:pic>
        <p:nvPicPr>
          <p:cNvPr id="4" name="Google Shape;223;p14">
            <a:extLst>
              <a:ext uri="{FF2B5EF4-FFF2-40B4-BE49-F238E27FC236}">
                <a16:creationId xmlns:a16="http://schemas.microsoft.com/office/drawing/2014/main" id="{78FCF478-E6D8-9FC0-A2D2-E77564025991}"/>
              </a:ext>
            </a:extLst>
          </p:cNvPr>
          <p:cNvPicPr preferRelativeResize="0"/>
          <p:nvPr/>
        </p:nvPicPr>
        <p:blipFill>
          <a:blip r:embed="rId3"/>
          <a:srcRect l="17243" r="17243"/>
          <a:stretch/>
        </p:blipFill>
        <p:spPr>
          <a:xfrm>
            <a:off x="163844" y="3819185"/>
            <a:ext cx="3157172" cy="2837352"/>
          </a:xfrm>
          <a:prstGeom prst="hexagon">
            <a:avLst>
              <a:gd name="adj" fmla="val 25093"/>
              <a:gd name="vf" fmla="val 115470"/>
            </a:avLst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7188" dist="76200" dir="5400000" algn="bl" rotWithShape="0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2A1A-AD5C-D11B-FA10-F29C5A88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62" y="404734"/>
            <a:ext cx="10364451" cy="715678"/>
          </a:xfrm>
        </p:spPr>
        <p:txBody>
          <a:bodyPr/>
          <a:lstStyle/>
          <a:p>
            <a:pPr algn="l"/>
            <a:r>
              <a:rPr lang="en-US" b="1" dirty="0"/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0AD15-2DD0-898B-D91C-AC2F46A17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62" y="1227710"/>
            <a:ext cx="9219576" cy="380898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6F8876-9C0E-4178-6C22-503668073A16}"/>
              </a:ext>
            </a:extLst>
          </p:cNvPr>
          <p:cNvSpPr/>
          <p:nvPr/>
        </p:nvSpPr>
        <p:spPr>
          <a:xfrm>
            <a:off x="989351" y="5306518"/>
            <a:ext cx="6490742" cy="15514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E30FB-6F5B-9E1E-CB29-FDAB933667E0}"/>
              </a:ext>
            </a:extLst>
          </p:cNvPr>
          <p:cNvSpPr txBox="1"/>
          <p:nvPr/>
        </p:nvSpPr>
        <p:spPr>
          <a:xfrm>
            <a:off x="1157991" y="5459011"/>
            <a:ext cx="60935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500" dirty="0">
                <a:latin typeface="Gabriola" panose="04040605051002020D02" pitchFamily="82" charset="0"/>
              </a:rPr>
              <a:t>Acoording to the above catplot it is infered that males are more prone to heart attacks with comparitively higher level of blood pressure than females.</a:t>
            </a:r>
          </a:p>
        </p:txBody>
      </p:sp>
    </p:spTree>
    <p:extLst>
      <p:ext uri="{BB962C8B-B14F-4D97-AF65-F5344CB8AC3E}">
        <p14:creationId xmlns:p14="http://schemas.microsoft.com/office/powerpoint/2010/main" val="235247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8B4F-296C-2710-589B-567199E8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03" y="558557"/>
            <a:ext cx="10364451" cy="955450"/>
          </a:xfrm>
        </p:spPr>
        <p:txBody>
          <a:bodyPr/>
          <a:lstStyle/>
          <a:p>
            <a:pPr algn="l"/>
            <a:r>
              <a:rPr lang="en-US" b="1" dirty="0"/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E95B7-AFF7-C600-74F0-1D4A0EFA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03" y="1514007"/>
            <a:ext cx="6848475" cy="41624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94194B-AAD7-1EBF-3E9A-049FEFC030C5}"/>
              </a:ext>
            </a:extLst>
          </p:cNvPr>
          <p:cNvSpPr/>
          <p:nvPr/>
        </p:nvSpPr>
        <p:spPr>
          <a:xfrm>
            <a:off x="7706427" y="2491829"/>
            <a:ext cx="4375645" cy="1555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50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The plot shows that the sugar level does not contribute to having or not having the heart disease</a:t>
            </a:r>
            <a:endParaRPr lang="en-US" sz="25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0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F3C3-907B-4A35-B436-AA1A50B8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35726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9023F-B669-E6CC-E307-92321B3C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860" y="2015943"/>
            <a:ext cx="4769449" cy="44950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56651F-95AE-7527-4355-3C06EF6B7E5A}"/>
              </a:ext>
            </a:extLst>
          </p:cNvPr>
          <p:cNvSpPr/>
          <p:nvPr/>
        </p:nvSpPr>
        <p:spPr>
          <a:xfrm>
            <a:off x="734517" y="1918741"/>
            <a:ext cx="5561351" cy="190375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+mj-lt"/>
              </a:rPr>
              <a:t>AGE ANALYSIS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/>
            <a:r>
              <a:rPr lang="en-US" sz="250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A large proportion of dataset contains Elder people.</a:t>
            </a:r>
          </a:p>
          <a:p>
            <a:pPr algn="just"/>
            <a:r>
              <a:rPr lang="en-US" sz="250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Elderly people are more likely to suffer from heart disease.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01AB83-17E3-086A-FB07-47CD655BB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4034541"/>
            <a:ext cx="5067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0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D919EC-4BA7-467C-8217-B9C79A3B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53" y="1412042"/>
            <a:ext cx="6916087" cy="544595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DD9BAF-A634-82C3-DC8E-7555C99686FC}"/>
              </a:ext>
            </a:extLst>
          </p:cNvPr>
          <p:cNvSpPr/>
          <p:nvPr/>
        </p:nvSpPr>
        <p:spPr>
          <a:xfrm>
            <a:off x="674557" y="2038663"/>
            <a:ext cx="3597639" cy="3710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CHEST PAIN ANALYSIS:</a:t>
            </a:r>
          </a:p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As seen, there are 4 types of chest pain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status at least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condition slightly distressed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condition medium problem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condition too bad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2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2E83B2-72CF-45C7-4A90-0337A7B72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48" y="775234"/>
            <a:ext cx="5339076" cy="4565520"/>
          </a:xfrm>
          <a:prstGeom prst="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CDD510E-3FFA-F7E7-28DC-53EA6F25FDD5}"/>
              </a:ext>
            </a:extLst>
          </p:cNvPr>
          <p:cNvSpPr/>
          <p:nvPr/>
        </p:nvSpPr>
        <p:spPr>
          <a:xfrm>
            <a:off x="6435776" y="3222886"/>
            <a:ext cx="5339076" cy="3087973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People having least chest pain are not likely to heart disease.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People having severe chest pain are likely to heart disease.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2500" b="1" i="0" dirty="0">
                <a:solidFill>
                  <a:srgbClr val="000000"/>
                </a:solidFill>
                <a:effectLst/>
                <a:latin typeface="+mj-lt"/>
              </a:rPr>
              <a:t>Elderly people are more likely to have chest pain.</a:t>
            </a:r>
            <a:endParaRPr lang="en-US" sz="25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46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FB03-6FDE-9366-07C0-0F2F6D9C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583274" cy="685627"/>
          </a:xfrm>
        </p:spPr>
        <p:txBody>
          <a:bodyPr/>
          <a:lstStyle/>
          <a:p>
            <a:pPr algn="l"/>
            <a:r>
              <a:rPr lang="en-US" b="1" dirty="0"/>
              <a:t>CORRELATIONS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17EC1-B94F-536B-C3FB-A48EA21F6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74" y="1677571"/>
            <a:ext cx="7562850" cy="4162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A44752-8DC7-8C54-3A74-7BE6BAF9018B}"/>
              </a:ext>
            </a:extLst>
          </p:cNvPr>
          <p:cNvSpPr txBox="1"/>
          <p:nvPr/>
        </p:nvSpPr>
        <p:spPr>
          <a:xfrm>
            <a:off x="7898724" y="733190"/>
            <a:ext cx="395740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We can see there is a positive correlation between chest pain (cp) &amp; target (our predictor).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The greater amount of chest pain results in a greater chance of having heart disease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In addition, we see a negative correlation between exercise induced angina (exang) &amp; our predictor.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This makes sense because when you excercise, your heart requires more blood, but narrowed arteries slow down blood flow.</a:t>
            </a:r>
          </a:p>
          <a:p>
            <a:pPr algn="just"/>
            <a:endParaRPr lang="en-US" dirty="0"/>
          </a:p>
        </p:txBody>
      </p:sp>
      <p:cxnSp>
        <p:nvCxnSpPr>
          <p:cNvPr id="6" name="Google Shape;120;p19">
            <a:extLst>
              <a:ext uri="{FF2B5EF4-FFF2-40B4-BE49-F238E27FC236}">
                <a16:creationId xmlns:a16="http://schemas.microsoft.com/office/drawing/2014/main" id="{A5AF00A8-6319-9025-798B-29C78792B8E6}"/>
              </a:ext>
            </a:extLst>
          </p:cNvPr>
          <p:cNvCxnSpPr>
            <a:cxnSpLocks/>
          </p:cNvCxnSpPr>
          <p:nvPr/>
        </p:nvCxnSpPr>
        <p:spPr>
          <a:xfrm>
            <a:off x="1087246" y="1261013"/>
            <a:ext cx="3110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51770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68018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DATA ANALYSIS</a:t>
            </a:r>
            <a:endParaRPr b="1" dirty="0"/>
          </a:p>
        </p:txBody>
      </p:sp>
      <p:cxnSp>
        <p:nvCxnSpPr>
          <p:cNvPr id="401" name="Google Shape;401;p29"/>
          <p:cNvCxnSpPr/>
          <p:nvPr/>
        </p:nvCxnSpPr>
        <p:spPr>
          <a:xfrm rot="10800000" flipH="1">
            <a:off x="913774" y="1290297"/>
            <a:ext cx="3959400" cy="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9F4C7CD-D966-2313-7FE8-E475868FA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2287872"/>
            <a:ext cx="9519380" cy="1845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28FA1D-9AF9-F067-5638-0D606AD5C4EA}"/>
              </a:ext>
            </a:extLst>
          </p:cNvPr>
          <p:cNvSpPr txBox="1"/>
          <p:nvPr/>
        </p:nvSpPr>
        <p:spPr>
          <a:xfrm>
            <a:off x="913774" y="1493423"/>
            <a:ext cx="67761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Gabriola" panose="04040605051002020D02" pitchFamily="82" charset="0"/>
              </a:rPr>
              <a:t>Positive and Negative Patients with ST Depression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8541E-7B97-3FB8-740B-BB54CFA5B063}"/>
              </a:ext>
            </a:extLst>
          </p:cNvPr>
          <p:cNvSpPr txBox="1"/>
          <p:nvPr/>
        </p:nvSpPr>
        <p:spPr>
          <a:xfrm>
            <a:off x="913774" y="4164248"/>
            <a:ext cx="107485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From comparing positive and negative patients we can see there are vast differences in means for many of our Features. From examining the details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we can observe that positive patients experience heightened maximum heart rate achieved (thalach) average.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In addition, positive patients exhibit about 1/3rd the amount of ST depression induced by exercise relative to rest (oldpeak)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1943-22ED-0566-8B8A-B045797D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3 Step Process</a:t>
            </a:r>
          </a:p>
        </p:txBody>
      </p:sp>
      <p:sp>
        <p:nvSpPr>
          <p:cNvPr id="6" name="Google Shape;378;p28">
            <a:extLst>
              <a:ext uri="{FF2B5EF4-FFF2-40B4-BE49-F238E27FC236}">
                <a16:creationId xmlns:a16="http://schemas.microsoft.com/office/drawing/2014/main" id="{731707C1-A61D-08C6-8F8D-7B2733A3E9D9}"/>
              </a:ext>
            </a:extLst>
          </p:cNvPr>
          <p:cNvSpPr/>
          <p:nvPr/>
        </p:nvSpPr>
        <p:spPr>
          <a:xfrm>
            <a:off x="7270591" y="3428205"/>
            <a:ext cx="4286825" cy="1491121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Compare the Algorithms</a:t>
            </a:r>
            <a:endParaRPr sz="2500" b="1" dirty="0">
              <a:solidFill>
                <a:schemeClr val="lt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" name="Google Shape;384;p28">
            <a:extLst>
              <a:ext uri="{FF2B5EF4-FFF2-40B4-BE49-F238E27FC236}">
                <a16:creationId xmlns:a16="http://schemas.microsoft.com/office/drawing/2014/main" id="{DDE05F24-E9C3-271E-8698-DFB325B94353}"/>
              </a:ext>
            </a:extLst>
          </p:cNvPr>
          <p:cNvSpPr/>
          <p:nvPr/>
        </p:nvSpPr>
        <p:spPr>
          <a:xfrm>
            <a:off x="3723691" y="3428205"/>
            <a:ext cx="4181125" cy="1491122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Train the Dataset</a:t>
            </a:r>
            <a:endParaRPr sz="2500" b="1" dirty="0">
              <a:solidFill>
                <a:schemeClr val="lt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" name="Google Shape;381;p28">
            <a:extLst>
              <a:ext uri="{FF2B5EF4-FFF2-40B4-BE49-F238E27FC236}">
                <a16:creationId xmlns:a16="http://schemas.microsoft.com/office/drawing/2014/main" id="{563FB595-5785-3CF2-39B4-40E759058103}"/>
              </a:ext>
            </a:extLst>
          </p:cNvPr>
          <p:cNvSpPr/>
          <p:nvPr/>
        </p:nvSpPr>
        <p:spPr>
          <a:xfrm>
            <a:off x="415603" y="3428205"/>
            <a:ext cx="3871583" cy="1491122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Split the Dataset</a:t>
            </a:r>
            <a:endParaRPr sz="2500" b="1" dirty="0">
              <a:solidFill>
                <a:schemeClr val="lt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9" name="Google Shape;120;p19">
            <a:extLst>
              <a:ext uri="{FF2B5EF4-FFF2-40B4-BE49-F238E27FC236}">
                <a16:creationId xmlns:a16="http://schemas.microsoft.com/office/drawing/2014/main" id="{88FE45AD-0B68-1735-E022-179DD04214C2}"/>
              </a:ext>
            </a:extLst>
          </p:cNvPr>
          <p:cNvCxnSpPr>
            <a:cxnSpLocks/>
          </p:cNvCxnSpPr>
          <p:nvPr/>
        </p:nvCxnSpPr>
        <p:spPr>
          <a:xfrm>
            <a:off x="613692" y="1231032"/>
            <a:ext cx="3110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568434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F52F49-7D6C-7621-D1E0-1726787636A3}"/>
              </a:ext>
            </a:extLst>
          </p:cNvPr>
          <p:cNvSpPr txBox="1"/>
          <p:nvPr/>
        </p:nvSpPr>
        <p:spPr>
          <a:xfrm>
            <a:off x="989351" y="1064302"/>
            <a:ext cx="4002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+mj-lt"/>
              </a:rPr>
              <a:t>TEST AND TRAIN SPLIT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3E09EA-532F-DCD4-39E8-38640668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51" y="1838325"/>
            <a:ext cx="5681271" cy="3108429"/>
          </a:xfrm>
          <a:prstGeom prst="rect">
            <a:avLst/>
          </a:prstGeom>
        </p:spPr>
      </p:pic>
      <p:pic>
        <p:nvPicPr>
          <p:cNvPr id="8" name="Google Shape;157;p27">
            <a:extLst>
              <a:ext uri="{FF2B5EF4-FFF2-40B4-BE49-F238E27FC236}">
                <a16:creationId xmlns:a16="http://schemas.microsoft.com/office/drawing/2014/main" id="{7B36B51E-06E0-0518-5E4A-CBB3320874D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8537" y="2185007"/>
            <a:ext cx="4387101" cy="143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120;p19">
            <a:extLst>
              <a:ext uri="{FF2B5EF4-FFF2-40B4-BE49-F238E27FC236}">
                <a16:creationId xmlns:a16="http://schemas.microsoft.com/office/drawing/2014/main" id="{EB53F414-18E8-2635-A7CA-609ADDD29AAA}"/>
              </a:ext>
            </a:extLst>
          </p:cNvPr>
          <p:cNvCxnSpPr>
            <a:cxnSpLocks/>
          </p:cNvCxnSpPr>
          <p:nvPr/>
        </p:nvCxnSpPr>
        <p:spPr>
          <a:xfrm>
            <a:off x="1132216" y="1618300"/>
            <a:ext cx="355970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95553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7072-EB57-0AC3-2CC7-CAB1FE2C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46" y="753429"/>
            <a:ext cx="5701885" cy="4757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Modelling and 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D6595-1934-8370-9243-9031466D3808}"/>
              </a:ext>
            </a:extLst>
          </p:cNvPr>
          <p:cNvSpPr txBox="1"/>
          <p:nvPr/>
        </p:nvSpPr>
        <p:spPr>
          <a:xfrm>
            <a:off x="813217" y="1491282"/>
            <a:ext cx="1098404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We will now Train various Classification Models on the Training set &amp; see which yields the highest accuracy. We will compare the accuracy of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Logistic Regression,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K-NN,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SVM,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Naïve Bayes Classifier,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Decision Trees,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Random Forest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XGBoost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Note: These are all supervised learning models</a:t>
            </a:r>
            <a:endParaRPr lang="en-US" sz="2500" dirty="0">
              <a:latin typeface="Gabriola" panose="04040605051002020D02" pitchFamily="82" charset="0"/>
            </a:endParaRPr>
          </a:p>
        </p:txBody>
      </p:sp>
      <p:cxnSp>
        <p:nvCxnSpPr>
          <p:cNvPr id="5" name="Google Shape;120;p19">
            <a:extLst>
              <a:ext uri="{FF2B5EF4-FFF2-40B4-BE49-F238E27FC236}">
                <a16:creationId xmlns:a16="http://schemas.microsoft.com/office/drawing/2014/main" id="{9425F227-82D4-4273-759C-D0D250756B06}"/>
              </a:ext>
            </a:extLst>
          </p:cNvPr>
          <p:cNvCxnSpPr>
            <a:cxnSpLocks/>
          </p:cNvCxnSpPr>
          <p:nvPr/>
        </p:nvCxnSpPr>
        <p:spPr>
          <a:xfrm>
            <a:off x="813217" y="1229194"/>
            <a:ext cx="5058721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19316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657093" y="499733"/>
            <a:ext cx="76524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/>
              <a:t>IntroducTION</a:t>
            </a:r>
            <a:endParaRPr sz="3600" b="1" dirty="0"/>
          </a:p>
        </p:txBody>
      </p:sp>
      <p:cxnSp>
        <p:nvCxnSpPr>
          <p:cNvPr id="120" name="Google Shape;120;p19"/>
          <p:cNvCxnSpPr>
            <a:cxnSpLocks/>
          </p:cNvCxnSpPr>
          <p:nvPr/>
        </p:nvCxnSpPr>
        <p:spPr>
          <a:xfrm>
            <a:off x="787443" y="1365944"/>
            <a:ext cx="3110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F8A225-5291-F845-EA3D-B72564D4856C}"/>
              </a:ext>
            </a:extLst>
          </p:cNvPr>
          <p:cNvSpPr txBox="1"/>
          <p:nvPr/>
        </p:nvSpPr>
        <p:spPr>
          <a:xfrm>
            <a:off x="509667" y="1951672"/>
            <a:ext cx="10001354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Gabriola" panose="04040605051002020D02" pitchFamily="82" charset="0"/>
                <a:ea typeface="Century Gothic"/>
                <a:cs typeface="Century Gothic"/>
                <a:sym typeface="Century Gothic"/>
              </a:rPr>
              <a:t>Nowadays, health disease are increasing day by day at an exponential rate due to: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Gabriola" panose="04040605051002020D02" pitchFamily="82" charset="0"/>
                <a:ea typeface="Century Gothic"/>
                <a:cs typeface="Century Gothic"/>
                <a:sym typeface="Century Gothic"/>
              </a:rPr>
              <a:t>Inactive Lifestyle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Gabriola" panose="04040605051002020D02" pitchFamily="82" charset="0"/>
                <a:ea typeface="Century Gothic"/>
                <a:cs typeface="Century Gothic"/>
                <a:sym typeface="Century Gothic"/>
              </a:rPr>
              <a:t>Unhealthy Food Habit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Gabriola" panose="04040605051002020D02" pitchFamily="82" charset="0"/>
                <a:ea typeface="Century Gothic"/>
                <a:cs typeface="Century Gothic"/>
                <a:sym typeface="Century Gothic"/>
              </a:rPr>
              <a:t>Physical activities have reduced drastically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lang="en-US" sz="2400" b="0" i="0" u="none" strike="noStrike" cap="none" dirty="0">
              <a:solidFill>
                <a:schemeClr val="tx1"/>
              </a:solidFill>
              <a:latin typeface="Gabriola" panose="04040605051002020D02" pitchFamily="82" charset="0"/>
              <a:ea typeface="Century Gothic"/>
              <a:cs typeface="Century Gothic"/>
              <a:sym typeface="Century Gothic"/>
            </a:endParaRPr>
          </a:p>
          <a:p>
            <a:pPr marL="11430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Gabriola" panose="04040605051002020D02" pitchFamily="82" charset="0"/>
                <a:ea typeface="Century Gothic"/>
                <a:cs typeface="Century Gothic"/>
                <a:sym typeface="Century Gothic"/>
              </a:rPr>
              <a:t>The annual mortality rate per 100,000 people from cardiovascular diseases in India has increased by 128.9% since 1990, an average of 5.6% a year.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6B55-D813-C179-4951-6D167E71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4992350" cy="685627"/>
          </a:xfrm>
        </p:spPr>
        <p:txBody>
          <a:bodyPr/>
          <a:lstStyle/>
          <a:p>
            <a:pPr algn="l"/>
            <a:r>
              <a:rPr lang="en-US" b="1" dirty="0"/>
              <a:t>LOGISTIC REGRESSION</a:t>
            </a:r>
          </a:p>
        </p:txBody>
      </p:sp>
      <p:pic>
        <p:nvPicPr>
          <p:cNvPr id="3" name="Google Shape;164;p28">
            <a:extLst>
              <a:ext uri="{FF2B5EF4-FFF2-40B4-BE49-F238E27FC236}">
                <a16:creationId xmlns:a16="http://schemas.microsoft.com/office/drawing/2014/main" id="{7F1DBAD1-F4BD-C0B1-EF94-6FE7BF5663D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7984" y="1622534"/>
            <a:ext cx="3954423" cy="278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F71209-685E-C2D7-0EE4-AEFD90CC4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93" y="1846366"/>
            <a:ext cx="6286500" cy="3914775"/>
          </a:xfrm>
          <a:prstGeom prst="rect">
            <a:avLst/>
          </a:prstGeom>
        </p:spPr>
      </p:pic>
      <p:cxnSp>
        <p:nvCxnSpPr>
          <p:cNvPr id="6" name="Google Shape;120;p19">
            <a:extLst>
              <a:ext uri="{FF2B5EF4-FFF2-40B4-BE49-F238E27FC236}">
                <a16:creationId xmlns:a16="http://schemas.microsoft.com/office/drawing/2014/main" id="{6535EBB3-CACE-34E0-2554-9356B509EADE}"/>
              </a:ext>
            </a:extLst>
          </p:cNvPr>
          <p:cNvCxnSpPr>
            <a:cxnSpLocks/>
          </p:cNvCxnSpPr>
          <p:nvPr/>
        </p:nvCxnSpPr>
        <p:spPr>
          <a:xfrm>
            <a:off x="1027285" y="1276003"/>
            <a:ext cx="430921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396874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A70F-4B5E-FFBA-F500-61579584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40460"/>
          </a:xfrm>
        </p:spPr>
        <p:txBody>
          <a:bodyPr/>
          <a:lstStyle/>
          <a:p>
            <a:pPr algn="l"/>
            <a:r>
              <a:rPr lang="en-US" b="1" dirty="0"/>
              <a:t>K-Nearest neighbour</a:t>
            </a:r>
          </a:p>
        </p:txBody>
      </p:sp>
      <p:pic>
        <p:nvPicPr>
          <p:cNvPr id="3" name="Google Shape;185;p31">
            <a:extLst>
              <a:ext uri="{FF2B5EF4-FFF2-40B4-BE49-F238E27FC236}">
                <a16:creationId xmlns:a16="http://schemas.microsoft.com/office/drawing/2014/main" id="{BA0C8EA2-6751-9AED-E51F-335BF8158C0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3452" y="1922313"/>
            <a:ext cx="3488940" cy="301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368B9-0D87-E53E-0D8D-5A2905B81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49" y="1558978"/>
            <a:ext cx="6248400" cy="3962400"/>
          </a:xfrm>
          <a:prstGeom prst="rect">
            <a:avLst/>
          </a:prstGeom>
        </p:spPr>
      </p:pic>
      <p:cxnSp>
        <p:nvCxnSpPr>
          <p:cNvPr id="6" name="Google Shape;120;p19">
            <a:extLst>
              <a:ext uri="{FF2B5EF4-FFF2-40B4-BE49-F238E27FC236}">
                <a16:creationId xmlns:a16="http://schemas.microsoft.com/office/drawing/2014/main" id="{AEC214B1-56C9-44EF-C4C4-6D281F025EBE}"/>
              </a:ext>
            </a:extLst>
          </p:cNvPr>
          <p:cNvCxnSpPr>
            <a:cxnSpLocks/>
          </p:cNvCxnSpPr>
          <p:nvPr/>
        </p:nvCxnSpPr>
        <p:spPr>
          <a:xfrm>
            <a:off x="913775" y="1350953"/>
            <a:ext cx="4938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771383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0269-C399-7BBF-234E-502C8DCE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15608"/>
          </a:xfrm>
        </p:spPr>
        <p:txBody>
          <a:bodyPr/>
          <a:lstStyle/>
          <a:p>
            <a:pPr algn="l"/>
            <a:r>
              <a:rPr lang="en-US" b="1" dirty="0"/>
              <a:t>SUPPORT VECTOR MACHINE</a:t>
            </a:r>
          </a:p>
        </p:txBody>
      </p:sp>
      <p:pic>
        <p:nvPicPr>
          <p:cNvPr id="3" name="Google Shape;178;p30">
            <a:extLst>
              <a:ext uri="{FF2B5EF4-FFF2-40B4-BE49-F238E27FC236}">
                <a16:creationId xmlns:a16="http://schemas.microsoft.com/office/drawing/2014/main" id="{2C513D16-097C-B126-E284-569177C8F3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9856" y="1647151"/>
            <a:ext cx="3807501" cy="2969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5989B9-CD9A-21A2-7F3A-861CCFB53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1647151"/>
            <a:ext cx="6248400" cy="3981450"/>
          </a:xfrm>
          <a:prstGeom prst="rect">
            <a:avLst/>
          </a:prstGeom>
        </p:spPr>
      </p:pic>
      <p:cxnSp>
        <p:nvCxnSpPr>
          <p:cNvPr id="6" name="Google Shape;120;p19">
            <a:extLst>
              <a:ext uri="{FF2B5EF4-FFF2-40B4-BE49-F238E27FC236}">
                <a16:creationId xmlns:a16="http://schemas.microsoft.com/office/drawing/2014/main" id="{9DA5F7FD-46B7-CACB-C9C8-E253EB39FB5C}"/>
              </a:ext>
            </a:extLst>
          </p:cNvPr>
          <p:cNvCxnSpPr>
            <a:cxnSpLocks/>
          </p:cNvCxnSpPr>
          <p:nvPr/>
        </p:nvCxnSpPr>
        <p:spPr>
          <a:xfrm>
            <a:off x="1087246" y="1201053"/>
            <a:ext cx="534353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016061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A0A4-32F3-6852-71E7-80D94BA8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0558"/>
          </a:xfrm>
        </p:spPr>
        <p:txBody>
          <a:bodyPr/>
          <a:lstStyle/>
          <a:p>
            <a:pPr algn="l"/>
            <a:r>
              <a:rPr lang="en-US" b="1" dirty="0"/>
              <a:t>Naïve bayes classifier</a:t>
            </a:r>
          </a:p>
        </p:txBody>
      </p:sp>
      <p:pic>
        <p:nvPicPr>
          <p:cNvPr id="3" name="Google Shape;171;p29">
            <a:extLst>
              <a:ext uri="{FF2B5EF4-FFF2-40B4-BE49-F238E27FC236}">
                <a16:creationId xmlns:a16="http://schemas.microsoft.com/office/drawing/2014/main" id="{34F084A9-080B-442A-6560-1E83A729C98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839" y="1833366"/>
            <a:ext cx="3568387" cy="20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A8DCAE-AC5A-4D0B-9375-BBBD3578B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1614097"/>
            <a:ext cx="5562600" cy="4019550"/>
          </a:xfrm>
          <a:prstGeom prst="rect">
            <a:avLst/>
          </a:prstGeom>
        </p:spPr>
      </p:pic>
      <p:cxnSp>
        <p:nvCxnSpPr>
          <p:cNvPr id="6" name="Google Shape;120;p19">
            <a:extLst>
              <a:ext uri="{FF2B5EF4-FFF2-40B4-BE49-F238E27FC236}">
                <a16:creationId xmlns:a16="http://schemas.microsoft.com/office/drawing/2014/main" id="{4B2B3CA7-A0D8-A46C-B77A-4BD9BF2443BA}"/>
              </a:ext>
            </a:extLst>
          </p:cNvPr>
          <p:cNvCxnSpPr>
            <a:cxnSpLocks/>
          </p:cNvCxnSpPr>
          <p:nvPr/>
        </p:nvCxnSpPr>
        <p:spPr>
          <a:xfrm>
            <a:off x="1057266" y="1261013"/>
            <a:ext cx="478889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762590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E92F-42B8-6D5A-35E0-CEB7F871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60578"/>
          </a:xfrm>
        </p:spPr>
        <p:txBody>
          <a:bodyPr/>
          <a:lstStyle/>
          <a:p>
            <a:pPr algn="l"/>
            <a:r>
              <a:rPr lang="en-US" b="1" dirty="0"/>
              <a:t>Decision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C2331-50EE-3938-400A-FCA826A8F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2015795"/>
            <a:ext cx="5438775" cy="3905250"/>
          </a:xfrm>
          <a:prstGeom prst="rect">
            <a:avLst/>
          </a:prstGeom>
        </p:spPr>
      </p:pic>
      <p:pic>
        <p:nvPicPr>
          <p:cNvPr id="5" name="Google Shape;192;p32">
            <a:extLst>
              <a:ext uri="{FF2B5EF4-FFF2-40B4-BE49-F238E27FC236}">
                <a16:creationId xmlns:a16="http://schemas.microsoft.com/office/drawing/2014/main" id="{28E18442-AF88-3E5A-415C-62561AA2C8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850" y="2402589"/>
            <a:ext cx="4302375" cy="29788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120;p19">
            <a:extLst>
              <a:ext uri="{FF2B5EF4-FFF2-40B4-BE49-F238E27FC236}">
                <a16:creationId xmlns:a16="http://schemas.microsoft.com/office/drawing/2014/main" id="{9219F750-167C-D84E-F175-950776CAF149}"/>
              </a:ext>
            </a:extLst>
          </p:cNvPr>
          <p:cNvCxnSpPr>
            <a:cxnSpLocks/>
          </p:cNvCxnSpPr>
          <p:nvPr/>
        </p:nvCxnSpPr>
        <p:spPr>
          <a:xfrm>
            <a:off x="913775" y="1216042"/>
            <a:ext cx="3110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025444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8445-1BA1-4CFE-373C-B87ADD57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0558"/>
          </a:xfrm>
        </p:spPr>
        <p:txBody>
          <a:bodyPr/>
          <a:lstStyle/>
          <a:p>
            <a:pPr algn="l"/>
            <a:r>
              <a:rPr lang="en-US" b="1" dirty="0"/>
              <a:t>Random forest</a:t>
            </a:r>
          </a:p>
        </p:txBody>
      </p:sp>
      <p:pic>
        <p:nvPicPr>
          <p:cNvPr id="3" name="Google Shape;199;p33">
            <a:extLst>
              <a:ext uri="{FF2B5EF4-FFF2-40B4-BE49-F238E27FC236}">
                <a16:creationId xmlns:a16="http://schemas.microsoft.com/office/drawing/2014/main" id="{3DEF9C2F-B0F1-12A7-EDE4-E24D1171239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28104" y="1724025"/>
            <a:ext cx="4610100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790E63-04B2-9D4D-03D9-60AA886F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1724025"/>
            <a:ext cx="5467350" cy="3914775"/>
          </a:xfrm>
          <a:prstGeom prst="rect">
            <a:avLst/>
          </a:prstGeom>
        </p:spPr>
      </p:pic>
      <p:cxnSp>
        <p:nvCxnSpPr>
          <p:cNvPr id="6" name="Google Shape;120;p19">
            <a:extLst>
              <a:ext uri="{FF2B5EF4-FFF2-40B4-BE49-F238E27FC236}">
                <a16:creationId xmlns:a16="http://schemas.microsoft.com/office/drawing/2014/main" id="{C72E4B43-19AD-9A31-B20C-4B5B22019E07}"/>
              </a:ext>
            </a:extLst>
          </p:cNvPr>
          <p:cNvCxnSpPr>
            <a:cxnSpLocks/>
          </p:cNvCxnSpPr>
          <p:nvPr/>
        </p:nvCxnSpPr>
        <p:spPr>
          <a:xfrm>
            <a:off x="1042276" y="1246023"/>
            <a:ext cx="33798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701691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D31C-54A6-6048-9DD4-7EAFD7B1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043628" cy="880499"/>
          </a:xfrm>
        </p:spPr>
        <p:txBody>
          <a:bodyPr/>
          <a:lstStyle/>
          <a:p>
            <a:r>
              <a:rPr lang="en-US" b="1" dirty="0"/>
              <a:t>XGBOOSt</a:t>
            </a:r>
          </a:p>
        </p:txBody>
      </p:sp>
      <p:pic>
        <p:nvPicPr>
          <p:cNvPr id="3" name="Google Shape;206;p34">
            <a:extLst>
              <a:ext uri="{FF2B5EF4-FFF2-40B4-BE49-F238E27FC236}">
                <a16:creationId xmlns:a16="http://schemas.microsoft.com/office/drawing/2014/main" id="{29D4D747-3BA0-AE9E-3003-7C11FEE929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63357" y="1865669"/>
            <a:ext cx="4416749" cy="2796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22F18-416D-0052-EBC8-5573653AD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6" y="1595437"/>
            <a:ext cx="5810250" cy="3667125"/>
          </a:xfrm>
          <a:prstGeom prst="rect">
            <a:avLst/>
          </a:prstGeom>
        </p:spPr>
      </p:pic>
      <p:cxnSp>
        <p:nvCxnSpPr>
          <p:cNvPr id="6" name="Google Shape;120;p19">
            <a:extLst>
              <a:ext uri="{FF2B5EF4-FFF2-40B4-BE49-F238E27FC236}">
                <a16:creationId xmlns:a16="http://schemas.microsoft.com/office/drawing/2014/main" id="{02A09B93-CDF1-1621-5479-D4E3E6F6FACC}"/>
              </a:ext>
            </a:extLst>
          </p:cNvPr>
          <p:cNvCxnSpPr>
            <a:cxnSpLocks/>
          </p:cNvCxnSpPr>
          <p:nvPr/>
        </p:nvCxnSpPr>
        <p:spPr>
          <a:xfrm>
            <a:off x="1372058" y="1305984"/>
            <a:ext cx="206068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911877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5067-B7BA-52EA-DE88-68A0ADCF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50519"/>
          </a:xfrm>
        </p:spPr>
        <p:txBody>
          <a:bodyPr/>
          <a:lstStyle/>
          <a:p>
            <a:pPr algn="l"/>
            <a:r>
              <a:rPr lang="en-US" b="1" dirty="0"/>
              <a:t>Comparing algorithm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4F4AE-21D2-5F1B-99F2-51AEF39A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681084"/>
            <a:ext cx="9294527" cy="4240031"/>
          </a:xfrm>
          <a:prstGeom prst="rect">
            <a:avLst/>
          </a:prstGeom>
        </p:spPr>
      </p:pic>
      <p:cxnSp>
        <p:nvCxnSpPr>
          <p:cNvPr id="5" name="Google Shape;120;p19">
            <a:extLst>
              <a:ext uri="{FF2B5EF4-FFF2-40B4-BE49-F238E27FC236}">
                <a16:creationId xmlns:a16="http://schemas.microsoft.com/office/drawing/2014/main" id="{C3840535-8D32-16E6-1B03-889CC2AEE04A}"/>
              </a:ext>
            </a:extLst>
          </p:cNvPr>
          <p:cNvCxnSpPr>
            <a:cxnSpLocks/>
          </p:cNvCxnSpPr>
          <p:nvPr/>
        </p:nvCxnSpPr>
        <p:spPr>
          <a:xfrm>
            <a:off x="913774" y="1290993"/>
            <a:ext cx="702243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440027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A1AEF2-EF04-49B0-1F6E-8C690B63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00" y="322290"/>
            <a:ext cx="11361000" cy="763500"/>
          </a:xfrm>
        </p:spPr>
        <p:txBody>
          <a:bodyPr/>
          <a:lstStyle/>
          <a:p>
            <a:r>
              <a:rPr lang="en-IN" b="1" dirty="0"/>
              <a:t>Comparison Chart of all Algorithms </a:t>
            </a:r>
            <a:br>
              <a:rPr lang="en-IN" b="1" dirty="0"/>
            </a:br>
            <a:r>
              <a:rPr lang="en-IN" b="1" dirty="0"/>
              <a:t>using different parameters</a:t>
            </a:r>
            <a:endParaRPr lang="en-US" b="1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5DFFF5B-55D8-45A3-4BF8-FC5750C71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58215"/>
              </p:ext>
            </p:extLst>
          </p:nvPr>
        </p:nvGraphicFramePr>
        <p:xfrm>
          <a:off x="807305" y="1873769"/>
          <a:ext cx="10493199" cy="4661941"/>
        </p:xfrm>
        <a:graphic>
          <a:graphicData uri="http://schemas.openxmlformats.org/drawingml/2006/table">
            <a:tbl>
              <a:tblPr/>
              <a:tblGrid>
                <a:gridCol w="1685953">
                  <a:extLst>
                    <a:ext uri="{9D8B030D-6E8A-4147-A177-3AD203B41FA5}">
                      <a16:colId xmlns:a16="http://schemas.microsoft.com/office/drawing/2014/main" val="3002800324"/>
                    </a:ext>
                  </a:extLst>
                </a:gridCol>
                <a:gridCol w="1469209">
                  <a:extLst>
                    <a:ext uri="{9D8B030D-6E8A-4147-A177-3AD203B41FA5}">
                      <a16:colId xmlns:a16="http://schemas.microsoft.com/office/drawing/2014/main" val="3486024708"/>
                    </a:ext>
                  </a:extLst>
                </a:gridCol>
                <a:gridCol w="1270244">
                  <a:extLst>
                    <a:ext uri="{9D8B030D-6E8A-4147-A177-3AD203B41FA5}">
                      <a16:colId xmlns:a16="http://schemas.microsoft.com/office/drawing/2014/main" val="1689463926"/>
                    </a:ext>
                  </a:extLst>
                </a:gridCol>
                <a:gridCol w="1306169">
                  <a:extLst>
                    <a:ext uri="{9D8B030D-6E8A-4147-A177-3AD203B41FA5}">
                      <a16:colId xmlns:a16="http://schemas.microsoft.com/office/drawing/2014/main" val="2137227955"/>
                    </a:ext>
                  </a:extLst>
                </a:gridCol>
                <a:gridCol w="1375927">
                  <a:extLst>
                    <a:ext uri="{9D8B030D-6E8A-4147-A177-3AD203B41FA5}">
                      <a16:colId xmlns:a16="http://schemas.microsoft.com/office/drawing/2014/main" val="7243668"/>
                    </a:ext>
                  </a:extLst>
                </a:gridCol>
                <a:gridCol w="1296561">
                  <a:extLst>
                    <a:ext uri="{9D8B030D-6E8A-4147-A177-3AD203B41FA5}">
                      <a16:colId xmlns:a16="http://schemas.microsoft.com/office/drawing/2014/main" val="3873074470"/>
                    </a:ext>
                  </a:extLst>
                </a:gridCol>
                <a:gridCol w="925570">
                  <a:extLst>
                    <a:ext uri="{9D8B030D-6E8A-4147-A177-3AD203B41FA5}">
                      <a16:colId xmlns:a16="http://schemas.microsoft.com/office/drawing/2014/main" val="182687124"/>
                    </a:ext>
                  </a:extLst>
                </a:gridCol>
                <a:gridCol w="1163566">
                  <a:extLst>
                    <a:ext uri="{9D8B030D-6E8A-4147-A177-3AD203B41FA5}">
                      <a16:colId xmlns:a16="http://schemas.microsoft.com/office/drawing/2014/main" val="3921444505"/>
                    </a:ext>
                  </a:extLst>
                </a:gridCol>
              </a:tblGrid>
              <a:tr h="144117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Parameters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Neighbors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19465928"/>
                  </a:ext>
                </a:extLst>
              </a:tr>
              <a:tr h="6921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Score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73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75.4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68.8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78.6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2618784"/>
                  </a:ext>
                </a:extLst>
              </a:tr>
              <a:tr h="6921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Score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41020686"/>
                  </a:ext>
                </a:extLst>
              </a:tr>
              <a:tr h="5186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 Score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0.8123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9225515"/>
                  </a:ext>
                </a:extLst>
              </a:tr>
              <a:tr h="5186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F-Score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96456206"/>
                  </a:ext>
                </a:extLst>
              </a:tr>
              <a:tr h="7991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64" marR="69864" marT="69864" marB="6986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971322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F78A-FD76-A636-F87B-B4383056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45588"/>
          </a:xfrm>
        </p:spPr>
        <p:txBody>
          <a:bodyPr/>
          <a:lstStyle/>
          <a:p>
            <a:pPr algn="l"/>
            <a:r>
              <a:rPr lang="en-US" b="1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E3675-C3EB-9BF8-FE24-5B0F4A1E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364107"/>
            <a:ext cx="10364451" cy="3912432"/>
          </a:xfrm>
          <a:prstGeom prst="rect">
            <a:avLst/>
          </a:prstGeom>
        </p:spPr>
      </p:pic>
      <p:sp>
        <p:nvSpPr>
          <p:cNvPr id="5" name="Google Shape;179;p24">
            <a:extLst>
              <a:ext uri="{FF2B5EF4-FFF2-40B4-BE49-F238E27FC236}">
                <a16:creationId xmlns:a16="http://schemas.microsoft.com/office/drawing/2014/main" id="{5C2DEA04-7230-BCC6-D9B0-11A413CB9CCE}"/>
              </a:ext>
            </a:extLst>
          </p:cNvPr>
          <p:cNvSpPr txBox="1"/>
          <p:nvPr/>
        </p:nvSpPr>
        <p:spPr>
          <a:xfrm>
            <a:off x="1770740" y="2896916"/>
            <a:ext cx="622500" cy="35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entury Gothic"/>
                <a:ea typeface="Century Gothic"/>
                <a:cs typeface="Century Gothic"/>
                <a:sym typeface="Century Gothic"/>
              </a:rPr>
              <a:t>73</a:t>
            </a:r>
            <a:r>
              <a:rPr lang="en" sz="1200" b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1200" b="1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79;p24">
            <a:extLst>
              <a:ext uri="{FF2B5EF4-FFF2-40B4-BE49-F238E27FC236}">
                <a16:creationId xmlns:a16="http://schemas.microsoft.com/office/drawing/2014/main" id="{B29BEE51-249C-CA6D-7033-0CE0B33C7A61}"/>
              </a:ext>
            </a:extLst>
          </p:cNvPr>
          <p:cNvSpPr txBox="1"/>
          <p:nvPr/>
        </p:nvSpPr>
        <p:spPr>
          <a:xfrm>
            <a:off x="3250204" y="2896916"/>
            <a:ext cx="622500" cy="35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entury Gothic"/>
                <a:ea typeface="Century Gothic"/>
                <a:cs typeface="Century Gothic"/>
                <a:sym typeface="Century Gothic"/>
              </a:rPr>
              <a:t>77</a:t>
            </a:r>
            <a:endParaRPr sz="16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79;p24">
            <a:extLst>
              <a:ext uri="{FF2B5EF4-FFF2-40B4-BE49-F238E27FC236}">
                <a16:creationId xmlns:a16="http://schemas.microsoft.com/office/drawing/2014/main" id="{49C07B64-D9AF-ECC6-4C35-5AD7EF0690AF}"/>
              </a:ext>
            </a:extLst>
          </p:cNvPr>
          <p:cNvSpPr txBox="1"/>
          <p:nvPr/>
        </p:nvSpPr>
        <p:spPr>
          <a:xfrm>
            <a:off x="4566840" y="2896916"/>
            <a:ext cx="622500" cy="35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entury Gothic"/>
                <a:ea typeface="Century Gothic"/>
                <a:cs typeface="Century Gothic"/>
                <a:sym typeface="Century Gothic"/>
              </a:rPr>
              <a:t>75.4</a:t>
            </a:r>
            <a:endParaRPr sz="16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179;p24">
            <a:extLst>
              <a:ext uri="{FF2B5EF4-FFF2-40B4-BE49-F238E27FC236}">
                <a16:creationId xmlns:a16="http://schemas.microsoft.com/office/drawing/2014/main" id="{B9A9D83C-8AB3-0020-C461-FAF990316EF4}"/>
              </a:ext>
            </a:extLst>
          </p:cNvPr>
          <p:cNvSpPr txBox="1"/>
          <p:nvPr/>
        </p:nvSpPr>
        <p:spPr>
          <a:xfrm>
            <a:off x="5986764" y="2896916"/>
            <a:ext cx="622500" cy="35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entury Gothic"/>
                <a:ea typeface="Century Gothic"/>
                <a:cs typeface="Century Gothic"/>
                <a:sym typeface="Century Gothic"/>
              </a:rPr>
              <a:t>75</a:t>
            </a:r>
            <a:endParaRPr sz="16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Google Shape;179;p24">
            <a:extLst>
              <a:ext uri="{FF2B5EF4-FFF2-40B4-BE49-F238E27FC236}">
                <a16:creationId xmlns:a16="http://schemas.microsoft.com/office/drawing/2014/main" id="{B4B5DCF9-8C00-A4C2-B1D1-7C84F6B96B4B}"/>
              </a:ext>
            </a:extLst>
          </p:cNvPr>
          <p:cNvSpPr txBox="1"/>
          <p:nvPr/>
        </p:nvSpPr>
        <p:spPr>
          <a:xfrm>
            <a:off x="7406688" y="2896916"/>
            <a:ext cx="622500" cy="35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entury Gothic"/>
                <a:ea typeface="Century Gothic"/>
                <a:cs typeface="Century Gothic"/>
                <a:sym typeface="Century Gothic"/>
              </a:rPr>
              <a:t>68.8</a:t>
            </a:r>
            <a:endParaRPr sz="16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179;p24">
            <a:extLst>
              <a:ext uri="{FF2B5EF4-FFF2-40B4-BE49-F238E27FC236}">
                <a16:creationId xmlns:a16="http://schemas.microsoft.com/office/drawing/2014/main" id="{5367B1DF-D904-DABE-E090-B47F69FAEF61}"/>
              </a:ext>
            </a:extLst>
          </p:cNvPr>
          <p:cNvSpPr txBox="1"/>
          <p:nvPr/>
        </p:nvSpPr>
        <p:spPr>
          <a:xfrm>
            <a:off x="8719957" y="2896916"/>
            <a:ext cx="622500" cy="35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entury Gothic"/>
                <a:ea typeface="Century Gothic"/>
                <a:cs typeface="Century Gothic"/>
                <a:sym typeface="Century Gothic"/>
              </a:rPr>
              <a:t>80</a:t>
            </a:r>
            <a:endParaRPr sz="16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79;p24">
            <a:extLst>
              <a:ext uri="{FF2B5EF4-FFF2-40B4-BE49-F238E27FC236}">
                <a16:creationId xmlns:a16="http://schemas.microsoft.com/office/drawing/2014/main" id="{1D1A0AEC-C0F7-E071-526B-CAE94BB6399D}"/>
              </a:ext>
            </a:extLst>
          </p:cNvPr>
          <p:cNvSpPr txBox="1"/>
          <p:nvPr/>
        </p:nvSpPr>
        <p:spPr>
          <a:xfrm>
            <a:off x="10110010" y="2896916"/>
            <a:ext cx="622500" cy="35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entury Gothic"/>
                <a:ea typeface="Century Gothic"/>
                <a:cs typeface="Century Gothic"/>
                <a:sym typeface="Century Gothic"/>
              </a:rPr>
              <a:t>78.6</a:t>
            </a:r>
            <a:endParaRPr sz="16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3BBA17-A8C2-E7E0-26C6-56CC36D522B4}"/>
              </a:ext>
            </a:extLst>
          </p:cNvPr>
          <p:cNvSpPr txBox="1"/>
          <p:nvPr/>
        </p:nvSpPr>
        <p:spPr>
          <a:xfrm>
            <a:off x="913774" y="5493893"/>
            <a:ext cx="1002904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300" b="0" i="0" dirty="0">
                <a:solidFill>
                  <a:srgbClr val="000000"/>
                </a:solidFill>
                <a:effectLst/>
                <a:latin typeface="+mj-lt"/>
              </a:rPr>
              <a:t>From comparing the 7 models, we can conclude that</a:t>
            </a:r>
          </a:p>
          <a:p>
            <a:pPr algn="l"/>
            <a:r>
              <a:rPr lang="en-US" sz="2300" b="1" i="0" dirty="0">
                <a:solidFill>
                  <a:srgbClr val="000000"/>
                </a:solidFill>
                <a:effectLst/>
                <a:latin typeface="+mj-lt"/>
              </a:rPr>
              <a:t>Model 6: Random Forest yields the highest accuracy. With an accuracy of 80%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</p:txBody>
      </p:sp>
      <p:cxnSp>
        <p:nvCxnSpPr>
          <p:cNvPr id="14" name="Google Shape;120;p19">
            <a:extLst>
              <a:ext uri="{FF2B5EF4-FFF2-40B4-BE49-F238E27FC236}">
                <a16:creationId xmlns:a16="http://schemas.microsoft.com/office/drawing/2014/main" id="{B3E7D48A-2F28-D5CC-DB2E-85FBBCBEC824}"/>
              </a:ext>
            </a:extLst>
          </p:cNvPr>
          <p:cNvCxnSpPr>
            <a:cxnSpLocks/>
          </p:cNvCxnSpPr>
          <p:nvPr/>
        </p:nvCxnSpPr>
        <p:spPr>
          <a:xfrm>
            <a:off x="994644" y="1186062"/>
            <a:ext cx="139859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2639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1005893" y="329277"/>
            <a:ext cx="5291664" cy="1007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Goal Of The Project</a:t>
            </a:r>
            <a:endParaRPr b="1" dirty="0"/>
          </a:p>
        </p:txBody>
      </p:sp>
      <p:cxnSp>
        <p:nvCxnSpPr>
          <p:cNvPr id="127" name="Google Shape;127;p20"/>
          <p:cNvCxnSpPr>
            <a:cxnSpLocks/>
          </p:cNvCxnSpPr>
          <p:nvPr/>
        </p:nvCxnSpPr>
        <p:spPr>
          <a:xfrm>
            <a:off x="1177350" y="1157095"/>
            <a:ext cx="4339031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F78E96B-CB30-4947-5576-080F5C61E015}"/>
              </a:ext>
            </a:extLst>
          </p:cNvPr>
          <p:cNvSpPr txBox="1"/>
          <p:nvPr/>
        </p:nvSpPr>
        <p:spPr>
          <a:xfrm>
            <a:off x="794479" y="1647981"/>
            <a:ext cx="99684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briola" panose="04040605051002020D02" pitchFamily="82" charset="0"/>
              </a:rPr>
              <a:t>- A Machine Learning Algorithm which analyze the data for patients showing attributes of heart disease and compare the accuracy of finding heart disease using different machine learning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D646D-741F-B4FD-FB7F-4AA3FADF2278}"/>
              </a:ext>
            </a:extLst>
          </p:cNvPr>
          <p:cNvSpPr txBox="1"/>
          <p:nvPr/>
        </p:nvSpPr>
        <p:spPr>
          <a:xfrm>
            <a:off x="794479" y="2894476"/>
            <a:ext cx="996846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-To predict whether a patient should be diagnosed with Heart Disease. This is a binary outcome.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Positive (+) = 1, patient diagnosed with Heart Disease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Negative (-) = 0, patient not diagnosed with Heart Disease</a:t>
            </a:r>
          </a:p>
          <a:p>
            <a:pPr algn="just"/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-To experiment with various Classification Models &amp; see which yields greatest accuracy.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Examine trends &amp; correlations within our data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determine which features are important in determining Positive/Negative Heart Disease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45E1-A2E7-16DB-48B0-9E02A526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18" y="566051"/>
            <a:ext cx="10088380" cy="101541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0000"/>
                </a:solidFill>
                <a:latin typeface="Helvetica Neue"/>
              </a:rPr>
            </a:br>
            <a:r>
              <a:rPr lang="en-US" sz="4000" b="1" i="0" dirty="0">
                <a:solidFill>
                  <a:srgbClr val="000000"/>
                </a:solidFill>
                <a:effectLst/>
              </a:rPr>
              <a:t>Making the Confusion Matrix of random forest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499EE-AAD2-4563-219C-618F90AF2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216" y="1771650"/>
            <a:ext cx="4981575" cy="1657350"/>
          </a:xfrm>
          <a:prstGeom prst="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D8A25FF3-8403-5D98-FC65-8304E63AC87A}"/>
              </a:ext>
            </a:extLst>
          </p:cNvPr>
          <p:cNvSpPr/>
          <p:nvPr/>
        </p:nvSpPr>
        <p:spPr>
          <a:xfrm>
            <a:off x="299803" y="1581462"/>
            <a:ext cx="6198511" cy="5276538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Arial" panose="020B0604020202020204" pitchFamily="34" charset="0"/>
              <a:buChar char="•"/>
            </a:pPr>
            <a:endParaRPr lang="en-US" sz="2500" b="0" i="0" dirty="0">
              <a:solidFill>
                <a:srgbClr val="000000"/>
              </a:solidFill>
              <a:effectLst/>
              <a:latin typeface="Gabriola" panose="04040605051002020D02" pitchFamily="8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21 is the amount of True Positives in our data, while 28 is the amount of True Negatives.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9 &amp; 3 are the number of errors.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There are 9 type 1 error (False Positives)- You    predicted positive and it’s false.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There are 3 type 2 error (False Negatives)- You predicted negative and it’s false.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Hence if we calculate the accuracy </a:t>
            </a:r>
            <a:r>
              <a:rPr lang="en-US" sz="2500" dirty="0">
                <a:solidFill>
                  <a:srgbClr val="000000"/>
                </a:solidFill>
                <a:latin typeface="Gabriola" panose="04040605051002020D02" pitchFamily="82" charset="0"/>
              </a:rPr>
              <a:t>,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In other words, where TP, FN, FP and TN represent the number of true positives, false negatives, false positives and true negatives.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(TP + TN)/(TP + TN + FP + FN).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(21+28)/(21+28+9+3) = 0.80 = 80% accuracy</a:t>
            </a:r>
          </a:p>
          <a:p>
            <a:pPr algn="just"/>
            <a:endParaRPr lang="en-US" sz="25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89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74FB-7936-7EB1-EC89-16740A88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18" y="648497"/>
            <a:ext cx="11068364" cy="820539"/>
          </a:xfrm>
        </p:spPr>
        <p:txBody>
          <a:bodyPr/>
          <a:lstStyle/>
          <a:p>
            <a:r>
              <a:rPr lang="en-US" b="1" dirty="0"/>
              <a:t>FEAture importance graph of 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2740C-6A13-7474-3966-9BBC05BA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564" y="1974702"/>
            <a:ext cx="5036696" cy="3432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F8DC1E-F0BB-4415-AC9D-ADA138410151}"/>
              </a:ext>
            </a:extLst>
          </p:cNvPr>
          <p:cNvSpPr txBox="1"/>
          <p:nvPr/>
        </p:nvSpPr>
        <p:spPr>
          <a:xfrm>
            <a:off x="528087" y="2228671"/>
            <a:ext cx="60935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From the Feature Importance graph , we can conclude that the top 4 significant features were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chest pain type (cp)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maximum heart rate achieved (thalach)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number of major vessels (ca)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ST depression induced by exercise relative to rest (oldpeak)</a:t>
            </a:r>
          </a:p>
        </p:txBody>
      </p:sp>
      <p:cxnSp>
        <p:nvCxnSpPr>
          <p:cNvPr id="7" name="Google Shape;120;p19">
            <a:extLst>
              <a:ext uri="{FF2B5EF4-FFF2-40B4-BE49-F238E27FC236}">
                <a16:creationId xmlns:a16="http://schemas.microsoft.com/office/drawing/2014/main" id="{B4DBA2F4-47F6-913E-EA72-F601C12B0D4A}"/>
              </a:ext>
            </a:extLst>
          </p:cNvPr>
          <p:cNvCxnSpPr>
            <a:cxnSpLocks/>
          </p:cNvCxnSpPr>
          <p:nvPr/>
        </p:nvCxnSpPr>
        <p:spPr>
          <a:xfrm>
            <a:off x="809469" y="1259174"/>
            <a:ext cx="1059804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076359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8700-37B0-C612-EF19-9EFD4C06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50519"/>
          </a:xfrm>
        </p:spPr>
        <p:txBody>
          <a:bodyPr/>
          <a:lstStyle/>
          <a:p>
            <a:pPr algn="l"/>
            <a:r>
              <a:rPr lang="en-US" b="1" dirty="0"/>
              <a:t>predictions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DDF9E-E7B8-A10A-1620-C23D31FCE0AC}"/>
              </a:ext>
            </a:extLst>
          </p:cNvPr>
          <p:cNvSpPr txBox="1"/>
          <p:nvPr/>
        </p:nvSpPr>
        <p:spPr>
          <a:xfrm>
            <a:off x="737016" y="1241953"/>
            <a:ext cx="1071796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Scenario: A patient develops cardiac symptoms &amp; you input his vitals into the Machine Learning Algorithm.</a:t>
            </a:r>
          </a:p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He is a 20 year old male, with a chest pain value of 2 (atypical angina), with resting blood pressure of 110.</a:t>
            </a:r>
          </a:p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In addition he has a serum cholestoral of 230 mg/dl.</a:t>
            </a:r>
          </a:p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He is fasting blood sugar &gt; 120 mg/dl.</a:t>
            </a:r>
          </a:p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He has a resting electrocardiographic result of 1.</a:t>
            </a:r>
          </a:p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The patients maximum heart rate achieved is 140.</a:t>
            </a:r>
          </a:p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Also, he was exercise induced angina.</a:t>
            </a:r>
          </a:p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His ST depression induced by exercise relative to rest value was 2.2.</a:t>
            </a:r>
          </a:p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The slope of the peak exercise ST segment is flat.</a:t>
            </a:r>
          </a:p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He has no major vessels colored by fluoroscopy, and in addition his maximum heart rate achieved is a reversable defect.</a:t>
            </a:r>
          </a:p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Based on this information, can you classify this patient with Heart Disease?</a:t>
            </a:r>
          </a:p>
        </p:txBody>
      </p:sp>
      <p:cxnSp>
        <p:nvCxnSpPr>
          <p:cNvPr id="5" name="Google Shape;120;p19">
            <a:extLst>
              <a:ext uri="{FF2B5EF4-FFF2-40B4-BE49-F238E27FC236}">
                <a16:creationId xmlns:a16="http://schemas.microsoft.com/office/drawing/2014/main" id="{78A72A48-C1EF-3A4D-65AD-23772571703B}"/>
              </a:ext>
            </a:extLst>
          </p:cNvPr>
          <p:cNvCxnSpPr>
            <a:cxnSpLocks/>
          </p:cNvCxnSpPr>
          <p:nvPr/>
        </p:nvCxnSpPr>
        <p:spPr>
          <a:xfrm>
            <a:off x="913775" y="1258782"/>
            <a:ext cx="271384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039510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D456-1AC4-D1E8-6293-AF9BF017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30598"/>
          </a:xfrm>
        </p:spPr>
        <p:txBody>
          <a:bodyPr/>
          <a:lstStyle/>
          <a:p>
            <a:pPr algn="l"/>
            <a:r>
              <a:rPr lang="en-US" b="1" dirty="0"/>
              <a:t>Prediction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78C9D-69A4-2A59-317D-241710BB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90" y="1349116"/>
            <a:ext cx="10094001" cy="1214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2CF6E5-A3F5-EF4D-3DB8-8B5832C25E09}"/>
              </a:ext>
            </a:extLst>
          </p:cNvPr>
          <p:cNvSpPr txBox="1"/>
          <p:nvPr/>
        </p:nvSpPr>
        <p:spPr>
          <a:xfrm>
            <a:off x="1043690" y="2957209"/>
            <a:ext cx="10663628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Yes! Our machine learning algorithm has classified this patient with Heart Disease. Now we can properly diagnose him, &amp; get him the help he needs to recover. By diagnosing him early, we may prevent worse symptoms from arising later.</a:t>
            </a:r>
            <a:endParaRPr lang="en-US" sz="2500" dirty="0">
              <a:latin typeface="Gabriola" panose="04040605051002020D02" pitchFamily="82" charset="0"/>
            </a:endParaRPr>
          </a:p>
        </p:txBody>
      </p:sp>
      <p:cxnSp>
        <p:nvCxnSpPr>
          <p:cNvPr id="7" name="Google Shape;120;p19">
            <a:extLst>
              <a:ext uri="{FF2B5EF4-FFF2-40B4-BE49-F238E27FC236}">
                <a16:creationId xmlns:a16="http://schemas.microsoft.com/office/drawing/2014/main" id="{0857F34D-1E8F-7592-FFF9-D2FAD51F6D2E}"/>
              </a:ext>
            </a:extLst>
          </p:cNvPr>
          <p:cNvCxnSpPr>
            <a:cxnSpLocks/>
          </p:cNvCxnSpPr>
          <p:nvPr/>
        </p:nvCxnSpPr>
        <p:spPr>
          <a:xfrm>
            <a:off x="1043690" y="1186062"/>
            <a:ext cx="403797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440916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6D24-DAA6-5AC9-6581-63713A87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10676"/>
          </a:xfrm>
        </p:spPr>
        <p:txBody>
          <a:bodyPr/>
          <a:lstStyle/>
          <a:p>
            <a:pPr algn="l"/>
            <a:r>
              <a:rPr lang="en-US" b="1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91E69-BD4F-259F-C3DD-501491524701}"/>
              </a:ext>
            </a:extLst>
          </p:cNvPr>
          <p:cNvSpPr txBox="1"/>
          <p:nvPr/>
        </p:nvSpPr>
        <p:spPr>
          <a:xfrm>
            <a:off x="452203" y="1485384"/>
            <a:ext cx="1128759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Our Random Forest algorithm yields the highest accuracy, 80%. Any accuracy above 70% is considered good. Thus, 80% is the ideal accuracy!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Out of the 13 features we examined, the top 4 significant features that helped us classify between a positive &amp; negative Diagnosis were chest pain type (cp), maximum heart rate achieved (thalach), number of major vessels (ca), and ST depression induced by exercise relative to rest (oldpeak).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Our machine learning algorithm can now classify patients with Heart Disease. Now we can properly diagnose patients, &amp; get them the help they needs to recover. By diagnosing detecting these features early, we may prevent worse symptoms from arising later.</a:t>
            </a:r>
          </a:p>
        </p:txBody>
      </p:sp>
      <p:cxnSp>
        <p:nvCxnSpPr>
          <p:cNvPr id="5" name="Google Shape;120;p19">
            <a:extLst>
              <a:ext uri="{FF2B5EF4-FFF2-40B4-BE49-F238E27FC236}">
                <a16:creationId xmlns:a16="http://schemas.microsoft.com/office/drawing/2014/main" id="{EF32AC23-102F-F661-7674-EAFB50CB56D4}"/>
              </a:ext>
            </a:extLst>
          </p:cNvPr>
          <p:cNvCxnSpPr>
            <a:cxnSpLocks/>
          </p:cNvCxnSpPr>
          <p:nvPr/>
        </p:nvCxnSpPr>
        <p:spPr>
          <a:xfrm>
            <a:off x="913775" y="1170590"/>
            <a:ext cx="3110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099993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You!</a:t>
            </a:r>
            <a:endParaRPr dirty="0"/>
          </a:p>
        </p:txBody>
      </p:sp>
      <p:cxnSp>
        <p:nvCxnSpPr>
          <p:cNvPr id="483" name="Google Shape;483;p35"/>
          <p:cNvCxnSpPr/>
          <p:nvPr/>
        </p:nvCxnSpPr>
        <p:spPr>
          <a:xfrm rot="10800000" flipH="1">
            <a:off x="2136675" y="4411338"/>
            <a:ext cx="3959400" cy="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614595" y="269011"/>
            <a:ext cx="7803945" cy="129801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/>
              <a:t>Python Data Frameworks</a:t>
            </a:r>
            <a:endParaRPr sz="3600" b="1" dirty="0"/>
          </a:p>
        </p:txBody>
      </p:sp>
      <p:cxnSp>
        <p:nvCxnSpPr>
          <p:cNvPr id="146" name="Google Shape;146;p23"/>
          <p:cNvCxnSpPr>
            <a:cxnSpLocks/>
          </p:cNvCxnSpPr>
          <p:nvPr/>
        </p:nvCxnSpPr>
        <p:spPr>
          <a:xfrm>
            <a:off x="809722" y="1270985"/>
            <a:ext cx="574098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6861057-437B-C0C2-F2BF-7F889FEC578E}"/>
              </a:ext>
            </a:extLst>
          </p:cNvPr>
          <p:cNvSpPr txBox="1"/>
          <p:nvPr/>
        </p:nvSpPr>
        <p:spPr>
          <a:xfrm>
            <a:off x="809722" y="1567028"/>
            <a:ext cx="7956028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2500" dirty="0">
                <a:latin typeface="Gabriola" panose="04040605051002020D02" pitchFamily="82" charset="0"/>
              </a:rPr>
              <a:t>Jupyter Notebook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sz="2500" dirty="0">
                <a:latin typeface="Gabriola" panose="04040605051002020D02" pitchFamily="82" charset="0"/>
              </a:rPr>
              <a:t>Pandas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sz="2500" dirty="0">
                <a:latin typeface="Gabriola" panose="04040605051002020D02" pitchFamily="82" charset="0"/>
              </a:rPr>
              <a:t>XGBoost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sz="2500" dirty="0">
                <a:latin typeface="Gabriola" panose="04040605051002020D02" pitchFamily="82" charset="0"/>
              </a:rPr>
              <a:t>Matplotlib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sz="2500" dirty="0">
                <a:latin typeface="Gabriola" panose="04040605051002020D02" pitchFamily="82" charset="0"/>
              </a:rPr>
              <a:t>Scikit Learn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786786" y="545074"/>
            <a:ext cx="9541436" cy="66253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Data CollEction  and cleaning</a:t>
            </a:r>
            <a:endParaRPr sz="3600" b="1" dirty="0"/>
          </a:p>
        </p:txBody>
      </p:sp>
      <p:cxnSp>
        <p:nvCxnSpPr>
          <p:cNvPr id="152" name="Google Shape;152;p24"/>
          <p:cNvCxnSpPr>
            <a:cxnSpLocks/>
          </p:cNvCxnSpPr>
          <p:nvPr/>
        </p:nvCxnSpPr>
        <p:spPr>
          <a:xfrm flipV="1">
            <a:off x="893567" y="1199213"/>
            <a:ext cx="7830708" cy="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77FFB8-D1F2-2D87-0209-49F77BFD5E40}"/>
              </a:ext>
            </a:extLst>
          </p:cNvPr>
          <p:cNvSpPr txBox="1"/>
          <p:nvPr/>
        </p:nvSpPr>
        <p:spPr>
          <a:xfrm>
            <a:off x="893566" y="1659603"/>
            <a:ext cx="10588899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500" dirty="0">
                <a:solidFill>
                  <a:schemeClr val="tx1"/>
                </a:solidFill>
                <a:latin typeface="Gabriola" panose="04040605051002020D02" pitchFamily="82" charset="0"/>
                <a:cs typeface="Saira Semi Condensed" panose="020B0604020202020204" charset="0"/>
              </a:rPr>
              <a:t>The real world data are MESSY!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tx1"/>
                </a:solidFill>
                <a:latin typeface="Gabriola" panose="04040605051002020D02" pitchFamily="82" charset="0"/>
                <a:cs typeface="Saira Semi Condensed" panose="020B0604020202020204" charset="0"/>
              </a:rPr>
              <a:t>-  Various Data Sources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tx1"/>
                </a:solidFill>
                <a:latin typeface="Gabriola" panose="04040605051002020D02" pitchFamily="82" charset="0"/>
                <a:cs typeface="Saira Semi Condensed" panose="020B0604020202020204" charset="0"/>
              </a:rPr>
              <a:t>-  Different File Formats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tx1"/>
                </a:solidFill>
                <a:latin typeface="Gabriola" panose="04040605051002020D02" pitchFamily="82" charset="0"/>
                <a:cs typeface="Saira Semi Condensed" panose="020B0604020202020204" charset="0"/>
              </a:rPr>
              <a:t>- Data with Odd-formats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2500" dirty="0">
                <a:solidFill>
                  <a:schemeClr val="tx1"/>
                </a:solidFill>
                <a:latin typeface="Gabriola" panose="04040605051002020D02" pitchFamily="82" charset="0"/>
                <a:cs typeface="Saira Semi Condensed" panose="020B0604020202020204" charset="0"/>
              </a:rPr>
              <a:t>After cleaning the data we have about 300 patients data obtained from </a:t>
            </a:r>
            <a:r>
              <a:rPr lang="en-US" sz="2500" dirty="0">
                <a:latin typeface="Gabriola" panose="04040605051002020D02" pitchFamily="82" charset="0"/>
                <a:cs typeface="Saira Semi Condensed" panose="020B0604020202020204" charset="0"/>
              </a:rPr>
              <a:t>UCI</a:t>
            </a:r>
            <a:endParaRPr lang="en-US" sz="2500" dirty="0">
              <a:solidFill>
                <a:schemeClr val="tx1"/>
              </a:solidFill>
              <a:latin typeface="Gabriola" panose="04040605051002020D02" pitchFamily="82" charset="0"/>
              <a:cs typeface="Saira Semi Condensed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-1323430" y="156405"/>
            <a:ext cx="1037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3600" b="1" dirty="0">
                <a:cs typeface="Saira Semi Condensed" panose="020B0604020202020204" charset="0"/>
              </a:rPr>
              <a:t>Data Features And predictors</a:t>
            </a:r>
            <a:endParaRPr lang="en-US" sz="3600" b="1" dirty="0">
              <a:cs typeface="Saira Semi Condensed" panose="020B0604020202020204" charset="0"/>
            </a:endParaRPr>
          </a:p>
        </p:txBody>
      </p:sp>
      <p:cxnSp>
        <p:nvCxnSpPr>
          <p:cNvPr id="160" name="Google Shape;160;p25"/>
          <p:cNvCxnSpPr>
            <a:cxnSpLocks/>
          </p:cNvCxnSpPr>
          <p:nvPr/>
        </p:nvCxnSpPr>
        <p:spPr>
          <a:xfrm>
            <a:off x="465045" y="758589"/>
            <a:ext cx="685015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643985-6B7B-6C59-5E54-CA1D39607ABC}"/>
              </a:ext>
            </a:extLst>
          </p:cNvPr>
          <p:cNvSpPr txBox="1"/>
          <p:nvPr/>
        </p:nvSpPr>
        <p:spPr>
          <a:xfrm>
            <a:off x="465045" y="994856"/>
            <a:ext cx="11261909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Our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Predictor (Y, Positive or Negative diagnosis of Heart Disease)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is determined by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13 features (X):</a:t>
            </a:r>
          </a:p>
          <a:p>
            <a:pPr algn="l">
              <a:buFont typeface="+mj-lt"/>
              <a:buAutoNum type="arabicPeriod"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age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(#)</a:t>
            </a:r>
          </a:p>
          <a:p>
            <a:pPr algn="l">
              <a:buFont typeface="+mj-lt"/>
              <a:buAutoNum type="arabicPeriod"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sex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: 1= Male, 0= Female (Binary)</a:t>
            </a:r>
          </a:p>
          <a:p>
            <a:pPr algn="l">
              <a:buFont typeface="+mj-lt"/>
              <a:buAutoNum type="arabicPeriod"/>
            </a:pPr>
            <a:r>
              <a:rPr lang="en-US" sz="250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(cp)chest pain type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(4 values -Ordinal):Value 1: typical angina ,Value 2: atypical angina, Value 3: non-anginal pain , Value 4: asymptomatic (</a:t>
            </a:r>
          </a:p>
          <a:p>
            <a:pPr algn="l">
              <a:buFont typeface="+mj-lt"/>
              <a:buAutoNum type="arabicPeriod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(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trestbps) 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resting blood pressure (#)</a:t>
            </a:r>
          </a:p>
          <a:p>
            <a:pPr algn="l">
              <a:buFont typeface="+mj-lt"/>
              <a:buAutoNum type="arabicPeriod"/>
            </a:pPr>
            <a:r>
              <a:rPr lang="en-US" sz="250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(chol) 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serum cholestoral in mg/dl (#)</a:t>
            </a:r>
          </a:p>
          <a:p>
            <a:pPr algn="l">
              <a:buFont typeface="+mj-lt"/>
              <a:buAutoNum type="arabicPeriod"/>
            </a:pPr>
            <a:r>
              <a:rPr lang="en-US" sz="250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(fbs)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fasting blood sugar &gt; 120 mg/dl(Binary)(1 = true; 0 = false)</a:t>
            </a:r>
          </a:p>
          <a:p>
            <a:pPr algn="l">
              <a:buFont typeface="+mj-lt"/>
              <a:buAutoNum type="arabicPeriod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(restecg)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resting electrocardiographic results(values 0,1,2)</a:t>
            </a:r>
          </a:p>
          <a:p>
            <a:pPr algn="l"/>
            <a:r>
              <a:rPr lang="en-US" sz="2500" dirty="0">
                <a:solidFill>
                  <a:srgbClr val="000000"/>
                </a:solidFill>
                <a:latin typeface="Gabriola" panose="04040605051002020D02" pitchFamily="82" charset="0"/>
              </a:rPr>
              <a:t>8.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(thalach)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maximum heart rate achieved (#)</a:t>
            </a:r>
          </a:p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9.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(exang)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exercise induced angina (binary) (1 = yes; 0 = no)</a:t>
            </a:r>
          </a:p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10.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(oldpeak)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= ST depression induced by exercise relative to rest (#)</a:t>
            </a:r>
          </a:p>
          <a:p>
            <a:pPr algn="l"/>
            <a:r>
              <a:rPr lang="en-US" sz="2500" dirty="0">
                <a:solidFill>
                  <a:srgbClr val="000000"/>
                </a:solidFill>
                <a:latin typeface="Gabriola" panose="04040605051002020D02" pitchFamily="82" charset="0"/>
              </a:rPr>
              <a:t>11.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(slope)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of the peak exercise ST segment (Ordinal) (Value 1: upsloping , Value 2: flat , Value 3: downsloping )</a:t>
            </a:r>
          </a:p>
          <a:p>
            <a:pPr algn="l"/>
            <a:r>
              <a:rPr lang="en-US" sz="2500" dirty="0">
                <a:solidFill>
                  <a:srgbClr val="000000"/>
                </a:solidFill>
                <a:latin typeface="Gabriola" panose="04040605051002020D02" pitchFamily="82" charset="0"/>
              </a:rPr>
              <a:t>12.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(ca)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number of major vessels (0-3, Ordinal) colored by fluoroscopy</a:t>
            </a:r>
          </a:p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13.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(thal)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maximum heart rate achieved - (Ordinal): 3 = normal; 6 = fixed defect; 7 = reversable defect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415579" y="748742"/>
            <a:ext cx="11361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DATA ANALYSIS</a:t>
            </a:r>
            <a:endParaRPr b="1" dirty="0"/>
          </a:p>
        </p:txBody>
      </p:sp>
      <p:cxnSp>
        <p:nvCxnSpPr>
          <p:cNvPr id="169" name="Google Shape;169;p26"/>
          <p:cNvCxnSpPr>
            <a:cxnSpLocks/>
          </p:cNvCxnSpPr>
          <p:nvPr/>
        </p:nvCxnSpPr>
        <p:spPr>
          <a:xfrm>
            <a:off x="415421" y="1350914"/>
            <a:ext cx="306229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9517B83-8832-12FA-C296-7B1C60E85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738" y="1840877"/>
            <a:ext cx="8859449" cy="1676400"/>
          </a:xfrm>
          <a:prstGeom prst="rect">
            <a:avLst/>
          </a:prstGeom>
        </p:spPr>
      </p:pic>
      <p:pic>
        <p:nvPicPr>
          <p:cNvPr id="10" name="Google Shape;139;p25">
            <a:extLst>
              <a:ext uri="{FF2B5EF4-FFF2-40B4-BE49-F238E27FC236}">
                <a16:creationId xmlns:a16="http://schemas.microsoft.com/office/drawing/2014/main" id="{9EE283D4-AFA9-4BE0-6238-2D33E9315BA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037" r="6006"/>
          <a:stretch/>
        </p:blipFill>
        <p:spPr>
          <a:xfrm>
            <a:off x="1351738" y="3845913"/>
            <a:ext cx="1076950" cy="25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38;p25">
            <a:extLst>
              <a:ext uri="{FF2B5EF4-FFF2-40B4-BE49-F238E27FC236}">
                <a16:creationId xmlns:a16="http://schemas.microsoft.com/office/drawing/2014/main" id="{7E6437F2-6110-64FD-62D5-85EC8F3D11A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8688" y="3845913"/>
            <a:ext cx="7782499" cy="25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8F1C-04BB-4970-6FE2-DC14ADAE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EDA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92C0BB-4D9A-CFF1-7434-F736BDC7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32" y="1398090"/>
            <a:ext cx="10144125" cy="2190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B0BFCC-2D6E-7370-84D2-6A09FF00F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94" y="3797664"/>
            <a:ext cx="4114800" cy="280035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88E457-DFBF-F757-C559-F620670B1B36}"/>
              </a:ext>
            </a:extLst>
          </p:cNvPr>
          <p:cNvSpPr/>
          <p:nvPr/>
        </p:nvSpPr>
        <p:spPr>
          <a:xfrm>
            <a:off x="5126636" y="4208392"/>
            <a:ext cx="5591721" cy="12003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0DB87-4E07-67C0-A775-94E2904BB0AE}"/>
              </a:ext>
            </a:extLst>
          </p:cNvPr>
          <p:cNvSpPr txBox="1"/>
          <p:nvPr/>
        </p:nvSpPr>
        <p:spPr>
          <a:xfrm>
            <a:off x="5126636" y="4148431"/>
            <a:ext cx="53964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The plot shows the count of population having disease and not having disease and the count of having disease is greater</a:t>
            </a:r>
          </a:p>
          <a:p>
            <a:pPr algn="just"/>
            <a:endParaRPr lang="en-US" sz="25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1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2119-4F39-AD93-15C7-187DE747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EDA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0E124-F274-79D2-564F-8BD8A5C63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1" y="1356868"/>
            <a:ext cx="4834406" cy="36648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BA4850-552F-1B32-9606-087F953CB92F}"/>
              </a:ext>
            </a:extLst>
          </p:cNvPr>
          <p:cNvSpPr/>
          <p:nvPr/>
        </p:nvSpPr>
        <p:spPr>
          <a:xfrm>
            <a:off x="292231" y="5501132"/>
            <a:ext cx="5428601" cy="11545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r>
              <a:rPr lang="en-US" sz="250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The above plot shows the ratio of population </a:t>
            </a:r>
          </a:p>
          <a:p>
            <a:pPr algn="just"/>
            <a:r>
              <a:rPr lang="en-US" sz="250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having disease</a:t>
            </a:r>
            <a:r>
              <a:rPr lang="en-US" sz="2500" dirty="0">
                <a:solidFill>
                  <a:srgbClr val="000000"/>
                </a:solidFill>
                <a:latin typeface="Gabriola" panose="04040605051002020D02" pitchFamily="82" charset="0"/>
              </a:rPr>
              <a:t> </a:t>
            </a:r>
            <a:r>
              <a:rPr lang="en-US" sz="250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and not having disease with respect to sex</a:t>
            </a:r>
          </a:p>
          <a:p>
            <a:pPr algn="just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FF7C23-E2BA-E106-289E-CD3F98633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21" y="1451319"/>
            <a:ext cx="5590454" cy="343547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1D7752-B6A3-2F32-3B28-85ECBD51413B}"/>
              </a:ext>
            </a:extLst>
          </p:cNvPr>
          <p:cNvSpPr/>
          <p:nvPr/>
        </p:nvSpPr>
        <p:spPr>
          <a:xfrm>
            <a:off x="5901542" y="5381469"/>
            <a:ext cx="5998227" cy="12741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935CC-DD21-2407-B1A7-05FD129CE8ED}"/>
              </a:ext>
            </a:extLst>
          </p:cNvPr>
          <p:cNvSpPr txBox="1"/>
          <p:nvPr/>
        </p:nvSpPr>
        <p:spPr>
          <a:xfrm>
            <a:off x="5986979" y="5587663"/>
            <a:ext cx="60935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latin typeface="Gabriola" panose="04040605051002020D02" pitchFamily="82" charset="0"/>
              </a:rPr>
              <a:t>The above plot shows the density of Resting blood pressure and the maximum density is around 120-140</a:t>
            </a:r>
          </a:p>
        </p:txBody>
      </p:sp>
    </p:spTree>
    <p:extLst>
      <p:ext uri="{BB962C8B-B14F-4D97-AF65-F5344CB8AC3E}">
        <p14:creationId xmlns:p14="http://schemas.microsoft.com/office/powerpoint/2010/main" val="399069292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Custom 4">
      <a:dk1>
        <a:sysClr val="windowText" lastClr="000000"/>
      </a:dk1>
      <a:lt1>
        <a:sysClr val="window" lastClr="FFFFFF"/>
      </a:lt1>
      <a:dk2>
        <a:srgbClr val="FFFFFF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356</TotalTime>
  <Words>1527</Words>
  <Application>Microsoft Office PowerPoint</Application>
  <PresentationFormat>Widescreen</PresentationFormat>
  <Paragraphs>202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Tw Cen MT</vt:lpstr>
      <vt:lpstr>Times New Roman</vt:lpstr>
      <vt:lpstr>Gabriola</vt:lpstr>
      <vt:lpstr>Saira Semi Condensed</vt:lpstr>
      <vt:lpstr>Arial</vt:lpstr>
      <vt:lpstr>Century Gothic</vt:lpstr>
      <vt:lpstr>Wingdings</vt:lpstr>
      <vt:lpstr>Helvetica Neue</vt:lpstr>
      <vt:lpstr>Droplet</vt:lpstr>
      <vt:lpstr>Heart Disease Prediction Using Machine Learning</vt:lpstr>
      <vt:lpstr>IntroducTION</vt:lpstr>
      <vt:lpstr>Goal Of The Project</vt:lpstr>
      <vt:lpstr>Python Data Frameworks</vt:lpstr>
      <vt:lpstr>Data CollEction  and cleaning</vt:lpstr>
      <vt:lpstr>Data Features And predictors</vt:lpstr>
      <vt:lpstr>DATA ANALYSIS</vt:lpstr>
      <vt:lpstr>EDA</vt:lpstr>
      <vt:lpstr>EDA</vt:lpstr>
      <vt:lpstr>EDA</vt:lpstr>
      <vt:lpstr>EDA</vt:lpstr>
      <vt:lpstr>EDA</vt:lpstr>
      <vt:lpstr>PowerPoint Presentation</vt:lpstr>
      <vt:lpstr>PowerPoint Presentation</vt:lpstr>
      <vt:lpstr>CORRELATIONS</vt:lpstr>
      <vt:lpstr>DATA ANALYSIS</vt:lpstr>
      <vt:lpstr>3 Step Process</vt:lpstr>
      <vt:lpstr>PowerPoint Presentation</vt:lpstr>
      <vt:lpstr>Modelling and training</vt:lpstr>
      <vt:lpstr>LOGISTIC REGRESSION</vt:lpstr>
      <vt:lpstr>K-Nearest neighbour</vt:lpstr>
      <vt:lpstr>SUPPORT VECTOR MACHINE</vt:lpstr>
      <vt:lpstr>Naïve bayes classifier</vt:lpstr>
      <vt:lpstr>Decision tree</vt:lpstr>
      <vt:lpstr>Random forest</vt:lpstr>
      <vt:lpstr>XGBOOSt</vt:lpstr>
      <vt:lpstr>Comparing algorithm results</vt:lpstr>
      <vt:lpstr>Comparison Chart of all Algorithms  using different parameters</vt:lpstr>
      <vt:lpstr>result</vt:lpstr>
      <vt:lpstr> Making the Confusion Matrix of random forest </vt:lpstr>
      <vt:lpstr>FEAture importance graph of random forest</vt:lpstr>
      <vt:lpstr>predictions</vt:lpstr>
      <vt:lpstr>Prediction testing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Using Machine Learning</dc:title>
  <dc:creator>Fazil</dc:creator>
  <cp:lastModifiedBy>fazila sirajudheen</cp:lastModifiedBy>
  <cp:revision>9</cp:revision>
  <dcterms:modified xsi:type="dcterms:W3CDTF">2022-10-06T12:19:31Z</dcterms:modified>
</cp:coreProperties>
</file>