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963488"/>
    <a:srgbClr val="883C84"/>
    <a:srgbClr val="461B49"/>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94" autoAdjust="0"/>
    <p:restoredTop sz="73146" autoAdjust="0"/>
  </p:normalViewPr>
  <p:slideViewPr>
    <p:cSldViewPr>
      <p:cViewPr varScale="1">
        <p:scale>
          <a:sx n="44" d="100"/>
          <a:sy n="44" d="100"/>
        </p:scale>
        <p:origin x="1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Rounded Corners 16">
            <a:extLst>
              <a:ext uri="{FF2B5EF4-FFF2-40B4-BE49-F238E27FC236}">
                <a16:creationId xmlns:a16="http://schemas.microsoft.com/office/drawing/2014/main" id="{C04B4D51-33A1-4C58-C188-39D840994072}"/>
              </a:ext>
            </a:extLst>
          </p:cNvPr>
          <p:cNvSpPr/>
          <p:nvPr/>
        </p:nvSpPr>
        <p:spPr>
          <a:xfrm>
            <a:off x="11248571" y="119051"/>
            <a:ext cx="6553200" cy="895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b="1" dirty="0">
                <a:solidFill>
                  <a:schemeClr val="tx1"/>
                </a:solidFill>
              </a:rPr>
              <a:t>Analysis</a:t>
            </a:r>
          </a:p>
        </p:txBody>
      </p:sp>
      <p:sp>
        <p:nvSpPr>
          <p:cNvPr id="18" name="Rectangle: Rounded Corners 17">
            <a:extLst>
              <a:ext uri="{FF2B5EF4-FFF2-40B4-BE49-F238E27FC236}">
                <a16:creationId xmlns:a16="http://schemas.microsoft.com/office/drawing/2014/main" id="{7B74E5E9-2CBE-11CB-67B6-5B9B5B83B58E}"/>
              </a:ext>
            </a:extLst>
          </p:cNvPr>
          <p:cNvSpPr/>
          <p:nvPr/>
        </p:nvSpPr>
        <p:spPr>
          <a:xfrm>
            <a:off x="11270343" y="3002628"/>
            <a:ext cx="6553200" cy="1066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b="1" dirty="0"/>
              <a:t>Insights</a:t>
            </a:r>
          </a:p>
        </p:txBody>
      </p:sp>
      <p:sp>
        <p:nvSpPr>
          <p:cNvPr id="19" name="Rectangle: Rounded Corners 18">
            <a:extLst>
              <a:ext uri="{FF2B5EF4-FFF2-40B4-BE49-F238E27FC236}">
                <a16:creationId xmlns:a16="http://schemas.microsoft.com/office/drawing/2014/main" id="{B8D0B2F9-8067-FEBB-8DAF-33B1387CD49F}"/>
              </a:ext>
            </a:extLst>
          </p:cNvPr>
          <p:cNvSpPr/>
          <p:nvPr/>
        </p:nvSpPr>
        <p:spPr>
          <a:xfrm>
            <a:off x="11259457" y="6469147"/>
            <a:ext cx="6553200" cy="942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b="1" dirty="0"/>
              <a:t>Next Steps</a:t>
            </a:r>
          </a:p>
        </p:txBody>
      </p:sp>
      <p:sp>
        <p:nvSpPr>
          <p:cNvPr id="26" name="TextBox 25">
            <a:extLst>
              <a:ext uri="{FF2B5EF4-FFF2-40B4-BE49-F238E27FC236}">
                <a16:creationId xmlns:a16="http://schemas.microsoft.com/office/drawing/2014/main" id="{24FD8728-4253-DD28-9710-C20C257E80D8}"/>
              </a:ext>
            </a:extLst>
          </p:cNvPr>
          <p:cNvSpPr txBox="1"/>
          <p:nvPr/>
        </p:nvSpPr>
        <p:spPr>
          <a:xfrm>
            <a:off x="11248571" y="1063636"/>
            <a:ext cx="6524171" cy="1938992"/>
          </a:xfrm>
          <a:prstGeom prst="rect">
            <a:avLst/>
          </a:prstGeom>
          <a:noFill/>
        </p:spPr>
        <p:txBody>
          <a:bodyPr wrap="square" rtlCol="0">
            <a:spAutoFit/>
          </a:bodyPr>
          <a:lstStyle/>
          <a:p>
            <a:r>
              <a:rPr lang="en-IN" sz="2400" dirty="0"/>
              <a:t>Animals and Science are two of the most popular content categories, this shows that people enjoy “real-life” and “factual” content the most. So, I would recommend that you keep creating more content relating to these two categories.</a:t>
            </a:r>
          </a:p>
        </p:txBody>
      </p:sp>
      <p:sp>
        <p:nvSpPr>
          <p:cNvPr id="27" name="TextBox 26">
            <a:extLst>
              <a:ext uri="{FF2B5EF4-FFF2-40B4-BE49-F238E27FC236}">
                <a16:creationId xmlns:a16="http://schemas.microsoft.com/office/drawing/2014/main" id="{24B8E71F-F4F2-9F83-D932-46ED28C37A91}"/>
              </a:ext>
            </a:extLst>
          </p:cNvPr>
          <p:cNvSpPr txBox="1"/>
          <p:nvPr/>
        </p:nvSpPr>
        <p:spPr>
          <a:xfrm>
            <a:off x="11270343" y="4072822"/>
            <a:ext cx="6531428" cy="2308324"/>
          </a:xfrm>
          <a:prstGeom prst="rect">
            <a:avLst/>
          </a:prstGeom>
          <a:noFill/>
        </p:spPr>
        <p:txBody>
          <a:bodyPr wrap="square" rtlCol="0">
            <a:spAutoFit/>
          </a:bodyPr>
          <a:lstStyle/>
          <a:p>
            <a:r>
              <a:rPr lang="en-IN" sz="2400" dirty="0"/>
              <a:t>Food is a common theme with the top 5 categories with “Healthy Eating” ranked as one of the highest. This may give an indication to the audience within your user base. You could use the insight to create a campaign &amp; work with Healthy eating brands to boost user engagement.</a:t>
            </a:r>
          </a:p>
        </p:txBody>
      </p:sp>
      <p:sp>
        <p:nvSpPr>
          <p:cNvPr id="28" name="TextBox 27">
            <a:extLst>
              <a:ext uri="{FF2B5EF4-FFF2-40B4-BE49-F238E27FC236}">
                <a16:creationId xmlns:a16="http://schemas.microsoft.com/office/drawing/2014/main" id="{EB6CFCE8-ACFB-FEAC-2DFB-A003D70F4E58}"/>
              </a:ext>
            </a:extLst>
          </p:cNvPr>
          <p:cNvSpPr txBox="1"/>
          <p:nvPr/>
        </p:nvSpPr>
        <p:spPr>
          <a:xfrm>
            <a:off x="11270343" y="7535947"/>
            <a:ext cx="6531428" cy="2677656"/>
          </a:xfrm>
          <a:prstGeom prst="rect">
            <a:avLst/>
          </a:prstGeom>
          <a:noFill/>
        </p:spPr>
        <p:txBody>
          <a:bodyPr wrap="square" rtlCol="0">
            <a:spAutoFit/>
          </a:bodyPr>
          <a:lstStyle/>
          <a:p>
            <a:r>
              <a:rPr lang="en-IN" sz="2400" dirty="0"/>
              <a:t>It should come as no surprise that technological content is among the top categories given the advancement of technology. It indicates that users like your technological materials. Working with some of the biggest digital companies in the world is something I would suggest doing because it would undoubtedly increase user engagement.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2" name="Title 21">
            <a:extLst>
              <a:ext uri="{FF2B5EF4-FFF2-40B4-BE49-F238E27FC236}">
                <a16:creationId xmlns:a16="http://schemas.microsoft.com/office/drawing/2014/main" id="{6A1CEDF5-6C5E-DB22-9772-5137B389866A}"/>
              </a:ext>
            </a:extLst>
          </p:cNvPr>
          <p:cNvSpPr>
            <a:spLocks noGrp="1"/>
          </p:cNvSpPr>
          <p:nvPr>
            <p:ph type="title"/>
          </p:nvPr>
        </p:nvSpPr>
        <p:spPr>
          <a:xfrm>
            <a:off x="-656069" y="245582"/>
            <a:ext cx="9448800" cy="1611941"/>
          </a:xfrm>
        </p:spPr>
        <p:txBody>
          <a:bodyPr>
            <a:normAutofit/>
          </a:bodyPr>
          <a:lstStyle/>
          <a:p>
            <a:r>
              <a:rPr lang="en-IN" sz="6600" dirty="0"/>
              <a:t>Today’s Agenda</a:t>
            </a:r>
          </a:p>
        </p:txBody>
      </p:sp>
      <p:sp>
        <p:nvSpPr>
          <p:cNvPr id="23" name="Content Placeholder 22">
            <a:extLst>
              <a:ext uri="{FF2B5EF4-FFF2-40B4-BE49-F238E27FC236}">
                <a16:creationId xmlns:a16="http://schemas.microsoft.com/office/drawing/2014/main" id="{2FD64DAC-C79F-9666-2EA9-0AD92A76A3DB}"/>
              </a:ext>
            </a:extLst>
          </p:cNvPr>
          <p:cNvSpPr>
            <a:spLocks noGrp="1"/>
          </p:cNvSpPr>
          <p:nvPr>
            <p:ph idx="1"/>
          </p:nvPr>
        </p:nvSpPr>
        <p:spPr>
          <a:xfrm>
            <a:off x="1597730" y="1685151"/>
            <a:ext cx="11813469" cy="8195696"/>
          </a:xfrm>
        </p:spPr>
        <p:txBody>
          <a:bodyPr/>
          <a:lstStyle/>
          <a:p>
            <a:endParaRPr lang="en-IN" dirty="0"/>
          </a:p>
        </p:txBody>
      </p:sp>
      <p:sp>
        <p:nvSpPr>
          <p:cNvPr id="30" name="Rectangle: Rounded Corners 29">
            <a:extLst>
              <a:ext uri="{FF2B5EF4-FFF2-40B4-BE49-F238E27FC236}">
                <a16:creationId xmlns:a16="http://schemas.microsoft.com/office/drawing/2014/main" id="{995ABB85-295C-C3A5-C21A-11160730AABD}"/>
              </a:ext>
            </a:extLst>
          </p:cNvPr>
          <p:cNvSpPr/>
          <p:nvPr/>
        </p:nvSpPr>
        <p:spPr>
          <a:xfrm>
            <a:off x="1597729" y="1773597"/>
            <a:ext cx="11813469" cy="1383433"/>
          </a:xfrm>
          <a:prstGeom prst="round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bg1"/>
                </a:solidFill>
              </a:rPr>
              <a:t>Project Recap</a:t>
            </a:r>
          </a:p>
          <a:p>
            <a:pPr algn="ctr"/>
            <a:r>
              <a:rPr lang="en-IN" sz="2800" dirty="0">
                <a:solidFill>
                  <a:schemeClr val="bg1"/>
                </a:solidFill>
              </a:rPr>
              <a:t>To provide a high level overview of the business problem we are tackling and the precise requirements, we will provide a summary of the entire project.</a:t>
            </a:r>
          </a:p>
        </p:txBody>
      </p:sp>
      <p:sp>
        <p:nvSpPr>
          <p:cNvPr id="31" name="Rectangle: Rounded Corners 30">
            <a:extLst>
              <a:ext uri="{FF2B5EF4-FFF2-40B4-BE49-F238E27FC236}">
                <a16:creationId xmlns:a16="http://schemas.microsoft.com/office/drawing/2014/main" id="{CC66D32C-FBC8-A989-BAB1-86FABB2AE478}"/>
              </a:ext>
            </a:extLst>
          </p:cNvPr>
          <p:cNvSpPr/>
          <p:nvPr/>
        </p:nvSpPr>
        <p:spPr>
          <a:xfrm>
            <a:off x="1579983" y="3385538"/>
            <a:ext cx="11813469" cy="1544689"/>
          </a:xfrm>
          <a:prstGeom prst="round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Problem</a:t>
            </a:r>
            <a:endParaRPr lang="en-IN" sz="2800" dirty="0"/>
          </a:p>
          <a:p>
            <a:pPr algn="ctr"/>
            <a:r>
              <a:rPr lang="en-IN" sz="2800" dirty="0"/>
              <a:t>We will get into the particular issue that the data analytics team has been concentrating on and provide some context for why this is such a concern.</a:t>
            </a:r>
            <a:endParaRPr lang="en-IN" sz="3600" dirty="0"/>
          </a:p>
        </p:txBody>
      </p:sp>
      <p:sp>
        <p:nvSpPr>
          <p:cNvPr id="32" name="Rectangle: Rounded Corners 31">
            <a:extLst>
              <a:ext uri="{FF2B5EF4-FFF2-40B4-BE49-F238E27FC236}">
                <a16:creationId xmlns:a16="http://schemas.microsoft.com/office/drawing/2014/main" id="{16F6F20B-40A9-F376-2690-68F30688ED02}"/>
              </a:ext>
            </a:extLst>
          </p:cNvPr>
          <p:cNvSpPr/>
          <p:nvPr/>
        </p:nvSpPr>
        <p:spPr>
          <a:xfrm>
            <a:off x="1597730" y="5158737"/>
            <a:ext cx="11831216" cy="1503391"/>
          </a:xfrm>
          <a:prstGeom prst="round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The analytics team</a:t>
            </a:r>
          </a:p>
          <a:p>
            <a:pPr algn="ctr"/>
            <a:r>
              <a:rPr lang="en-IN" sz="2800" dirty="0"/>
              <a:t>I’ll start by outlining the issue and then discuss the team that is in charge of handling this assignment on our end </a:t>
            </a:r>
          </a:p>
        </p:txBody>
      </p:sp>
      <p:sp>
        <p:nvSpPr>
          <p:cNvPr id="33" name="Rectangle: Rounded Corners 32">
            <a:extLst>
              <a:ext uri="{FF2B5EF4-FFF2-40B4-BE49-F238E27FC236}">
                <a16:creationId xmlns:a16="http://schemas.microsoft.com/office/drawing/2014/main" id="{DDABADD6-9879-618F-BE2A-C891B3E86ADD}"/>
              </a:ext>
            </a:extLst>
          </p:cNvPr>
          <p:cNvSpPr/>
          <p:nvPr/>
        </p:nvSpPr>
        <p:spPr>
          <a:xfrm>
            <a:off x="1614193" y="6931934"/>
            <a:ext cx="11813469" cy="1383433"/>
          </a:xfrm>
          <a:prstGeom prst="round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Process</a:t>
            </a:r>
          </a:p>
          <a:p>
            <a:pPr algn="ctr"/>
            <a:r>
              <a:rPr lang="en-IN" sz="2800" dirty="0"/>
              <a:t>After that I’ll go into the general steps we took to do this assignment so you can better understand how we approach tasks of this nature.</a:t>
            </a:r>
          </a:p>
        </p:txBody>
      </p:sp>
      <p:sp>
        <p:nvSpPr>
          <p:cNvPr id="34" name="Rectangle: Rounded Corners 33">
            <a:extLst>
              <a:ext uri="{FF2B5EF4-FFF2-40B4-BE49-F238E27FC236}">
                <a16:creationId xmlns:a16="http://schemas.microsoft.com/office/drawing/2014/main" id="{9554CA8D-CC05-4FCF-22AC-3A424DC1422A}"/>
              </a:ext>
            </a:extLst>
          </p:cNvPr>
          <p:cNvSpPr/>
          <p:nvPr/>
        </p:nvSpPr>
        <p:spPr>
          <a:xfrm>
            <a:off x="1595162" y="8593877"/>
            <a:ext cx="11848963" cy="1286969"/>
          </a:xfrm>
          <a:prstGeom prst="round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Insights &amp; Summary</a:t>
            </a:r>
          </a:p>
          <a:p>
            <a:pPr algn="ctr"/>
            <a:r>
              <a:rPr lang="en-IN" sz="2800" dirty="0"/>
              <a:t>Finally, I will review all significant findings and offer them as a collection of understandings and illustrations from our findings.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IN" sz="2800" dirty="0"/>
              <a:t>                                             “</a:t>
            </a:r>
            <a:r>
              <a:rPr lang="en-IN" sz="2800" b="1" dirty="0"/>
              <a:t>Social Buzz</a:t>
            </a:r>
            <a:r>
              <a:rPr lang="en-IN" sz="2800" dirty="0"/>
              <a:t>” is a rapidly expanding unicorn in the</a:t>
            </a:r>
          </a:p>
          <a:p>
            <a:r>
              <a:rPr lang="en-IN" sz="2800" dirty="0"/>
              <a:t>                                              technology space that needs to quickly adjust to its</a:t>
            </a:r>
          </a:p>
          <a:p>
            <a:r>
              <a:rPr lang="en-IN" sz="2800" dirty="0"/>
              <a:t>                                              global reach.</a:t>
            </a:r>
          </a:p>
          <a:p>
            <a:endParaRPr lang="en-IN" sz="2800" dirty="0"/>
          </a:p>
          <a:p>
            <a:r>
              <a:rPr lang="en-IN" sz="2800" dirty="0"/>
              <a:t>                                              Accenture has started working on the following</a:t>
            </a:r>
          </a:p>
          <a:p>
            <a:pPr marL="457200" indent="-457200">
              <a:buFont typeface="Wingdings" panose="05000000000000000000" pitchFamily="2" charset="2"/>
              <a:buChar char="ü"/>
            </a:pPr>
            <a:r>
              <a:rPr lang="en-IN" sz="2800" dirty="0"/>
              <a:t>                                        activities during a three-month POC:</a:t>
            </a:r>
          </a:p>
          <a:p>
            <a:pPr marL="457200" indent="-457200">
              <a:buFont typeface="Wingdings" panose="05000000000000000000" pitchFamily="2" charset="2"/>
              <a:buChar char="ü"/>
            </a:pPr>
            <a:endParaRPr lang="en-IN" sz="2800" dirty="0"/>
          </a:p>
          <a:p>
            <a:r>
              <a:rPr lang="en-IN" sz="2800" dirty="0"/>
              <a:t>                                              1) An examination of Social Buzz’s view of Big Data</a:t>
            </a:r>
          </a:p>
          <a:p>
            <a:endParaRPr lang="en-IN" sz="2800" dirty="0"/>
          </a:p>
          <a:p>
            <a:r>
              <a:rPr lang="en-IN" sz="2800" dirty="0"/>
              <a:t>                                              2) Strategies for a prosperous initial public offering.</a:t>
            </a:r>
          </a:p>
          <a:p>
            <a:endParaRPr lang="en-IN" sz="2800" dirty="0"/>
          </a:p>
          <a:p>
            <a:r>
              <a:rPr lang="en-IN" sz="2800" dirty="0"/>
              <a:t>                                              3) An examination to determine the top 5 content                             </a:t>
            </a:r>
          </a:p>
          <a:p>
            <a:r>
              <a:rPr lang="en-IN" sz="2800" dirty="0"/>
              <a:t>                                               categories on social buzz.</a:t>
            </a:r>
          </a:p>
          <a:p>
            <a:pPr marL="457200" indent="-457200">
              <a:buFont typeface="Wingdings" panose="05000000000000000000" pitchFamily="2" charset="2"/>
              <a:buChar char="ü"/>
            </a:pPr>
            <a:r>
              <a:rPr lang="en-IN" sz="2800" dirty="0"/>
              <a:t>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r>
              <a:rPr lang="en-AU" dirty="0"/>
              <a:t>                 </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2BD6A5FB-266F-F8BB-0FC0-F42CABA3E7E3}"/>
              </a:ext>
            </a:extLst>
          </p:cNvPr>
          <p:cNvSpPr txBox="1"/>
          <p:nvPr/>
        </p:nvSpPr>
        <p:spPr>
          <a:xfrm>
            <a:off x="2107520" y="4961740"/>
            <a:ext cx="7646080" cy="4708981"/>
          </a:xfrm>
          <a:prstGeom prst="rect">
            <a:avLst/>
          </a:prstGeom>
          <a:noFill/>
        </p:spPr>
        <p:txBody>
          <a:bodyPr wrap="square" rtlCol="0">
            <a:spAutoFit/>
          </a:bodyPr>
          <a:lstStyle/>
          <a:p>
            <a:pPr marL="342900" indent="-342900">
              <a:buFont typeface="Courier New" panose="02070309020205020404" pitchFamily="49" charset="0"/>
              <a:buChar char="o"/>
            </a:pPr>
            <a:r>
              <a:rPr lang="en-IN" sz="2500" dirty="0">
                <a:solidFill>
                  <a:schemeClr val="bg1"/>
                </a:solidFill>
              </a:rPr>
              <a:t>In recent years, customers have grown to an enormous extent, and they lack the necessary internal resources to manage it.</a:t>
            </a:r>
          </a:p>
          <a:p>
            <a:pPr marL="342900" indent="-342900">
              <a:buFont typeface="Courier New" panose="02070309020205020404" pitchFamily="49" charset="0"/>
              <a:buChar char="o"/>
            </a:pPr>
            <a:r>
              <a:rPr lang="en-IN" sz="2500" dirty="0">
                <a:solidFill>
                  <a:schemeClr val="bg1"/>
                </a:solidFill>
              </a:rPr>
              <a:t>Everyday, Social Buzz receives over 100,000 posts, totalling 36,500,000 posts annually. Since, all the content is unstructured, it might be challenging to make sense of it all.</a:t>
            </a:r>
          </a:p>
          <a:p>
            <a:pPr marL="342900" indent="-342900">
              <a:buFont typeface="Courier New" panose="02070309020205020404" pitchFamily="49" charset="0"/>
              <a:buChar char="o"/>
            </a:pPr>
            <a:r>
              <a:rPr lang="en-IN" sz="2500" dirty="0">
                <a:solidFill>
                  <a:schemeClr val="bg1"/>
                </a:solidFill>
              </a:rPr>
              <a:t>Determine the specifications that must be needed to fulfil this project.</a:t>
            </a:r>
          </a:p>
          <a:p>
            <a:pPr marL="342900" indent="-342900">
              <a:buFont typeface="Courier New" panose="02070309020205020404" pitchFamily="49" charset="0"/>
              <a:buChar char="o"/>
            </a:pPr>
            <a:r>
              <a:rPr lang="en-IN" sz="2500" dirty="0">
                <a:solidFill>
                  <a:schemeClr val="bg1"/>
                </a:solidFill>
              </a:rPr>
              <a:t>Combining samples from the sample data set.</a:t>
            </a:r>
          </a:p>
          <a:p>
            <a:pPr marL="342900" indent="-342900">
              <a:buFont typeface="Courier New" panose="02070309020205020404" pitchFamily="49" charset="0"/>
              <a:buChar char="o"/>
            </a:pPr>
            <a:r>
              <a:rPr lang="en-IN" sz="2500" dirty="0">
                <a:solidFill>
                  <a:schemeClr val="bg1"/>
                </a:solidFill>
              </a:rPr>
              <a:t>An analysis of their content categories that identifies the top five with the highest total popularity.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8B5D368A-822B-B211-EAC1-3AF21D2C5905}"/>
              </a:ext>
            </a:extLst>
          </p:cNvPr>
          <p:cNvSpPr txBox="1"/>
          <p:nvPr/>
        </p:nvSpPr>
        <p:spPr>
          <a:xfrm>
            <a:off x="14167604" y="1563118"/>
            <a:ext cx="3962400" cy="1200329"/>
          </a:xfrm>
          <a:prstGeom prst="rect">
            <a:avLst/>
          </a:prstGeom>
          <a:noFill/>
        </p:spPr>
        <p:txBody>
          <a:bodyPr wrap="square" rtlCol="0">
            <a:spAutoFit/>
          </a:bodyPr>
          <a:lstStyle/>
          <a:p>
            <a:r>
              <a:rPr lang="en-IN" sz="4000" b="1" dirty="0"/>
              <a:t>Fatima </a:t>
            </a:r>
            <a:r>
              <a:rPr lang="en-IN" sz="4000" b="1" dirty="0" err="1"/>
              <a:t>Fazil</a:t>
            </a:r>
            <a:endParaRPr lang="en-IN" sz="4000" b="1" dirty="0"/>
          </a:p>
          <a:p>
            <a:r>
              <a:rPr lang="en-IN" sz="3200" dirty="0"/>
              <a:t>Sr. Data Analyst</a:t>
            </a:r>
          </a:p>
        </p:txBody>
      </p:sp>
      <p:sp>
        <p:nvSpPr>
          <p:cNvPr id="33" name="TextBox 32">
            <a:extLst>
              <a:ext uri="{FF2B5EF4-FFF2-40B4-BE49-F238E27FC236}">
                <a16:creationId xmlns:a16="http://schemas.microsoft.com/office/drawing/2014/main" id="{0F1393B1-EF03-05B4-6CCF-179736DB716D}"/>
              </a:ext>
            </a:extLst>
          </p:cNvPr>
          <p:cNvSpPr txBox="1"/>
          <p:nvPr/>
        </p:nvSpPr>
        <p:spPr>
          <a:xfrm>
            <a:off x="14167604" y="4457700"/>
            <a:ext cx="3815596" cy="1200329"/>
          </a:xfrm>
          <a:prstGeom prst="rect">
            <a:avLst/>
          </a:prstGeom>
          <a:noFill/>
        </p:spPr>
        <p:txBody>
          <a:bodyPr wrap="square" rtlCol="0">
            <a:spAutoFit/>
          </a:bodyPr>
          <a:lstStyle/>
          <a:p>
            <a:r>
              <a:rPr lang="en-IN" sz="4000" b="1" dirty="0"/>
              <a:t>Camilla Martinez</a:t>
            </a:r>
            <a:endParaRPr lang="en-IN" sz="3200" dirty="0"/>
          </a:p>
          <a:p>
            <a:r>
              <a:rPr lang="en-IN" sz="3200" dirty="0"/>
              <a:t>Data Analyst</a:t>
            </a:r>
            <a:endParaRPr lang="en-IN" sz="4000" dirty="0"/>
          </a:p>
        </p:txBody>
      </p:sp>
      <p:sp>
        <p:nvSpPr>
          <p:cNvPr id="34" name="TextBox 33">
            <a:extLst>
              <a:ext uri="{FF2B5EF4-FFF2-40B4-BE49-F238E27FC236}">
                <a16:creationId xmlns:a16="http://schemas.microsoft.com/office/drawing/2014/main" id="{2A621BA0-9FEF-B8B6-7676-73E91C21563C}"/>
              </a:ext>
            </a:extLst>
          </p:cNvPr>
          <p:cNvSpPr txBox="1"/>
          <p:nvPr/>
        </p:nvSpPr>
        <p:spPr>
          <a:xfrm>
            <a:off x="14167604" y="7581900"/>
            <a:ext cx="3815596" cy="1200329"/>
          </a:xfrm>
          <a:prstGeom prst="rect">
            <a:avLst/>
          </a:prstGeom>
          <a:noFill/>
        </p:spPr>
        <p:txBody>
          <a:bodyPr wrap="square" rtlCol="0">
            <a:spAutoFit/>
          </a:bodyPr>
          <a:lstStyle/>
          <a:p>
            <a:r>
              <a:rPr lang="en-IN" sz="4000" b="1" dirty="0"/>
              <a:t>Gibran Khalil</a:t>
            </a:r>
          </a:p>
          <a:p>
            <a:r>
              <a:rPr lang="en-IN" sz="3200" dirty="0"/>
              <a:t>Jr. 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Rectangle: Rounded Corners 39">
            <a:extLst>
              <a:ext uri="{FF2B5EF4-FFF2-40B4-BE49-F238E27FC236}">
                <a16:creationId xmlns:a16="http://schemas.microsoft.com/office/drawing/2014/main" id="{4A082BF6-7C08-5342-3C2F-64EB2C587F6C}"/>
              </a:ext>
            </a:extLst>
          </p:cNvPr>
          <p:cNvSpPr/>
          <p:nvPr/>
        </p:nvSpPr>
        <p:spPr>
          <a:xfrm>
            <a:off x="3909538" y="1175489"/>
            <a:ext cx="7139461" cy="1164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Understanding Data</a:t>
            </a:r>
          </a:p>
        </p:txBody>
      </p:sp>
      <p:sp>
        <p:nvSpPr>
          <p:cNvPr id="41" name="Rectangle: Rounded Corners 40">
            <a:extLst>
              <a:ext uri="{FF2B5EF4-FFF2-40B4-BE49-F238E27FC236}">
                <a16:creationId xmlns:a16="http://schemas.microsoft.com/office/drawing/2014/main" id="{1769E738-BBAE-106E-49BC-029F02CFAA72}"/>
              </a:ext>
            </a:extLst>
          </p:cNvPr>
          <p:cNvSpPr/>
          <p:nvPr/>
        </p:nvSpPr>
        <p:spPr>
          <a:xfrm>
            <a:off x="5832973" y="2700261"/>
            <a:ext cx="6841312" cy="1251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Data Cleaning</a:t>
            </a:r>
          </a:p>
        </p:txBody>
      </p:sp>
      <p:sp>
        <p:nvSpPr>
          <p:cNvPr id="42" name="Rectangle: Rounded Corners 41">
            <a:extLst>
              <a:ext uri="{FF2B5EF4-FFF2-40B4-BE49-F238E27FC236}">
                <a16:creationId xmlns:a16="http://schemas.microsoft.com/office/drawing/2014/main" id="{3C8BAFA0-E4DC-FF37-DA0B-D40120997204}"/>
              </a:ext>
            </a:extLst>
          </p:cNvPr>
          <p:cNvSpPr/>
          <p:nvPr/>
        </p:nvSpPr>
        <p:spPr>
          <a:xfrm>
            <a:off x="7718110" y="4388671"/>
            <a:ext cx="6811135" cy="12518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Data Analysis</a:t>
            </a:r>
          </a:p>
        </p:txBody>
      </p:sp>
      <p:sp>
        <p:nvSpPr>
          <p:cNvPr id="43" name="Rectangle: Rounded Corners 42">
            <a:extLst>
              <a:ext uri="{FF2B5EF4-FFF2-40B4-BE49-F238E27FC236}">
                <a16:creationId xmlns:a16="http://schemas.microsoft.com/office/drawing/2014/main" id="{43B0C979-E273-A081-4ABB-5183C891ED04}"/>
              </a:ext>
            </a:extLst>
          </p:cNvPr>
          <p:cNvSpPr/>
          <p:nvPr/>
        </p:nvSpPr>
        <p:spPr>
          <a:xfrm>
            <a:off x="9511611" y="6078811"/>
            <a:ext cx="7252389" cy="12311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Data Modelling</a:t>
            </a:r>
          </a:p>
        </p:txBody>
      </p:sp>
      <p:sp>
        <p:nvSpPr>
          <p:cNvPr id="44" name="Rectangle: Rounded Corners 43">
            <a:extLst>
              <a:ext uri="{FF2B5EF4-FFF2-40B4-BE49-F238E27FC236}">
                <a16:creationId xmlns:a16="http://schemas.microsoft.com/office/drawing/2014/main" id="{5D08BEE6-F04C-3936-F05A-27DBF2A1C379}"/>
              </a:ext>
            </a:extLst>
          </p:cNvPr>
          <p:cNvSpPr/>
          <p:nvPr/>
        </p:nvSpPr>
        <p:spPr>
          <a:xfrm>
            <a:off x="11337710" y="7769407"/>
            <a:ext cx="6797890" cy="13266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6" name="Rectangle: Rounded Corners 15">
            <a:extLst>
              <a:ext uri="{FF2B5EF4-FFF2-40B4-BE49-F238E27FC236}">
                <a16:creationId xmlns:a16="http://schemas.microsoft.com/office/drawing/2014/main" id="{1E388EA9-A5C9-8669-A5AB-17A311B677F6}"/>
              </a:ext>
            </a:extLst>
          </p:cNvPr>
          <p:cNvSpPr/>
          <p:nvPr/>
        </p:nvSpPr>
        <p:spPr>
          <a:xfrm>
            <a:off x="2127159" y="4914900"/>
            <a:ext cx="3073002" cy="13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600" b="1" dirty="0">
                <a:solidFill>
                  <a:srgbClr val="963488"/>
                </a:solidFill>
              </a:rPr>
              <a:t>16</a:t>
            </a:r>
            <a:endParaRPr lang="en-IN" sz="6600" dirty="0">
              <a:solidFill>
                <a:srgbClr val="963488"/>
              </a:solidFill>
            </a:endParaRPr>
          </a:p>
        </p:txBody>
      </p:sp>
      <p:sp>
        <p:nvSpPr>
          <p:cNvPr id="17" name="Rectangle: Rounded Corners 16">
            <a:extLst>
              <a:ext uri="{FF2B5EF4-FFF2-40B4-BE49-F238E27FC236}">
                <a16:creationId xmlns:a16="http://schemas.microsoft.com/office/drawing/2014/main" id="{2766C996-C9DA-CFF6-203D-1891EF6BD93D}"/>
              </a:ext>
            </a:extLst>
          </p:cNvPr>
          <p:cNvSpPr/>
          <p:nvPr/>
        </p:nvSpPr>
        <p:spPr>
          <a:xfrm>
            <a:off x="7272183" y="4914899"/>
            <a:ext cx="2972218" cy="1371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600" b="1" dirty="0">
                <a:solidFill>
                  <a:srgbClr val="883C84"/>
                </a:solidFill>
              </a:rPr>
              <a:t>75K</a:t>
            </a:r>
          </a:p>
        </p:txBody>
      </p:sp>
      <p:sp>
        <p:nvSpPr>
          <p:cNvPr id="18" name="Rectangle: Rounded Corners 17">
            <a:extLst>
              <a:ext uri="{FF2B5EF4-FFF2-40B4-BE49-F238E27FC236}">
                <a16:creationId xmlns:a16="http://schemas.microsoft.com/office/drawing/2014/main" id="{9B2729BB-9D34-BA7F-735F-CDCB5875D6EB}"/>
              </a:ext>
            </a:extLst>
          </p:cNvPr>
          <p:cNvSpPr/>
          <p:nvPr/>
        </p:nvSpPr>
        <p:spPr>
          <a:xfrm>
            <a:off x="12670341" y="4914900"/>
            <a:ext cx="2972220" cy="13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600" b="1" dirty="0">
                <a:solidFill>
                  <a:srgbClr val="963488"/>
                </a:solidFill>
              </a:rPr>
              <a:t>MAY</a:t>
            </a:r>
          </a:p>
        </p:txBody>
      </p:sp>
      <p:sp>
        <p:nvSpPr>
          <p:cNvPr id="19" name="TextBox 18">
            <a:extLst>
              <a:ext uri="{FF2B5EF4-FFF2-40B4-BE49-F238E27FC236}">
                <a16:creationId xmlns:a16="http://schemas.microsoft.com/office/drawing/2014/main" id="{96B9900D-2739-9672-157A-2E151C39D491}"/>
              </a:ext>
            </a:extLst>
          </p:cNvPr>
          <p:cNvSpPr txBox="1"/>
          <p:nvPr/>
        </p:nvSpPr>
        <p:spPr>
          <a:xfrm>
            <a:off x="2286000" y="3505929"/>
            <a:ext cx="3073002" cy="1077218"/>
          </a:xfrm>
          <a:prstGeom prst="rect">
            <a:avLst/>
          </a:prstGeom>
          <a:noFill/>
        </p:spPr>
        <p:txBody>
          <a:bodyPr wrap="square" rtlCol="0">
            <a:spAutoFit/>
          </a:bodyPr>
          <a:lstStyle/>
          <a:p>
            <a:pPr algn="ctr"/>
            <a:r>
              <a:rPr lang="en-IN" sz="3200" b="1" dirty="0"/>
              <a:t>Unique Categories</a:t>
            </a:r>
          </a:p>
        </p:txBody>
      </p:sp>
      <p:sp>
        <p:nvSpPr>
          <p:cNvPr id="20" name="TextBox 19">
            <a:extLst>
              <a:ext uri="{FF2B5EF4-FFF2-40B4-BE49-F238E27FC236}">
                <a16:creationId xmlns:a16="http://schemas.microsoft.com/office/drawing/2014/main" id="{B9FA6073-24E0-DA88-E1F1-FD58AFE28EA8}"/>
              </a:ext>
            </a:extLst>
          </p:cNvPr>
          <p:cNvSpPr txBox="1"/>
          <p:nvPr/>
        </p:nvSpPr>
        <p:spPr>
          <a:xfrm>
            <a:off x="7293954" y="3259708"/>
            <a:ext cx="2972218" cy="1569660"/>
          </a:xfrm>
          <a:prstGeom prst="rect">
            <a:avLst/>
          </a:prstGeom>
          <a:noFill/>
        </p:spPr>
        <p:txBody>
          <a:bodyPr wrap="square" rtlCol="0">
            <a:spAutoFit/>
          </a:bodyPr>
          <a:lstStyle/>
          <a:p>
            <a:pPr algn="ctr"/>
            <a:r>
              <a:rPr lang="en-IN" sz="3200" b="1" dirty="0"/>
              <a:t>Category With Highest Score</a:t>
            </a:r>
          </a:p>
          <a:p>
            <a:pPr algn="ctr"/>
            <a:r>
              <a:rPr lang="en-IN" sz="3200" b="1" dirty="0">
                <a:solidFill>
                  <a:schemeClr val="accent6">
                    <a:lumMod val="75000"/>
                  </a:schemeClr>
                </a:solidFill>
              </a:rPr>
              <a:t>Animals</a:t>
            </a:r>
          </a:p>
        </p:txBody>
      </p:sp>
      <p:sp>
        <p:nvSpPr>
          <p:cNvPr id="21" name="TextBox 20">
            <a:extLst>
              <a:ext uri="{FF2B5EF4-FFF2-40B4-BE49-F238E27FC236}">
                <a16:creationId xmlns:a16="http://schemas.microsoft.com/office/drawing/2014/main" id="{DB60A170-9C20-AF50-1248-6C589DA0F13F}"/>
              </a:ext>
            </a:extLst>
          </p:cNvPr>
          <p:cNvSpPr txBox="1"/>
          <p:nvPr/>
        </p:nvSpPr>
        <p:spPr>
          <a:xfrm>
            <a:off x="12670341" y="3505929"/>
            <a:ext cx="2972218" cy="1077218"/>
          </a:xfrm>
          <a:prstGeom prst="rect">
            <a:avLst/>
          </a:prstGeom>
          <a:noFill/>
        </p:spPr>
        <p:txBody>
          <a:bodyPr wrap="square" rtlCol="0">
            <a:spAutoFit/>
          </a:bodyPr>
          <a:lstStyle/>
          <a:p>
            <a:pPr algn="ctr"/>
            <a:r>
              <a:rPr lang="en-IN" sz="3200" b="1" dirty="0"/>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8E10ABCF-2FA2-93BB-A699-3C5513119240}"/>
              </a:ext>
            </a:extLst>
          </p:cNvPr>
          <p:cNvPicPr>
            <a:picLocks noChangeAspect="1"/>
          </p:cNvPicPr>
          <p:nvPr/>
        </p:nvPicPr>
        <p:blipFill>
          <a:blip r:embed="rId7"/>
          <a:stretch>
            <a:fillRect/>
          </a:stretch>
        </p:blipFill>
        <p:spPr>
          <a:xfrm>
            <a:off x="5707776" y="2171700"/>
            <a:ext cx="8686800" cy="594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33BC8956-3E76-EA5B-3F84-6B94F10424AC}"/>
              </a:ext>
            </a:extLst>
          </p:cNvPr>
          <p:cNvPicPr>
            <a:picLocks noChangeAspect="1"/>
          </p:cNvPicPr>
          <p:nvPr/>
        </p:nvPicPr>
        <p:blipFill>
          <a:blip r:embed="rId7"/>
          <a:stretch>
            <a:fillRect/>
          </a:stretch>
        </p:blipFill>
        <p:spPr>
          <a:xfrm>
            <a:off x="4879649" y="2019300"/>
            <a:ext cx="10207951" cy="647700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557</Words>
  <Application>Microsoft Office PowerPoint</Application>
  <PresentationFormat>Custom</PresentationFormat>
  <Paragraphs>91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Clear Sans Regular Bold</vt:lpstr>
      <vt:lpstr>Arial</vt:lpstr>
      <vt:lpstr>Wingdings</vt:lpstr>
      <vt:lpstr>Calibri</vt:lpstr>
      <vt:lpstr>Graphik Regular</vt:lpstr>
      <vt:lpstr>Courier New</vt:lpstr>
      <vt:lpstr>Office Theme</vt:lpstr>
      <vt:lpstr>PowerPoint Presentation</vt:lpstr>
      <vt:lpstr>Today’s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HUDA FAZIL</cp:lastModifiedBy>
  <cp:revision>9</cp:revision>
  <dcterms:created xsi:type="dcterms:W3CDTF">2006-08-16T00:00:00Z</dcterms:created>
  <dcterms:modified xsi:type="dcterms:W3CDTF">2024-06-22T17:30:16Z</dcterms:modified>
  <dc:identifier>DAEhDyfaYKE</dc:identifier>
</cp:coreProperties>
</file>