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4" r:id="rId10"/>
    <p:sldId id="317" r:id="rId11"/>
    <p:sldId id="31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DRIVER </a:t>
            </a:r>
            <a:br>
              <a:rPr lang="en-US" dirty="0"/>
            </a:br>
            <a:r>
              <a:rPr lang="en-US" dirty="0"/>
              <a:t>DROWSINESS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PROBLEM STATEMENT</a:t>
            </a:r>
          </a:p>
          <a:p>
            <a:r>
              <a:rPr lang="en-US" dirty="0"/>
              <a:t>SOLUTION</a:t>
            </a:r>
          </a:p>
          <a:p>
            <a:r>
              <a:rPr lang="en-US" dirty="0"/>
              <a:t>LITERATURE REVIEW</a:t>
            </a:r>
          </a:p>
          <a:p>
            <a:r>
              <a:rPr lang="en-US" dirty="0"/>
              <a:t>SOFTWARE REQUIREMENTS</a:t>
            </a:r>
          </a:p>
          <a:p>
            <a:r>
              <a:rPr lang="en-US" dirty="0"/>
              <a:t>RESULT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994787" y="1059448"/>
            <a:ext cx="5723586" cy="4739104"/>
          </a:xfrm>
        </p:spPr>
        <p:txBody>
          <a:bodyPr/>
          <a:lstStyle/>
          <a:p>
            <a:pPr algn="just">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Driver drowsiness is a critical issue that leads to numerous road accidents, causing injuries, fatalities, and substantial economic losses. The primary challenge lies in accurately and promptly detecting drowsiness in drivers to prevent such incidents.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3" name="TextBox 2">
            <a:extLst>
              <a:ext uri="{FF2B5EF4-FFF2-40B4-BE49-F238E27FC236}">
                <a16:creationId xmlns:a16="http://schemas.microsoft.com/office/drawing/2014/main" id="{993F2E83-25D6-C90A-A22E-BA3E945FF11A}"/>
              </a:ext>
            </a:extLst>
          </p:cNvPr>
          <p:cNvSpPr txBox="1"/>
          <p:nvPr/>
        </p:nvSpPr>
        <p:spPr>
          <a:xfrm>
            <a:off x="4994787" y="334298"/>
            <a:ext cx="5643716" cy="1200329"/>
          </a:xfrm>
          <a:prstGeom prst="rect">
            <a:avLst/>
          </a:prstGeom>
          <a:noFill/>
        </p:spPr>
        <p:txBody>
          <a:bodyPr wrap="square" rtlCol="0">
            <a:spAutoFit/>
          </a:bodyPr>
          <a:lstStyle/>
          <a:p>
            <a:r>
              <a:rPr lang="en-IN" sz="3600" b="1" dirty="0">
                <a:solidFill>
                  <a:srgbClr val="202C8F"/>
                </a:solidFill>
                <a:latin typeface="+mj-lt"/>
              </a:rPr>
              <a:t>PROBLEM STATEMENT</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821240"/>
            <a:ext cx="5259554" cy="2495028"/>
          </a:xfrm>
        </p:spPr>
        <p:txBody>
          <a:bodyPr/>
          <a:lstStyle/>
          <a:p>
            <a:r>
              <a:rPr lang="en-US" dirty="0"/>
              <a:t>SOLUTION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594560"/>
            <a:ext cx="5259554" cy="2233233"/>
          </a:xfrm>
        </p:spPr>
        <p:txBody>
          <a:bodyPr>
            <a:noAutofit/>
          </a:bodyPr>
          <a:lstStyle/>
          <a:p>
            <a:pPr algn="just">
              <a:lnSpc>
                <a:spcPct val="115000"/>
              </a:lnSpc>
              <a:spcAft>
                <a:spcPts val="10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proposed solution is a driver drowsiness detection system that utilizes a combination of machine learning and computer vision techniques. This system will monitor the driver's facial expressions, eye movements, and head position in real-time using a camera mounted on the dashboard. By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these parameters, the system will identify signs of drowsiness and alert the driver.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LITERATURE REVIEW</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2303029"/>
            <a:ext cx="7965461" cy="4097772"/>
          </a:xfrm>
        </p:spPr>
        <p:txBody>
          <a:bodyPr>
            <a:normAutofit lnSpcReduction="10000"/>
          </a:bodyPr>
          <a:lstStyle/>
          <a:p>
            <a:pPr algn="just">
              <a:lnSpc>
                <a:spcPct val="115000"/>
              </a:lnSpc>
              <a:spcAft>
                <a:spcPts val="10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Facial Feature Analysis</a:t>
            </a:r>
            <a:r>
              <a:rPr lang="en-US" dirty="0">
                <a:effectLst/>
                <a:latin typeface="Calibri" panose="020F0502020204030204" pitchFamily="34" charset="0"/>
                <a:ea typeface="Calibri" panose="020F0502020204030204" pitchFamily="34" charset="0"/>
                <a:cs typeface="Times New Roman" panose="02020603050405020304" pitchFamily="18" charset="0"/>
              </a:rPr>
              <a:t>: Research indicates that changes in facial expressions, such as yawning and eye closure, are strong indicators of drowsiness. Techniques such as histogram of oriented gradients (HOG) and convolutional neural networks (CNN) have been used for facial feature extraction and analysis.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Eye Closure Detection</a:t>
            </a:r>
            <a:r>
              <a:rPr lang="en-US" dirty="0">
                <a:effectLst/>
                <a:latin typeface="Calibri" panose="020F0502020204030204" pitchFamily="34" charset="0"/>
                <a:ea typeface="Calibri" panose="020F0502020204030204" pitchFamily="34" charset="0"/>
                <a:cs typeface="Times New Roman" panose="02020603050405020304" pitchFamily="18" charset="0"/>
              </a:rPr>
              <a:t>: The percentage of eye closure (PERCLOS) is a widely used metric to detect drowsiness. Studies have shown that prolonged eye closure correlates with drowsiness. Methods like the Viola-Jones algorithm and deep learning approaches have been employed for real-time eye tracking.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Head Position Monitoring</a:t>
            </a:r>
            <a:r>
              <a:rPr lang="en-US" dirty="0">
                <a:effectLst/>
                <a:latin typeface="Calibri" panose="020F0502020204030204" pitchFamily="34" charset="0"/>
                <a:ea typeface="Calibri" panose="020F0502020204030204" pitchFamily="34" charset="0"/>
                <a:cs typeface="Times New Roman" panose="02020603050405020304" pitchFamily="18" charset="0"/>
              </a:rPr>
              <a:t>: Head nodding or tilting is another significant indicator of drowsiness. Machine learning models like support vector machines (SVM) and k-nearest neighbors (KNN) have been utilized to classify head poses.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928688"/>
            <a:ext cx="7043618" cy="5113295"/>
          </a:xfrm>
        </p:spPr>
        <p:txBody>
          <a:bodyPr>
            <a:normAutofit fontScale="92500" lnSpcReduction="20000"/>
          </a:bodyPr>
          <a:lstStyle/>
          <a:p>
            <a:pPr marL="285750" indent="-285750" algn="just">
              <a:lnSpc>
                <a:spcPct val="115000"/>
              </a:lnSpc>
              <a:spcAft>
                <a:spcPts val="10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Multi-modal Approaches</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Combining various indicators such as facial features, eye closure, and head position has been shown to improve the accuracy of drowsiness detection systems. Recent advancements in deep learning have further enhanced the capabilities of these multi-modal systems.</a:t>
            </a:r>
          </a:p>
          <a:p>
            <a:pPr marL="285750" indent="-285750" algn="just">
              <a:lnSpc>
                <a:spcPct val="115000"/>
              </a:lnSpc>
              <a:spcAft>
                <a:spcPts val="10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0372" lvl="1" indent="-342900" algn="just">
              <a:lnSpc>
                <a:spcPct val="115000"/>
              </a:lnSpc>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Collection: Gather a dataset of video recordings of drivers exhibiting both alert and drowsy states. This dataset will be used to train and test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0372" lvl="1" indent="-342900" algn="just">
              <a:lnSpc>
                <a:spcPct val="115000"/>
              </a:lnSpc>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Feature Extraction: Use computer vision techniques to extract features related to facial expressions, eye closure, and head position from the video frames.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0372" lvl="1" indent="-342900" algn="just">
              <a:lnSpc>
                <a:spcPct val="115000"/>
              </a:lnSpc>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Training: Train a machine learning model (e.g., CNN) on the extracted features to classify the driver's state as alert or drowsy.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0372" lvl="1" indent="-342900" algn="just">
              <a:lnSpc>
                <a:spcPct val="115000"/>
              </a:lnSpc>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Real-Time Detection: Implement the trained model in a real-time system that processes live video feed from a dashboard camera.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90372" lvl="1" indent="-342900" algn="just">
              <a:lnSpc>
                <a:spcPct val="115000"/>
              </a:lnSpc>
              <a:spcAft>
                <a:spcPts val="10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Alert Mechanism: Develop an alert mechanism that triggers an audible or visual warning when drowsiness is detected.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SOFTWARE REQUIREMENTS </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7631709" cy="4143375"/>
          </a:xfrm>
        </p:spPr>
        <p:txBody>
          <a:bodyPr>
            <a:normAutofit/>
          </a:bodyPr>
          <a:lstStyle/>
          <a:p>
            <a:pPr marL="829310" algn="just">
              <a:lnSpc>
                <a:spcPct val="150000"/>
              </a:lnSpc>
              <a:spcBef>
                <a:spcPts val="665"/>
              </a:spcBef>
              <a:spcAft>
                <a:spcPts val="1000"/>
              </a:spcAft>
              <a:tabLst>
                <a:tab pos="2546350" algn="l"/>
                <a:tab pos="29781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Programming</a:t>
            </a:r>
            <a:r>
              <a:rPr lang="en-IN" sz="18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language</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Java, Kotlin, XML, HTML, MySQL</a:t>
            </a:r>
          </a:p>
          <a:p>
            <a:pPr marL="829310" algn="just">
              <a:lnSpc>
                <a:spcPct val="150000"/>
              </a:lnSpc>
              <a:spcBef>
                <a:spcPts val="695"/>
              </a:spcBef>
              <a:spcAft>
                <a:spcPts val="1000"/>
              </a:spcAft>
              <a:tabLst>
                <a:tab pos="2547620" algn="l"/>
                <a:tab pos="29781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Operating</a:t>
            </a:r>
            <a:r>
              <a:rPr lang="en-IN"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system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ANY OS </a:t>
            </a:r>
          </a:p>
          <a:p>
            <a:pPr marL="829310" marR="908685" algn="just">
              <a:lnSpc>
                <a:spcPct val="150000"/>
              </a:lnSpc>
              <a:spcBef>
                <a:spcPts val="680"/>
              </a:spcBef>
              <a:spcAft>
                <a:spcPts val="1000"/>
              </a:spcAft>
              <a:tabLst>
                <a:tab pos="2546350" algn="l"/>
                <a:tab pos="2977515"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Application</a:t>
            </a:r>
            <a:r>
              <a:rPr lang="en-IN" sz="1800" spc="4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required	   :   Android Studio </a:t>
            </a:r>
          </a:p>
          <a:p>
            <a:pPr marL="0" indent="0">
              <a:buNone/>
            </a:pP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18" name="Picture Placeholder 17">
            <a:extLst>
              <a:ext uri="{FF2B5EF4-FFF2-40B4-BE49-F238E27FC236}">
                <a16:creationId xmlns:a16="http://schemas.microsoft.com/office/drawing/2014/main" id="{8D1BC771-15C6-C20D-82D4-5675B68880A0}"/>
              </a:ext>
            </a:extLst>
          </p:cNvPr>
          <p:cNvPicPr>
            <a:picLocks noGrp="1" noChangeAspect="1"/>
          </p:cNvPicPr>
          <p:nvPr>
            <p:ph type="pic" sz="quarter" idx="14"/>
          </p:nvPr>
        </p:nvPicPr>
        <p:blipFill>
          <a:blip r:embed="rId3"/>
          <a:srcRect l="31888" r="31888"/>
          <a:stretch>
            <a:fillRect/>
          </a:stretch>
        </p:blipFill>
        <p:spPr/>
      </p:pic>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8401-D1E9-4B39-89CC-875C8A2C8AB7}"/>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B9122D8B-859F-1C6B-2701-03C22D323F1C}"/>
              </a:ext>
            </a:extLst>
          </p:cNvPr>
          <p:cNvSpPr>
            <a:spLocks noGrp="1"/>
          </p:cNvSpPr>
          <p:nvPr>
            <p:ph idx="13"/>
          </p:nvPr>
        </p:nvSpPr>
        <p:spPr>
          <a:xfrm>
            <a:off x="914400" y="2331791"/>
            <a:ext cx="6903076" cy="4118170"/>
          </a:xfrm>
        </p:spPr>
        <p:txBody>
          <a:bodyPr>
            <a:normAutofit fontScale="92500" lnSpcReduction="10000"/>
          </a:bodyPr>
          <a:lstStyle/>
          <a:p>
            <a:pPr algn="just">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expected outcome of this project is a robust and accurate driver drowsiness detection system. The system should be able to:</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Detect drowsiness with high accuracy in various lighting conditions and driving scenarios.</a:t>
            </a:r>
          </a:p>
          <a:p>
            <a:pPr marL="342900" lvl="0" indent="-342900" algn="just">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Provide timely alerts to the driver, thereby reducing the risk of accidents caused by drowsiness.</a:t>
            </a:r>
          </a:p>
          <a:p>
            <a:pPr marL="342900" lvl="0" indent="-342900" algn="just">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Demonstrate the effectiveness of the multi-modal approach in improving detection accuracy.</a:t>
            </a:r>
          </a:p>
          <a:p>
            <a:pPr algn="just">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development of a driver drowsiness detection system has the potential to significantly enhance road safety. By leveraging advancements in machine learning and computer vision, this project aims to create a practical solution that can be deployed in real-world scenarios to prevent accidents and save lives.</a:t>
            </a:r>
          </a:p>
          <a:p>
            <a:endParaRPr lang="en-IN" dirty="0"/>
          </a:p>
        </p:txBody>
      </p:sp>
      <p:pic>
        <p:nvPicPr>
          <p:cNvPr id="7" name="Picture Placeholder 6">
            <a:extLst>
              <a:ext uri="{FF2B5EF4-FFF2-40B4-BE49-F238E27FC236}">
                <a16:creationId xmlns:a16="http://schemas.microsoft.com/office/drawing/2014/main" id="{E2DD4858-A5ED-2315-9A47-F0979AB6528E}"/>
              </a:ext>
            </a:extLst>
          </p:cNvPr>
          <p:cNvPicPr>
            <a:picLocks noGrp="1" noChangeAspect="1"/>
          </p:cNvPicPr>
          <p:nvPr>
            <p:ph type="pic" sz="quarter" idx="14"/>
          </p:nvPr>
        </p:nvPicPr>
        <p:blipFill>
          <a:blip r:embed="rId2"/>
          <a:srcRect l="3632" r="3632"/>
          <a:stretch>
            <a:fillRect/>
          </a:stretch>
        </p:blipFill>
        <p:spPr>
          <a:xfrm>
            <a:off x="8976852" y="3405189"/>
            <a:ext cx="3215148" cy="3452811"/>
          </a:xfrm>
        </p:spPr>
      </p:pic>
      <p:sp>
        <p:nvSpPr>
          <p:cNvPr id="5" name="Slide Number Placeholder 4">
            <a:extLst>
              <a:ext uri="{FF2B5EF4-FFF2-40B4-BE49-F238E27FC236}">
                <a16:creationId xmlns:a16="http://schemas.microsoft.com/office/drawing/2014/main" id="{FAB0BF1A-4657-8C66-EC32-618BF4CC16F7}"/>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11" name="Rectangle 10">
            <a:extLst>
              <a:ext uri="{FF2B5EF4-FFF2-40B4-BE49-F238E27FC236}">
                <a16:creationId xmlns:a16="http://schemas.microsoft.com/office/drawing/2014/main" id="{74EA3556-CA50-65C8-6427-7697F12A1373}"/>
              </a:ext>
            </a:extLst>
          </p:cNvPr>
          <p:cNvSpPr/>
          <p:nvPr/>
        </p:nvSpPr>
        <p:spPr>
          <a:xfrm flipH="1">
            <a:off x="9001617" y="3405189"/>
            <a:ext cx="183370" cy="3452811"/>
          </a:xfrm>
          <a:prstGeom prst="rect">
            <a:avLst/>
          </a:prstGeom>
          <a:ln>
            <a:solidFill>
              <a:srgbClr val="F5CD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1719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br>
              <a:rPr lang="en-US" dirty="0"/>
            </a:br>
            <a:endParaRPr lang="en-US" dirty="0"/>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r>
              <a:rPr lang="en-US" sz="1600" dirty="0">
                <a:solidFill>
                  <a:schemeClr val="accent6">
                    <a:lumMod val="40000"/>
                    <a:lumOff val="60000"/>
                  </a:schemeClr>
                </a:solidFill>
              </a:rPr>
              <a:t>Devyani Gupta</a:t>
            </a:r>
          </a:p>
          <a:p>
            <a:r>
              <a:rPr lang="en-US" sz="1600" dirty="0">
                <a:solidFill>
                  <a:schemeClr val="accent6">
                    <a:lumMod val="40000"/>
                    <a:lumOff val="60000"/>
                  </a:schemeClr>
                </a:solidFill>
              </a:rPr>
              <a:t>D. N. Shreya</a:t>
            </a:r>
          </a:p>
          <a:p>
            <a:r>
              <a:rPr lang="en-US" sz="1600" dirty="0">
                <a:solidFill>
                  <a:schemeClr val="accent6">
                    <a:lumMod val="40000"/>
                    <a:lumOff val="60000"/>
                  </a:schemeClr>
                </a:solidFill>
              </a:rPr>
              <a:t>Fatima </a:t>
            </a:r>
            <a:r>
              <a:rPr lang="en-US" sz="1600" dirty="0" err="1">
                <a:solidFill>
                  <a:schemeClr val="accent6">
                    <a:lumMod val="40000"/>
                    <a:lumOff val="60000"/>
                  </a:schemeClr>
                </a:solidFill>
              </a:rPr>
              <a:t>Fazil</a:t>
            </a:r>
            <a:r>
              <a:rPr lang="en-US" sz="1600" dirty="0">
                <a:solidFill>
                  <a:schemeClr val="accent6">
                    <a:lumMod val="40000"/>
                    <a:lumOff val="60000"/>
                  </a:schemeClr>
                </a:solidFill>
              </a:rPr>
              <a:t> </a:t>
            </a:r>
          </a:p>
          <a:p>
            <a:r>
              <a:rPr lang="en-US" sz="1600" dirty="0">
                <a:solidFill>
                  <a:schemeClr val="accent6">
                    <a:lumMod val="40000"/>
                    <a:lumOff val="60000"/>
                  </a:schemeClr>
                </a:solidFill>
              </a:rPr>
              <a:t>C. Beena Gowda</a:t>
            </a:r>
          </a:p>
        </p:txBody>
      </p:sp>
      <p:sp>
        <p:nvSpPr>
          <p:cNvPr id="4" name="TextBox 3">
            <a:extLst>
              <a:ext uri="{FF2B5EF4-FFF2-40B4-BE49-F238E27FC236}">
                <a16:creationId xmlns:a16="http://schemas.microsoft.com/office/drawing/2014/main" id="{54E2014E-6CB5-08AD-AC98-8F99EC874FC6}"/>
              </a:ext>
            </a:extLst>
          </p:cNvPr>
          <p:cNvSpPr txBox="1"/>
          <p:nvPr/>
        </p:nvSpPr>
        <p:spPr>
          <a:xfrm>
            <a:off x="914401" y="3444274"/>
            <a:ext cx="4277033" cy="369332"/>
          </a:xfrm>
          <a:prstGeom prst="rect">
            <a:avLst/>
          </a:prstGeom>
          <a:noFill/>
        </p:spPr>
        <p:txBody>
          <a:bodyPr wrap="square" rtlCol="0">
            <a:spAutoFit/>
          </a:bodyPr>
          <a:lstStyle/>
          <a:p>
            <a:r>
              <a:rPr lang="en-US" b="1" dirty="0">
                <a:solidFill>
                  <a:schemeClr val="accent6">
                    <a:lumMod val="40000"/>
                    <a:lumOff val="60000"/>
                  </a:schemeClr>
                </a:solidFill>
                <a:latin typeface="+mj-lt"/>
              </a:rPr>
              <a:t>SUBMITTED BY:</a:t>
            </a:r>
            <a:endParaRPr lang="en-IN" b="1" dirty="0">
              <a:solidFill>
                <a:schemeClr val="accent6">
                  <a:lumMod val="40000"/>
                  <a:lumOff val="60000"/>
                </a:schemeClr>
              </a:solidFill>
              <a:latin typeface="+mj-lt"/>
            </a:endParaRP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{60EBAC8A-0331-411F-BA0E-02C4FCCA8EC5}tf78438558_win32</Template>
  <TotalTime>43</TotalTime>
  <Words>600</Words>
  <Application>Microsoft Office PowerPoint</Application>
  <PresentationFormat>Widescreen</PresentationFormat>
  <Paragraphs>43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Courier New</vt:lpstr>
      <vt:lpstr>Sabon Next LT</vt:lpstr>
      <vt:lpstr>Symbol</vt:lpstr>
      <vt:lpstr>Custom</vt:lpstr>
      <vt:lpstr>DRIVER  DROWSINESS</vt:lpstr>
      <vt:lpstr>agenda</vt:lpstr>
      <vt:lpstr>Driver drowsiness is a critical issue that leads to numerous road accidents, causing injuries, fatalities, and substantial economic losses. The primary challenge lies in accurately and promptly detecting drowsiness in drivers to prevent such incidents.</vt:lpstr>
      <vt:lpstr>SOLUTION</vt:lpstr>
      <vt:lpstr>LITERATURE REVIEW</vt:lpstr>
      <vt:lpstr>PowerPoint Presentation</vt:lpstr>
      <vt:lpstr>SOFTWARE REQUIREMENTS </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dc:title>
  <dc:subject/>
  <dc:creator>DEVYANI GUPTA</dc:creator>
  <cp:lastModifiedBy>HUDA FAZIL</cp:lastModifiedBy>
  <cp:revision>2</cp:revision>
  <dcterms:created xsi:type="dcterms:W3CDTF">2024-05-30T06:28:05Z</dcterms:created>
  <dcterms:modified xsi:type="dcterms:W3CDTF">2024-08-01T07:40:31Z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