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9" r:id="rId3"/>
    <p:sldId id="260" r:id="rId4"/>
    <p:sldId id="261" r:id="rId5"/>
    <p:sldId id="263" r:id="rId6"/>
    <p:sldId id="262" r:id="rId7"/>
    <p:sldId id="273" r:id="rId8"/>
    <p:sldId id="264" r:id="rId9"/>
    <p:sldId id="274" r:id="rId10"/>
    <p:sldId id="279" r:id="rId11"/>
    <p:sldId id="276" r:id="rId12"/>
    <p:sldId id="277" r:id="rId13"/>
    <p:sldId id="275" r:id="rId14"/>
    <p:sldId id="265" r:id="rId15"/>
    <p:sldId id="266" r:id="rId16"/>
    <p:sldId id="270" r:id="rId17"/>
    <p:sldId id="278" r:id="rId18"/>
    <p:sldId id="268" r:id="rId19"/>
    <p:sldId id="269" r:id="rId20"/>
    <p:sldId id="271"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uexag7NewT8WKrElqc4vaQlns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42C2-39AB-4C42-955E-C1CDE7F122B8}" v="20" dt="2023-09-11T04:38:52.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043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16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290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48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28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30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77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47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54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43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01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236800"/>
            <a:ext cx="7772400" cy="1470000"/>
          </a:xfrm>
          <a:prstGeom prst="rect">
            <a:avLst/>
          </a:prstGeom>
          <a:noFill/>
          <a:ln>
            <a:noFill/>
          </a:ln>
        </p:spPr>
        <p:txBody>
          <a:bodyPr spcFirstLastPara="1" wrap="square" lIns="91425" tIns="45700" rIns="91425" bIns="45700" anchor="ctr" anchorCtr="0">
            <a:normAutofit/>
          </a:bodyPr>
          <a:lstStyle/>
          <a:p>
            <a:pPr>
              <a:buSzPts val="4400"/>
            </a:pPr>
            <a:r>
              <a:rPr lang="en-US" dirty="0"/>
              <a:t>Drowsiness Detection System using CNN</a:t>
            </a:r>
          </a:p>
        </p:txBody>
      </p:sp>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91" name="Google Shape;91;p1"/>
          <p:cNvSpPr/>
          <p:nvPr/>
        </p:nvSpPr>
        <p:spPr>
          <a:xfrm>
            <a:off x="-1711778" y="457200"/>
            <a:ext cx="11795352" cy="1200288"/>
          </a:xfrm>
          <a:prstGeom prst="rect">
            <a:avLst/>
          </a:prstGeom>
          <a:noFill/>
          <a:ln>
            <a:noFill/>
          </a:ln>
        </p:spPr>
        <p:txBody>
          <a:bodyPr spcFirstLastPara="1" wrap="square" lIns="91425" tIns="45700" rIns="91425" bIns="45700" anchor="t" anchorCtr="0">
            <a:spAutoFit/>
          </a:bodyPr>
          <a:lstStyle/>
          <a:p>
            <a:pPr algn="ctr"/>
            <a:r>
              <a:rPr lang="en-US" sz="1800" b="1" i="0" u="none" strike="noStrike" cap="none" dirty="0">
                <a:solidFill>
                  <a:schemeClr val="dk1"/>
                </a:solidFill>
                <a:latin typeface="Calibri"/>
                <a:ea typeface="Calibri"/>
                <a:cs typeface="Calibri"/>
                <a:sym typeface="Calibri"/>
              </a:rPr>
              <a:t>SRM INSTITUTE OF SCIENCE AND TECHNOLOGY</a:t>
            </a:r>
            <a:r>
              <a:rPr lang="en-US" sz="1800" b="1"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COLLEGE OF ENGINEERING AND TECHNOLOGY</a:t>
            </a:r>
            <a:endParaRPr sz="1800" b="0" i="0" u="none" strike="noStrike" cap="none" dirty="0">
              <a:solidFill>
                <a:schemeClr val="dk1"/>
              </a:solidFill>
              <a:latin typeface="Calibri"/>
              <a:ea typeface="Calibri"/>
              <a:cs typeface="Calibri"/>
              <a:sym typeface="Calibri"/>
            </a:endParaRPr>
          </a:p>
          <a:p>
            <a:pPr algn="ctr"/>
            <a:r>
              <a:rPr lang="en-US" sz="1800" b="1" dirty="0">
                <a:solidFill>
                  <a:schemeClr val="dk1"/>
                </a:solidFill>
                <a:latin typeface="Calibri"/>
                <a:ea typeface="Calibri"/>
                <a:cs typeface="Calibri"/>
                <a:sym typeface="Calibri"/>
              </a:rPr>
              <a:t>DEPARTMENT OF</a:t>
            </a: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a:t>
            </a:r>
            <a:r>
              <a:rPr lang="en-US" sz="1800" b="1"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 MINOR PROJECT </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F48B2014-B8B1-06D1-E2BB-A13EAEB73EB8}"/>
              </a:ext>
            </a:extLst>
          </p:cNvPr>
          <p:cNvSpPr txBox="1"/>
          <p:nvPr/>
        </p:nvSpPr>
        <p:spPr>
          <a:xfrm>
            <a:off x="685800" y="3995928"/>
            <a:ext cx="2823209" cy="1815882"/>
          </a:xfrm>
          <a:prstGeom prst="rect">
            <a:avLst/>
          </a:prstGeom>
          <a:noFill/>
        </p:spPr>
        <p:txBody>
          <a:bodyPr wrap="none" rtlCol="0">
            <a:spAutoFit/>
          </a:bodyPr>
          <a:lstStyle/>
          <a:p>
            <a:r>
              <a:rPr lang="en-IN" dirty="0"/>
              <a:t>Guide Name : </a:t>
            </a:r>
            <a:r>
              <a:rPr lang="en-IN" dirty="0" err="1"/>
              <a:t>Dr.Pandiyaraj</a:t>
            </a:r>
            <a:r>
              <a:rPr lang="en-IN" dirty="0"/>
              <a:t> A</a:t>
            </a:r>
          </a:p>
          <a:p>
            <a:endParaRPr lang="en-IN" dirty="0"/>
          </a:p>
          <a:p>
            <a:r>
              <a:rPr lang="en-IN" dirty="0"/>
              <a:t>Designation : Assistant Professor</a:t>
            </a:r>
          </a:p>
          <a:p>
            <a:endParaRPr lang="en-IN" dirty="0"/>
          </a:p>
          <a:p>
            <a:r>
              <a:rPr lang="en-IN" dirty="0"/>
              <a:t>Department : </a:t>
            </a:r>
            <a:r>
              <a:rPr lang="en-IN" dirty="0" err="1"/>
              <a:t>Ctech</a:t>
            </a:r>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ABB31E70-A9B3-C800-6B68-29B10AB4E909}"/>
              </a:ext>
            </a:extLst>
          </p:cNvPr>
          <p:cNvSpPr txBox="1"/>
          <p:nvPr/>
        </p:nvSpPr>
        <p:spPr>
          <a:xfrm>
            <a:off x="6217920" y="4151376"/>
            <a:ext cx="1726755" cy="1169551"/>
          </a:xfrm>
          <a:prstGeom prst="rect">
            <a:avLst/>
          </a:prstGeom>
          <a:noFill/>
        </p:spPr>
        <p:txBody>
          <a:bodyPr wrap="none" rtlCol="0">
            <a:spAutoFit/>
          </a:bodyPr>
          <a:lstStyle/>
          <a:p>
            <a:r>
              <a:rPr lang="en-IN" dirty="0"/>
              <a:t>Batch ID: B397.a</a:t>
            </a:r>
          </a:p>
          <a:p>
            <a:endParaRPr lang="en-IN" dirty="0"/>
          </a:p>
          <a:p>
            <a:r>
              <a:rPr lang="en-IN" dirty="0"/>
              <a:t>Fazin Faizal</a:t>
            </a:r>
          </a:p>
          <a:p>
            <a:endParaRPr lang="en-IN" dirty="0"/>
          </a:p>
          <a:p>
            <a:r>
              <a:rPr lang="en-IN" dirty="0"/>
              <a:t>RA2011003011052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215832-1513-51C4-A405-9CA649694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B062786D-BCA1-F256-6D29-9EED55B1B673}"/>
              </a:ext>
            </a:extLst>
          </p:cNvPr>
          <p:cNvGraphicFramePr>
            <a:graphicFrameLocks noGrp="1"/>
          </p:cNvGraphicFramePr>
          <p:nvPr>
            <p:extLst>
              <p:ext uri="{D42A27DB-BD31-4B8C-83A1-F6EECF244321}">
                <p14:modId xmlns:p14="http://schemas.microsoft.com/office/powerpoint/2010/main" val="1385052281"/>
              </p:ext>
            </p:extLst>
          </p:nvPr>
        </p:nvGraphicFramePr>
        <p:xfrm>
          <a:off x="395712" y="1153973"/>
          <a:ext cx="8291088" cy="5202377"/>
        </p:xfrm>
        <a:graphic>
          <a:graphicData uri="http://schemas.openxmlformats.org/drawingml/2006/table">
            <a:tbl>
              <a:tblPr firstRow="1" bandRow="1">
                <a:tableStyleId>{5C22544A-7EE6-4342-B048-85BDC9FD1C3A}</a:tableStyleId>
              </a:tblPr>
              <a:tblGrid>
                <a:gridCol w="598805">
                  <a:extLst>
                    <a:ext uri="{9D8B030D-6E8A-4147-A177-3AD203B41FA5}">
                      <a16:colId xmlns:a16="http://schemas.microsoft.com/office/drawing/2014/main" val="1603706715"/>
                    </a:ext>
                  </a:extLst>
                </a:gridCol>
                <a:gridCol w="2462695">
                  <a:extLst>
                    <a:ext uri="{9D8B030D-6E8A-4147-A177-3AD203B41FA5}">
                      <a16:colId xmlns:a16="http://schemas.microsoft.com/office/drawing/2014/main" val="2071602482"/>
                    </a:ext>
                  </a:extLst>
                </a:gridCol>
                <a:gridCol w="791864">
                  <a:extLst>
                    <a:ext uri="{9D8B030D-6E8A-4147-A177-3AD203B41FA5}">
                      <a16:colId xmlns:a16="http://schemas.microsoft.com/office/drawing/2014/main" val="1237400033"/>
                    </a:ext>
                  </a:extLst>
                </a:gridCol>
                <a:gridCol w="1132365">
                  <a:extLst>
                    <a:ext uri="{9D8B030D-6E8A-4147-A177-3AD203B41FA5}">
                      <a16:colId xmlns:a16="http://schemas.microsoft.com/office/drawing/2014/main" val="785541232"/>
                    </a:ext>
                  </a:extLst>
                </a:gridCol>
                <a:gridCol w="1654995">
                  <a:extLst>
                    <a:ext uri="{9D8B030D-6E8A-4147-A177-3AD203B41FA5}">
                      <a16:colId xmlns:a16="http://schemas.microsoft.com/office/drawing/2014/main" val="1271373015"/>
                    </a:ext>
                  </a:extLst>
                </a:gridCol>
                <a:gridCol w="1650364">
                  <a:extLst>
                    <a:ext uri="{9D8B030D-6E8A-4147-A177-3AD203B41FA5}">
                      <a16:colId xmlns:a16="http://schemas.microsoft.com/office/drawing/2014/main" val="3467023344"/>
                    </a:ext>
                  </a:extLst>
                </a:gridCol>
              </a:tblGrid>
              <a:tr h="598334">
                <a:tc>
                  <a:txBody>
                    <a:bodyPr/>
                    <a:lstStyle/>
                    <a:p>
                      <a:pPr lvl="0">
                        <a:buNone/>
                      </a:pPr>
                      <a:r>
                        <a:rPr lang="en-US" sz="1200" dirty="0"/>
                        <a:t>S NO</a:t>
                      </a:r>
                    </a:p>
                  </a:txBody>
                  <a:tcPr/>
                </a:tc>
                <a:tc>
                  <a:txBody>
                    <a:bodyPr/>
                    <a:lstStyle/>
                    <a:p>
                      <a:r>
                        <a:rPr lang="en-US" sz="1200" dirty="0"/>
                        <a:t>TITLE OF THE PAPER</a:t>
                      </a:r>
                    </a:p>
                  </a:txBody>
                  <a:tcPr/>
                </a:tc>
                <a:tc>
                  <a:txBody>
                    <a:bodyPr/>
                    <a:lstStyle/>
                    <a:p>
                      <a:r>
                        <a:rPr lang="en-US" sz="1200" dirty="0"/>
                        <a:t>PUBLISHED YEAR</a:t>
                      </a:r>
                    </a:p>
                  </a:txBody>
                  <a:tcPr/>
                </a:tc>
                <a:tc>
                  <a:txBody>
                    <a:bodyPr/>
                    <a:lstStyle/>
                    <a:p>
                      <a:pPr lvl="0">
                        <a:buNone/>
                      </a:pPr>
                      <a:r>
                        <a:rPr lang="en-US" sz="1200" dirty="0"/>
                        <a:t>AUTHOR</a:t>
                      </a:r>
                    </a:p>
                  </a:txBody>
                  <a:tcPr/>
                </a:tc>
                <a:tc>
                  <a:txBody>
                    <a:bodyPr/>
                    <a:lstStyle/>
                    <a:p>
                      <a:r>
                        <a:rPr lang="en-US" sz="1200" dirty="0"/>
                        <a:t>disadvantages</a:t>
                      </a:r>
                    </a:p>
                  </a:txBody>
                  <a:tcPr/>
                </a:tc>
                <a:tc>
                  <a:txBody>
                    <a:bodyPr/>
                    <a:lstStyle/>
                    <a:p>
                      <a:r>
                        <a:rPr lang="en-US" sz="1200" dirty="0"/>
                        <a:t>Methodology USED</a:t>
                      </a:r>
                    </a:p>
                  </a:txBody>
                  <a:tcPr/>
                </a:tc>
                <a:extLst>
                  <a:ext uri="{0D108BD9-81ED-4DB2-BD59-A6C34878D82A}">
                    <a16:rowId xmlns:a16="http://schemas.microsoft.com/office/drawing/2014/main" val="1215913283"/>
                  </a:ext>
                </a:extLst>
              </a:tr>
              <a:tr h="1570627">
                <a:tc>
                  <a:txBody>
                    <a:bodyPr/>
                    <a:lstStyle/>
                    <a:p>
                      <a:r>
                        <a:rPr lang="en-US" sz="1400" dirty="0">
                          <a:latin typeface="Palatino Linotype"/>
                        </a:rPr>
                        <a:t>10</a:t>
                      </a:r>
                    </a:p>
                  </a:txBody>
                  <a:tcPr/>
                </a:tc>
                <a:tc>
                  <a:txBody>
                    <a:bodyPr/>
                    <a:lstStyle/>
                    <a:p>
                      <a:pPr lvl="0" algn="l">
                        <a:lnSpc>
                          <a:spcPct val="100000"/>
                        </a:lnSpc>
                        <a:spcBef>
                          <a:spcPts val="0"/>
                        </a:spcBef>
                        <a:spcAft>
                          <a:spcPts val="0"/>
                        </a:spcAft>
                        <a:buNone/>
                      </a:pPr>
                      <a:endParaRPr lang="en-US" sz="1200" b="1" dirty="0">
                        <a:latin typeface="Palatino Linotype"/>
                      </a:endParaRPr>
                    </a:p>
                  </a:txBody>
                  <a:tcPr/>
                </a:tc>
                <a:tc>
                  <a:txBody>
                    <a:bodyPr/>
                    <a:lstStyle/>
                    <a:p>
                      <a:endParaRPr lang="en-US" sz="1400" dirty="0">
                        <a:latin typeface="Palatino Linotype"/>
                      </a:endParaRPr>
                    </a:p>
                  </a:txBody>
                  <a:tcPr/>
                </a:tc>
                <a:tc>
                  <a:txBody>
                    <a:bodyPr/>
                    <a:lstStyle/>
                    <a:p>
                      <a:pPr lvl="0" algn="l">
                        <a:lnSpc>
                          <a:spcPct val="100000"/>
                        </a:lnSpc>
                        <a:spcBef>
                          <a:spcPts val="0"/>
                        </a:spcBef>
                        <a:spcAft>
                          <a:spcPts val="0"/>
                        </a:spcAft>
                        <a:buNone/>
                      </a:pPr>
                      <a:endParaRPr lang="en-US" sz="1200" dirty="0">
                        <a:latin typeface="Palatino Linotype"/>
                      </a:endParaRPr>
                    </a:p>
                  </a:txBody>
                  <a:tcPr/>
                </a:tc>
                <a:tc>
                  <a:txBody>
                    <a:bodyPr/>
                    <a:lstStyle/>
                    <a:p>
                      <a:pPr lvl="0" algn="l">
                        <a:lnSpc>
                          <a:spcPct val="100000"/>
                        </a:lnSpc>
                        <a:spcBef>
                          <a:spcPts val="0"/>
                        </a:spcBef>
                        <a:spcAft>
                          <a:spcPts val="0"/>
                        </a:spcAft>
                        <a:buNone/>
                      </a:pPr>
                      <a:endParaRPr lang="en-US" sz="1100" dirty="0">
                        <a:latin typeface="Palatino Linotype"/>
                      </a:endParaRPr>
                    </a:p>
                  </a:txBody>
                  <a:tcPr/>
                </a:tc>
                <a:tc>
                  <a:txBody>
                    <a:bodyPr/>
                    <a:lstStyle/>
                    <a:p>
                      <a:pPr lvl="0" algn="l">
                        <a:lnSpc>
                          <a:spcPct val="100000"/>
                        </a:lnSpc>
                        <a:spcBef>
                          <a:spcPts val="0"/>
                        </a:spcBef>
                        <a:spcAft>
                          <a:spcPts val="0"/>
                        </a:spcAft>
                        <a:buNone/>
                      </a:pPr>
                      <a:endParaRPr lang="en-US" sz="1050" dirty="0">
                        <a:latin typeface="Palatino Linotype"/>
                      </a:endParaRPr>
                    </a:p>
                  </a:txBody>
                  <a:tcPr/>
                </a:tc>
                <a:extLst>
                  <a:ext uri="{0D108BD9-81ED-4DB2-BD59-A6C34878D82A}">
                    <a16:rowId xmlns:a16="http://schemas.microsoft.com/office/drawing/2014/main" val="4116527915"/>
                  </a:ext>
                </a:extLst>
              </a:tr>
              <a:tr h="1421043">
                <a:tc>
                  <a:txBody>
                    <a:bodyPr/>
                    <a:lstStyle/>
                    <a:p>
                      <a:r>
                        <a:rPr lang="en-US" sz="1400" dirty="0">
                          <a:latin typeface="Palatino Linotype"/>
                        </a:rPr>
                        <a:t>11</a:t>
                      </a:r>
                    </a:p>
                  </a:txBody>
                  <a:tcPr/>
                </a:tc>
                <a:tc>
                  <a:txBody>
                    <a:bodyPr/>
                    <a:lstStyle/>
                    <a:p>
                      <a:pPr lvl="0" algn="l">
                        <a:lnSpc>
                          <a:spcPct val="100000"/>
                        </a:lnSpc>
                        <a:spcBef>
                          <a:spcPts val="0"/>
                        </a:spcBef>
                        <a:spcAft>
                          <a:spcPts val="0"/>
                        </a:spcAft>
                        <a:buNone/>
                      </a:pPr>
                      <a:endParaRPr lang="en-US" sz="1400" b="1" dirty="0">
                        <a:latin typeface="Palatino Linotype"/>
                      </a:endParaRPr>
                    </a:p>
                  </a:txBody>
                  <a:tcPr/>
                </a:tc>
                <a:tc>
                  <a:txBody>
                    <a:bodyPr/>
                    <a:lstStyle/>
                    <a:p>
                      <a:endParaRPr lang="en-US" sz="1400" dirty="0">
                        <a:latin typeface="Palatino Linotype"/>
                      </a:endParaRPr>
                    </a:p>
                  </a:txBody>
                  <a:tcPr/>
                </a:tc>
                <a:tc>
                  <a:txBody>
                    <a:bodyPr/>
                    <a:lstStyle/>
                    <a:p>
                      <a:pPr lvl="0" algn="l">
                        <a:lnSpc>
                          <a:spcPct val="100000"/>
                        </a:lnSpc>
                        <a:spcBef>
                          <a:spcPts val="0"/>
                        </a:spcBef>
                        <a:spcAft>
                          <a:spcPts val="0"/>
                        </a:spcAft>
                        <a:buNone/>
                      </a:pPr>
                      <a:endParaRPr lang="en-US" sz="1200" dirty="0">
                        <a:latin typeface="Palatino Linotype"/>
                      </a:endParaRPr>
                    </a:p>
                  </a:txBody>
                  <a:tcPr/>
                </a:tc>
                <a:tc>
                  <a:txBody>
                    <a:bodyPr/>
                    <a:lstStyle/>
                    <a:p>
                      <a:pPr marL="0" lvl="0" indent="0" algn="l">
                        <a:lnSpc>
                          <a:spcPct val="100000"/>
                        </a:lnSpc>
                        <a:spcBef>
                          <a:spcPts val="0"/>
                        </a:spcBef>
                        <a:spcAft>
                          <a:spcPts val="0"/>
                        </a:spcAft>
                        <a:buNone/>
                      </a:pPr>
                      <a:endParaRPr lang="en-US" sz="1050" b="0" dirty="0">
                        <a:latin typeface="Palatino Linotype"/>
                      </a:endParaRPr>
                    </a:p>
                  </a:txBody>
                  <a:tcPr/>
                </a:tc>
                <a:tc>
                  <a:txBody>
                    <a:bodyPr/>
                    <a:lstStyle/>
                    <a:p>
                      <a:br>
                        <a:rPr lang="en-US" sz="1100" dirty="0"/>
                      </a:br>
                      <a:endParaRPr lang="en-US" sz="1200" dirty="0">
                        <a:latin typeface="Palatino Linotype"/>
                      </a:endParaRPr>
                    </a:p>
                  </a:txBody>
                  <a:tcPr/>
                </a:tc>
                <a:extLst>
                  <a:ext uri="{0D108BD9-81ED-4DB2-BD59-A6C34878D82A}">
                    <a16:rowId xmlns:a16="http://schemas.microsoft.com/office/drawing/2014/main" val="4174947287"/>
                  </a:ext>
                </a:extLst>
              </a:tr>
              <a:tr h="1570627">
                <a:tc>
                  <a:txBody>
                    <a:bodyPr/>
                    <a:lstStyle/>
                    <a:p>
                      <a:r>
                        <a:rPr lang="en-US" sz="1400" dirty="0">
                          <a:latin typeface="Palatino Linotype"/>
                        </a:rPr>
                        <a:t>12</a:t>
                      </a:r>
                    </a:p>
                  </a:txBody>
                  <a:tcPr/>
                </a:tc>
                <a:tc>
                  <a:txBody>
                    <a:bodyPr/>
                    <a:lstStyle/>
                    <a:p>
                      <a:endParaRPr lang="en-US" sz="1400" b="1" dirty="0">
                        <a:latin typeface="Palatino Linotype"/>
                      </a:endParaRPr>
                    </a:p>
                  </a:txBody>
                  <a:tcPr/>
                </a:tc>
                <a:tc>
                  <a:txBody>
                    <a:bodyPr/>
                    <a:lstStyle/>
                    <a:p>
                      <a:endParaRPr lang="en-US" sz="1400" dirty="0">
                        <a:latin typeface="Palatino Linotype"/>
                      </a:endParaRPr>
                    </a:p>
                  </a:txBody>
                  <a:tcPr/>
                </a:tc>
                <a:tc>
                  <a:txBody>
                    <a:bodyPr/>
                    <a:lstStyle/>
                    <a:p>
                      <a:pPr lvl="0" algn="l">
                        <a:lnSpc>
                          <a:spcPct val="100000"/>
                        </a:lnSpc>
                        <a:spcBef>
                          <a:spcPts val="0"/>
                        </a:spcBef>
                        <a:spcAft>
                          <a:spcPts val="0"/>
                        </a:spcAft>
                        <a:buNone/>
                      </a:pPr>
                      <a:endParaRPr lang="en-US" sz="1200" b="0" i="0" u="none" strike="noStrike" noProof="0" dirty="0">
                        <a:latin typeface="Palatino Linotype"/>
                      </a:endParaRPr>
                    </a:p>
                  </a:txBody>
                  <a:tcPr/>
                </a:tc>
                <a:tc>
                  <a:txBody>
                    <a:bodyPr/>
                    <a:lstStyle/>
                    <a:p>
                      <a:pPr marL="0" lvl="0" indent="0" algn="l">
                        <a:lnSpc>
                          <a:spcPct val="100000"/>
                        </a:lnSpc>
                        <a:spcBef>
                          <a:spcPts val="0"/>
                        </a:spcBef>
                        <a:spcAft>
                          <a:spcPts val="0"/>
                        </a:spcAft>
                        <a:buNone/>
                      </a:pPr>
                      <a:endParaRPr lang="en-US" sz="1200" b="0" dirty="0">
                        <a:latin typeface="Palatino Linotype"/>
                      </a:endParaRPr>
                    </a:p>
                  </a:txBody>
                  <a:tcPr/>
                </a:tc>
                <a:tc>
                  <a:txBody>
                    <a:bodyPr/>
                    <a:lstStyle/>
                    <a:p>
                      <a:pPr lvl="0" algn="l">
                        <a:lnSpc>
                          <a:spcPct val="100000"/>
                        </a:lnSpc>
                        <a:spcBef>
                          <a:spcPts val="0"/>
                        </a:spcBef>
                        <a:spcAft>
                          <a:spcPts val="0"/>
                        </a:spcAft>
                        <a:buNone/>
                      </a:pPr>
                      <a:endParaRPr lang="en-US" sz="110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409052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09A3-0B47-017C-BC66-DABCA37B35E5}"/>
              </a:ext>
            </a:extLst>
          </p:cNvPr>
          <p:cNvSpPr>
            <a:spLocks noGrp="1"/>
          </p:cNvSpPr>
          <p:nvPr>
            <p:ph type="title"/>
          </p:nvPr>
        </p:nvSpPr>
        <p:spPr>
          <a:xfrm>
            <a:off x="102636" y="69140"/>
            <a:ext cx="8229600" cy="1143000"/>
          </a:xfrm>
        </p:spPr>
        <p:txBody>
          <a:bodyPr>
            <a:normAutofit fontScale="90000"/>
          </a:bodyPr>
          <a:lstStyle/>
          <a:p>
            <a:r>
              <a:rPr lang="en-IN" dirty="0">
                <a:latin typeface="Palatino Linotype" panose="02040502050505030304" pitchFamily="18" charset="0"/>
              </a:rPr>
              <a:t>Comparison of existing methods</a:t>
            </a:r>
          </a:p>
        </p:txBody>
      </p:sp>
      <p:sp>
        <p:nvSpPr>
          <p:cNvPr id="4" name="Slide Number Placeholder 3">
            <a:extLst>
              <a:ext uri="{FF2B5EF4-FFF2-40B4-BE49-F238E27FC236}">
                <a16:creationId xmlns:a16="http://schemas.microsoft.com/office/drawing/2014/main" id="{72D96E51-C3E0-10D4-A68B-1F1D05F6B2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12" name="Table 11">
            <a:extLst>
              <a:ext uri="{FF2B5EF4-FFF2-40B4-BE49-F238E27FC236}">
                <a16:creationId xmlns:a16="http://schemas.microsoft.com/office/drawing/2014/main" id="{1C9E9B7F-AD05-EC7A-454F-447398AE0932}"/>
              </a:ext>
            </a:extLst>
          </p:cNvPr>
          <p:cNvGraphicFramePr>
            <a:graphicFrameLocks noGrp="1"/>
          </p:cNvGraphicFramePr>
          <p:nvPr>
            <p:extLst>
              <p:ext uri="{D42A27DB-BD31-4B8C-83A1-F6EECF244321}">
                <p14:modId xmlns:p14="http://schemas.microsoft.com/office/powerpoint/2010/main" val="3746800280"/>
              </p:ext>
            </p:extLst>
          </p:nvPr>
        </p:nvGraphicFramePr>
        <p:xfrm>
          <a:off x="685800" y="1600200"/>
          <a:ext cx="7126954" cy="4525962"/>
        </p:xfrm>
        <a:graphic>
          <a:graphicData uri="http://schemas.openxmlformats.org/drawingml/2006/table">
            <a:tbl>
              <a:tblPr/>
              <a:tblGrid>
                <a:gridCol w="1879460">
                  <a:extLst>
                    <a:ext uri="{9D8B030D-6E8A-4147-A177-3AD203B41FA5}">
                      <a16:colId xmlns:a16="http://schemas.microsoft.com/office/drawing/2014/main" val="2930195719"/>
                    </a:ext>
                  </a:extLst>
                </a:gridCol>
                <a:gridCol w="2623747">
                  <a:extLst>
                    <a:ext uri="{9D8B030D-6E8A-4147-A177-3AD203B41FA5}">
                      <a16:colId xmlns:a16="http://schemas.microsoft.com/office/drawing/2014/main" val="3893918366"/>
                    </a:ext>
                  </a:extLst>
                </a:gridCol>
                <a:gridCol w="2623747">
                  <a:extLst>
                    <a:ext uri="{9D8B030D-6E8A-4147-A177-3AD203B41FA5}">
                      <a16:colId xmlns:a16="http://schemas.microsoft.com/office/drawing/2014/main" val="818064571"/>
                    </a:ext>
                  </a:extLst>
                </a:gridCol>
              </a:tblGrid>
              <a:tr h="473732">
                <a:tc>
                  <a:txBody>
                    <a:bodyPr/>
                    <a:lstStyle/>
                    <a:p>
                      <a:pPr rtl="0"/>
                      <a:r>
                        <a:rPr lang="en-IN" sz="1300" b="1" i="0" u="sng" dirty="0">
                          <a:solidFill>
                            <a:srgbClr val="1F1F1F"/>
                          </a:solidFill>
                          <a:effectLst/>
                          <a:latin typeface="Google Sans"/>
                        </a:rPr>
                        <a:t>Feature</a:t>
                      </a:r>
                    </a:p>
                  </a:txBody>
                  <a:tcPr marL="116611" marR="116611" marT="134831" marB="134831" anchor="ctr">
                    <a:lnL>
                      <a:noFill/>
                    </a:lnL>
                    <a:lnR>
                      <a:noFill/>
                    </a:lnR>
                    <a:lnT>
                      <a:noFill/>
                    </a:lnT>
                    <a:lnB>
                      <a:noFill/>
                    </a:lnB>
                  </a:tcPr>
                </a:tc>
                <a:tc>
                  <a:txBody>
                    <a:bodyPr/>
                    <a:lstStyle/>
                    <a:p>
                      <a:pPr rtl="0"/>
                      <a:r>
                        <a:rPr lang="en-IN" sz="1300" b="1" i="0" u="sng">
                          <a:solidFill>
                            <a:srgbClr val="1F1F1F"/>
                          </a:solidFill>
                          <a:effectLst/>
                          <a:latin typeface="Google Sans"/>
                        </a:rPr>
                        <a:t>Your project</a:t>
                      </a:r>
                    </a:p>
                  </a:txBody>
                  <a:tcPr marL="116611" marR="116611" marT="134831" marB="134831" anchor="ctr">
                    <a:lnL>
                      <a:noFill/>
                    </a:lnL>
                    <a:lnR>
                      <a:noFill/>
                    </a:lnR>
                    <a:lnT>
                      <a:noFill/>
                    </a:lnT>
                    <a:lnB>
                      <a:noFill/>
                    </a:lnB>
                  </a:tcPr>
                </a:tc>
                <a:tc>
                  <a:txBody>
                    <a:bodyPr/>
                    <a:lstStyle/>
                    <a:p>
                      <a:pPr rtl="0"/>
                      <a:r>
                        <a:rPr lang="en-IN" sz="1300" b="1" i="0" u="sng" dirty="0">
                          <a:solidFill>
                            <a:srgbClr val="1F1F1F"/>
                          </a:solidFill>
                          <a:effectLst/>
                          <a:latin typeface="Google Sans"/>
                        </a:rPr>
                        <a:t>Previous models</a:t>
                      </a:r>
                    </a:p>
                  </a:txBody>
                  <a:tcPr marL="116611" marR="116611" marT="134831" marB="134831" anchor="ctr">
                    <a:lnL>
                      <a:noFill/>
                    </a:lnL>
                    <a:lnR>
                      <a:noFill/>
                    </a:lnR>
                    <a:lnT>
                      <a:noFill/>
                    </a:lnT>
                    <a:lnB>
                      <a:noFill/>
                    </a:lnB>
                  </a:tcPr>
                </a:tc>
                <a:extLst>
                  <a:ext uri="{0D108BD9-81ED-4DB2-BD59-A6C34878D82A}">
                    <a16:rowId xmlns:a16="http://schemas.microsoft.com/office/drawing/2014/main" val="1887345419"/>
                  </a:ext>
                </a:extLst>
              </a:tr>
              <a:tr h="1049499">
                <a:tc>
                  <a:txBody>
                    <a:bodyPr/>
                    <a:lstStyle/>
                    <a:p>
                      <a:pPr rtl="0"/>
                      <a:r>
                        <a:rPr lang="en-IN" sz="1300" b="0">
                          <a:solidFill>
                            <a:srgbClr val="1F1F1F"/>
                          </a:solidFill>
                          <a:effectLst/>
                          <a:latin typeface="Google Sans"/>
                        </a:rPr>
                        <a:t>Features used</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dirty="0">
                          <a:solidFill>
                            <a:srgbClr val="1F1F1F"/>
                          </a:solidFill>
                          <a:effectLst/>
                          <a:latin typeface="Google Sans"/>
                        </a:rPr>
                        <a:t>Eye closure, Emergency contact</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Eye closure, head pose, facial expressions, and other features such as heart rate, EEG signals, and steering wheel movement.</a:t>
                      </a:r>
                    </a:p>
                  </a:txBody>
                  <a:tcPr marL="116611" marR="116611" marT="116611" marB="116611" anchor="ctr">
                    <a:lnL>
                      <a:noFill/>
                    </a:lnL>
                    <a:lnR>
                      <a:noFill/>
                    </a:lnR>
                    <a:lnT>
                      <a:noFill/>
                    </a:lnT>
                    <a:lnB>
                      <a:noFill/>
                    </a:lnB>
                  </a:tcPr>
                </a:tc>
                <a:extLst>
                  <a:ext uri="{0D108BD9-81ED-4DB2-BD59-A6C34878D82A}">
                    <a16:rowId xmlns:a16="http://schemas.microsoft.com/office/drawing/2014/main" val="1746577604"/>
                  </a:ext>
                </a:extLst>
              </a:tr>
              <a:tr h="437291">
                <a:tc>
                  <a:txBody>
                    <a:bodyPr/>
                    <a:lstStyle/>
                    <a:p>
                      <a:pPr rtl="0"/>
                      <a:r>
                        <a:rPr lang="en-IN" sz="1300" b="0" dirty="0">
                          <a:solidFill>
                            <a:srgbClr val="1F1F1F"/>
                          </a:solidFill>
                          <a:effectLst/>
                          <a:latin typeface="Google Sans"/>
                        </a:rPr>
                        <a:t>Accuracy</a:t>
                      </a:r>
                      <a:endParaRPr lang="en-IN" sz="1300" dirty="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90%</a:t>
                      </a: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85% to 95%</a:t>
                      </a:r>
                    </a:p>
                  </a:txBody>
                  <a:tcPr marL="116611" marR="116611" marT="116611" marB="116611" anchor="ctr">
                    <a:lnL>
                      <a:noFill/>
                    </a:lnL>
                    <a:lnR>
                      <a:noFill/>
                    </a:lnR>
                    <a:lnT>
                      <a:noFill/>
                    </a:lnT>
                    <a:lnB>
                      <a:noFill/>
                    </a:lnB>
                  </a:tcPr>
                </a:tc>
                <a:extLst>
                  <a:ext uri="{0D108BD9-81ED-4DB2-BD59-A6C34878D82A}">
                    <a16:rowId xmlns:a16="http://schemas.microsoft.com/office/drawing/2014/main" val="3639614997"/>
                  </a:ext>
                </a:extLst>
              </a:tr>
              <a:tr h="845429">
                <a:tc>
                  <a:txBody>
                    <a:bodyPr/>
                    <a:lstStyle/>
                    <a:p>
                      <a:pPr rtl="0"/>
                      <a:r>
                        <a:rPr lang="en-IN" sz="1300" b="0">
                          <a:solidFill>
                            <a:srgbClr val="1F1F1F"/>
                          </a:solidFill>
                          <a:effectLst/>
                          <a:latin typeface="Google Sans"/>
                        </a:rPr>
                        <a:t>Robustness</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Robust to different lighting conditions and driver head positions</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Less robust to different lighting conditions and driver head positions</a:t>
                      </a:r>
                    </a:p>
                  </a:txBody>
                  <a:tcPr marL="116611" marR="116611" marT="116611" marB="116611" anchor="ctr">
                    <a:lnL>
                      <a:noFill/>
                    </a:lnL>
                    <a:lnR>
                      <a:noFill/>
                    </a:lnR>
                    <a:lnT>
                      <a:noFill/>
                    </a:lnT>
                    <a:lnB>
                      <a:noFill/>
                    </a:lnB>
                  </a:tcPr>
                </a:tc>
                <a:extLst>
                  <a:ext uri="{0D108BD9-81ED-4DB2-BD59-A6C34878D82A}">
                    <a16:rowId xmlns:a16="http://schemas.microsoft.com/office/drawing/2014/main" val="4219389371"/>
                  </a:ext>
                </a:extLst>
              </a:tr>
              <a:tr h="641360">
                <a:tc>
                  <a:txBody>
                    <a:bodyPr/>
                    <a:lstStyle/>
                    <a:p>
                      <a:pPr rtl="0"/>
                      <a:r>
                        <a:rPr lang="en-IN" sz="1300" b="0">
                          <a:solidFill>
                            <a:srgbClr val="1F1F1F"/>
                          </a:solidFill>
                          <a:effectLst/>
                          <a:latin typeface="Google Sans"/>
                        </a:rPr>
                        <a:t>Cost</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Affordable to implement and deploy</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More expensive to implement and deploy</a:t>
                      </a:r>
                    </a:p>
                  </a:txBody>
                  <a:tcPr marL="116611" marR="116611" marT="116611" marB="116611" anchor="ctr">
                    <a:lnL>
                      <a:noFill/>
                    </a:lnL>
                    <a:lnR>
                      <a:noFill/>
                    </a:lnR>
                    <a:lnT>
                      <a:noFill/>
                    </a:lnT>
                    <a:lnB>
                      <a:noFill/>
                    </a:lnB>
                  </a:tcPr>
                </a:tc>
                <a:extLst>
                  <a:ext uri="{0D108BD9-81ED-4DB2-BD59-A6C34878D82A}">
                    <a16:rowId xmlns:a16="http://schemas.microsoft.com/office/drawing/2014/main" val="4042185549"/>
                  </a:ext>
                </a:extLst>
              </a:tr>
              <a:tr h="641360">
                <a:tc>
                  <a:txBody>
                    <a:bodyPr/>
                    <a:lstStyle/>
                    <a:p>
                      <a:pPr rtl="0"/>
                      <a:r>
                        <a:rPr lang="en-IN" sz="1300" b="0">
                          <a:solidFill>
                            <a:srgbClr val="1F1F1F"/>
                          </a:solidFill>
                          <a:effectLst/>
                          <a:latin typeface="Google Sans"/>
                        </a:rPr>
                        <a:t>Ease of use</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Easy to use and acceptable to drivers</a:t>
                      </a:r>
                    </a:p>
                  </a:txBody>
                  <a:tcPr marL="116611" marR="116611" marT="116611" marB="116611" anchor="ctr">
                    <a:lnL>
                      <a:noFill/>
                    </a:lnL>
                    <a:lnR>
                      <a:noFill/>
                    </a:lnR>
                    <a:lnT>
                      <a:noFill/>
                    </a:lnT>
                    <a:lnB>
                      <a:noFill/>
                    </a:lnB>
                  </a:tcPr>
                </a:tc>
                <a:tc>
                  <a:txBody>
                    <a:bodyPr/>
                    <a:lstStyle/>
                    <a:p>
                      <a:pPr rtl="0"/>
                      <a:r>
                        <a:rPr lang="en-US" sz="1300">
                          <a:solidFill>
                            <a:srgbClr val="1F1F1F"/>
                          </a:solidFill>
                          <a:effectLst/>
                          <a:latin typeface="Google Sans"/>
                        </a:rPr>
                        <a:t>More complex and difficult to use</a:t>
                      </a:r>
                    </a:p>
                  </a:txBody>
                  <a:tcPr marL="116611" marR="116611" marT="116611" marB="116611" anchor="ctr">
                    <a:lnL>
                      <a:noFill/>
                    </a:lnL>
                    <a:lnR>
                      <a:noFill/>
                    </a:lnR>
                    <a:lnT>
                      <a:noFill/>
                    </a:lnT>
                    <a:lnB>
                      <a:noFill/>
                    </a:lnB>
                  </a:tcPr>
                </a:tc>
                <a:extLst>
                  <a:ext uri="{0D108BD9-81ED-4DB2-BD59-A6C34878D82A}">
                    <a16:rowId xmlns:a16="http://schemas.microsoft.com/office/drawing/2014/main" val="2909767461"/>
                  </a:ext>
                </a:extLst>
              </a:tr>
              <a:tr h="437291">
                <a:tc>
                  <a:txBody>
                    <a:bodyPr/>
                    <a:lstStyle/>
                    <a:p>
                      <a:pPr rtl="0"/>
                      <a:r>
                        <a:rPr lang="en-IN" sz="1300" b="0">
                          <a:solidFill>
                            <a:srgbClr val="1F1F1F"/>
                          </a:solidFill>
                          <a:effectLst/>
                          <a:latin typeface="Google Sans"/>
                        </a:rPr>
                        <a:t>Emergency alert system</a:t>
                      </a:r>
                      <a:endParaRPr lang="en-IN" sz="1300">
                        <a:solidFill>
                          <a:srgbClr val="1F1F1F"/>
                        </a:solidFill>
                        <a:effectLst/>
                        <a:latin typeface="Google Sans"/>
                      </a:endParaRPr>
                    </a:p>
                  </a:txBody>
                  <a:tcPr marL="116611" marR="116611" marT="116611" marB="116611" anchor="ctr">
                    <a:lnL>
                      <a:noFill/>
                    </a:lnL>
                    <a:lnR>
                      <a:noFill/>
                    </a:lnR>
                    <a:lnT>
                      <a:noFill/>
                    </a:lnT>
                    <a:lnB>
                      <a:noFill/>
                    </a:lnB>
                  </a:tcPr>
                </a:tc>
                <a:tc>
                  <a:txBody>
                    <a:bodyPr/>
                    <a:lstStyle/>
                    <a:p>
                      <a:pPr rtl="0"/>
                      <a:r>
                        <a:rPr lang="en-IN" sz="1300">
                          <a:solidFill>
                            <a:srgbClr val="1F1F1F"/>
                          </a:solidFill>
                          <a:effectLst/>
                          <a:latin typeface="Google Sans"/>
                        </a:rPr>
                        <a:t>Yes</a:t>
                      </a:r>
                    </a:p>
                  </a:txBody>
                  <a:tcPr marL="116611" marR="116611" marT="116611" marB="116611" anchor="ctr">
                    <a:lnL>
                      <a:noFill/>
                    </a:lnL>
                    <a:lnR>
                      <a:noFill/>
                    </a:lnR>
                    <a:lnT>
                      <a:noFill/>
                    </a:lnT>
                    <a:lnB>
                      <a:noFill/>
                    </a:lnB>
                  </a:tcPr>
                </a:tc>
                <a:tc>
                  <a:txBody>
                    <a:bodyPr/>
                    <a:lstStyle/>
                    <a:p>
                      <a:pPr rtl="0"/>
                      <a:r>
                        <a:rPr lang="en-IN" sz="1300" dirty="0">
                          <a:solidFill>
                            <a:srgbClr val="1F1F1F"/>
                          </a:solidFill>
                          <a:effectLst/>
                          <a:latin typeface="Google Sans"/>
                        </a:rPr>
                        <a:t>No</a:t>
                      </a:r>
                    </a:p>
                  </a:txBody>
                  <a:tcPr marL="116611" marR="116611" marT="116611" marB="116611" anchor="ctr">
                    <a:lnL>
                      <a:noFill/>
                    </a:lnL>
                    <a:lnR>
                      <a:noFill/>
                    </a:lnR>
                    <a:lnT>
                      <a:noFill/>
                    </a:lnT>
                    <a:lnB>
                      <a:noFill/>
                    </a:lnB>
                  </a:tcPr>
                </a:tc>
                <a:extLst>
                  <a:ext uri="{0D108BD9-81ED-4DB2-BD59-A6C34878D82A}">
                    <a16:rowId xmlns:a16="http://schemas.microsoft.com/office/drawing/2014/main" val="3427799792"/>
                  </a:ext>
                </a:extLst>
              </a:tr>
            </a:tbl>
          </a:graphicData>
        </a:graphic>
      </p:graphicFrame>
    </p:spTree>
    <p:extLst>
      <p:ext uri="{BB962C8B-B14F-4D97-AF65-F5344CB8AC3E}">
        <p14:creationId xmlns:p14="http://schemas.microsoft.com/office/powerpoint/2010/main" val="4267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429932-4A6E-C8BC-A648-EC6B0211A6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F6EF7DC9-B0A4-CBBE-9235-5B71D9387AA5}"/>
              </a:ext>
            </a:extLst>
          </p:cNvPr>
          <p:cNvSpPr txBox="1"/>
          <p:nvPr/>
        </p:nvSpPr>
        <p:spPr>
          <a:xfrm>
            <a:off x="786384" y="2020824"/>
            <a:ext cx="7699248" cy="38164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1F1F1F"/>
                </a:solidFill>
                <a:effectLst/>
                <a:latin typeface="Google Sans"/>
              </a:rPr>
              <a:t>Merits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F1F1F"/>
                </a:solidFill>
                <a:effectLst/>
                <a:latin typeface="Google Sans"/>
              </a:rPr>
              <a:t> </a:t>
            </a: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uses a wider range of features, which makes it more robust to different conditions.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is more affordable and easier to use than previous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has an emergency alert system, which can help to prevent accidents.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1F1F1F"/>
                </a:solidFill>
                <a:effectLst/>
                <a:latin typeface="Google Sans"/>
              </a:rPr>
              <a:t>Demerits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may not be as accurate as previous models that use more sophisticated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1F1F1F"/>
                </a:solidFill>
                <a:effectLst/>
                <a:latin typeface="Google Sans"/>
              </a:rPr>
              <a:t>Drowsitech</a:t>
            </a:r>
            <a:r>
              <a:rPr kumimoji="0" lang="en-US" altLang="en-US" sz="1400" b="0" i="0" u="none" strike="noStrike" cap="none" normalizeH="0" baseline="0" dirty="0">
                <a:ln>
                  <a:noFill/>
                </a:ln>
                <a:solidFill>
                  <a:srgbClr val="1F1F1F"/>
                </a:solidFill>
                <a:effectLst/>
                <a:latin typeface="Google Sans"/>
              </a:rPr>
              <a:t> project may not be as robust to environmental factors as previous models.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Google Sans"/>
              </a:rPr>
              <a:t>Overall, this  project is a promising improvement over previous models. It is more affordable, easier to use, and has an emergency alert system. However, it is important to note that your project has not yet been evaluated in a real-world setting. More research is needed to confirm its accuracy and robustness.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Google Sans"/>
              </a:rPr>
              <a:t>I hope this helps!</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6" name="TextBox 5">
            <a:extLst>
              <a:ext uri="{FF2B5EF4-FFF2-40B4-BE49-F238E27FC236}">
                <a16:creationId xmlns:a16="http://schemas.microsoft.com/office/drawing/2014/main" id="{1A9386E7-82B4-5447-4AE9-9ED88FFEBA76}"/>
              </a:ext>
            </a:extLst>
          </p:cNvPr>
          <p:cNvSpPr txBox="1"/>
          <p:nvPr/>
        </p:nvSpPr>
        <p:spPr>
          <a:xfrm>
            <a:off x="786384" y="585216"/>
            <a:ext cx="6474849" cy="1077218"/>
          </a:xfrm>
          <a:prstGeom prst="rect">
            <a:avLst/>
          </a:prstGeom>
          <a:noFill/>
        </p:spPr>
        <p:txBody>
          <a:bodyPr wrap="none" rtlCol="0">
            <a:spAutoFit/>
          </a:bodyPr>
          <a:lstStyle/>
          <a:p>
            <a:r>
              <a:rPr lang="en-IN" sz="3200" b="1" dirty="0">
                <a:latin typeface="Palatino Linotype" panose="02040502050505030304" pitchFamily="18" charset="0"/>
              </a:rPr>
              <a:t>Merits and Demerits compared to</a:t>
            </a:r>
          </a:p>
          <a:p>
            <a:r>
              <a:rPr lang="en-IN" sz="3200" b="1" dirty="0">
                <a:latin typeface="Palatino Linotype" panose="02040502050505030304" pitchFamily="18" charset="0"/>
              </a:rPr>
              <a:t> existing methods </a:t>
            </a:r>
          </a:p>
        </p:txBody>
      </p:sp>
    </p:spTree>
    <p:extLst>
      <p:ext uri="{BB962C8B-B14F-4D97-AF65-F5344CB8AC3E}">
        <p14:creationId xmlns:p14="http://schemas.microsoft.com/office/powerpoint/2010/main" val="3754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B8F7-DD7A-6B54-7C57-43352974DBDC}"/>
              </a:ext>
            </a:extLst>
          </p:cNvPr>
          <p:cNvSpPr>
            <a:spLocks noGrp="1"/>
          </p:cNvSpPr>
          <p:nvPr>
            <p:ph type="title"/>
          </p:nvPr>
        </p:nvSpPr>
        <p:spPr>
          <a:xfrm>
            <a:off x="-2103120" y="347790"/>
            <a:ext cx="8229600" cy="1143000"/>
          </a:xfrm>
        </p:spPr>
        <p:txBody>
          <a:bodyPr/>
          <a:lstStyle/>
          <a:p>
            <a:r>
              <a:rPr lang="en-IN" dirty="0">
                <a:latin typeface="Palatino Linotype" panose="02040502050505030304" pitchFamily="18" charset="0"/>
              </a:rPr>
              <a:t>Challenges</a:t>
            </a:r>
          </a:p>
        </p:txBody>
      </p:sp>
      <p:sp>
        <p:nvSpPr>
          <p:cNvPr id="3" name="Text Placeholder 2">
            <a:extLst>
              <a:ext uri="{FF2B5EF4-FFF2-40B4-BE49-F238E27FC236}">
                <a16:creationId xmlns:a16="http://schemas.microsoft.com/office/drawing/2014/main" id="{86FDFA37-59AE-9512-993C-56FAAE36BD24}"/>
              </a:ext>
            </a:extLst>
          </p:cNvPr>
          <p:cNvSpPr>
            <a:spLocks noGrp="1"/>
          </p:cNvSpPr>
          <p:nvPr>
            <p:ph type="body" idx="1"/>
          </p:nvPr>
        </p:nvSpPr>
        <p:spPr/>
        <p:txBody>
          <a:bodyPr>
            <a:normAutofit/>
          </a:bodyPr>
          <a:lstStyle/>
          <a:p>
            <a:r>
              <a:rPr lang="en-US" sz="1400" b="1" i="0" dirty="0">
                <a:solidFill>
                  <a:schemeClr val="tx1"/>
                </a:solidFill>
                <a:effectLst/>
                <a:latin typeface="Google Sans"/>
              </a:rPr>
              <a:t>Data collection</a:t>
            </a:r>
            <a:r>
              <a:rPr lang="en-US" sz="1400" b="0" i="0" dirty="0">
                <a:solidFill>
                  <a:schemeClr val="tx1"/>
                </a:solidFill>
                <a:effectLst/>
                <a:latin typeface="Google Sans"/>
              </a:rPr>
              <a:t>: It is important to collect a large and diverse dataset of images and videos of drowsy and not drowsy drivers. This data can be collected using a variety of methods, such as video cameras, wearable sensors, or EEG devices.</a:t>
            </a:r>
          </a:p>
          <a:p>
            <a:r>
              <a:rPr lang="en-US" sz="1400" b="1" i="0" dirty="0">
                <a:solidFill>
                  <a:schemeClr val="tx1"/>
                </a:solidFill>
                <a:effectLst/>
                <a:latin typeface="Google Sans"/>
              </a:rPr>
              <a:t>Feature extraction</a:t>
            </a:r>
            <a:r>
              <a:rPr lang="en-US" sz="1400" b="0" i="0" dirty="0">
                <a:solidFill>
                  <a:schemeClr val="tx1"/>
                </a:solidFill>
                <a:effectLst/>
                <a:latin typeface="Google Sans"/>
              </a:rPr>
              <a:t>: The features that are extracted from the data will depend on the specific modalities that are being used. For example, if eye closure is being used, the features that may be extracted include the percentage of time that the eyes are closed, the duration of eye closure, and the blink rate.</a:t>
            </a:r>
          </a:p>
          <a:p>
            <a:r>
              <a:rPr lang="en-US" sz="1400" b="1" i="0" dirty="0">
                <a:solidFill>
                  <a:schemeClr val="tx1"/>
                </a:solidFill>
                <a:effectLst/>
                <a:latin typeface="Google Sans"/>
              </a:rPr>
              <a:t>Machine learning model</a:t>
            </a:r>
            <a:r>
              <a:rPr lang="en-US" sz="1400" b="0" i="0" dirty="0">
                <a:solidFill>
                  <a:schemeClr val="tx1"/>
                </a:solidFill>
                <a:effectLst/>
                <a:latin typeface="Google Sans"/>
              </a:rPr>
              <a:t>: The machine learning model can be trained using a variety of algorithms, such as </a:t>
            </a:r>
            <a:r>
              <a:rPr lang="en-US" sz="1400" b="0" i="0" dirty="0" err="1">
                <a:solidFill>
                  <a:schemeClr val="tx1"/>
                </a:solidFill>
                <a:effectLst/>
                <a:latin typeface="Google Sans"/>
              </a:rPr>
              <a:t>cnn</a:t>
            </a:r>
            <a:r>
              <a:rPr lang="en-US" sz="1400" b="0" i="0" dirty="0">
                <a:solidFill>
                  <a:schemeClr val="tx1"/>
                </a:solidFill>
                <a:effectLst/>
                <a:latin typeface="Google Sans"/>
              </a:rPr>
              <a:t>, support vector machines, decision trees, or random forests. The choice of the algorithm will depend on the specific features that are being used and the requirements of the system.</a:t>
            </a:r>
          </a:p>
          <a:p>
            <a:r>
              <a:rPr lang="en-US" sz="1400" b="1" i="0" dirty="0">
                <a:solidFill>
                  <a:schemeClr val="tx1"/>
                </a:solidFill>
                <a:effectLst/>
                <a:latin typeface="Google Sans"/>
              </a:rPr>
              <a:t>Evaluation</a:t>
            </a:r>
            <a:r>
              <a:rPr lang="en-US" sz="1400" b="0" i="0" dirty="0">
                <a:solidFill>
                  <a:schemeClr val="tx1"/>
                </a:solidFill>
                <a:effectLst/>
                <a:latin typeface="Google Sans"/>
              </a:rPr>
              <a:t>: The performance of the machine learning model should be evaluated on a test set of data. The evaluation results will be used to determine the accuracy and robustness of the system.</a:t>
            </a:r>
          </a:p>
          <a:p>
            <a:r>
              <a:rPr lang="en-US" sz="1400" b="1" i="0" dirty="0">
                <a:solidFill>
                  <a:schemeClr val="tx1"/>
                </a:solidFill>
                <a:effectLst/>
                <a:latin typeface="Google Sans"/>
              </a:rPr>
              <a:t>Environmental factors</a:t>
            </a:r>
            <a:r>
              <a:rPr lang="en-US" sz="1400" b="0" i="0" dirty="0">
                <a:solidFill>
                  <a:schemeClr val="tx1"/>
                </a:solidFill>
                <a:effectLst/>
                <a:latin typeface="Google Sans"/>
              </a:rPr>
              <a:t>: The performance of the system may be affected by environmental factors, such as lighting conditions and driver head position. The system should be designed to be robust to these factors.</a:t>
            </a:r>
          </a:p>
          <a:p>
            <a:r>
              <a:rPr lang="en-US" sz="1400" b="1" i="0" dirty="0">
                <a:solidFill>
                  <a:schemeClr val="tx1"/>
                </a:solidFill>
                <a:effectLst/>
                <a:latin typeface="Google Sans"/>
              </a:rPr>
              <a:t>Cost</a:t>
            </a:r>
            <a:r>
              <a:rPr lang="en-US" sz="1400" b="0" i="0" dirty="0">
                <a:solidFill>
                  <a:schemeClr val="tx1"/>
                </a:solidFill>
                <a:effectLst/>
                <a:latin typeface="Google Sans"/>
              </a:rPr>
              <a:t>: The system should be affordable to implement and deploy.</a:t>
            </a:r>
          </a:p>
          <a:p>
            <a:r>
              <a:rPr lang="en-US" sz="1400" b="0" i="0" dirty="0">
                <a:solidFill>
                  <a:schemeClr val="tx1"/>
                </a:solidFill>
                <a:effectLst/>
                <a:latin typeface="Google Sans"/>
              </a:rPr>
              <a:t>User acceptance: The system should be easy to use and acceptable to drivers.</a:t>
            </a:r>
          </a:p>
          <a:p>
            <a:pPr marL="114300" indent="0">
              <a:buNone/>
            </a:pPr>
            <a:endParaRPr lang="en-IN" sz="1800" dirty="0"/>
          </a:p>
        </p:txBody>
      </p:sp>
      <p:sp>
        <p:nvSpPr>
          <p:cNvPr id="4" name="Slide Number Placeholder 3">
            <a:extLst>
              <a:ext uri="{FF2B5EF4-FFF2-40B4-BE49-F238E27FC236}">
                <a16:creationId xmlns:a16="http://schemas.microsoft.com/office/drawing/2014/main" id="{57DE46C4-9D97-3286-F4F6-474B52384A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90;p1">
            <a:extLst>
              <a:ext uri="{FF2B5EF4-FFF2-40B4-BE49-F238E27FC236}">
                <a16:creationId xmlns:a16="http://schemas.microsoft.com/office/drawing/2014/main" id="{7C36682C-AD57-EA0B-BEFC-5F4E65869EDE}"/>
              </a:ext>
            </a:extLst>
          </p:cNvPr>
          <p:cNvPicPr preferRelativeResize="0"/>
          <p:nvPr/>
        </p:nvPicPr>
        <p:blipFill rotWithShape="1">
          <a:blip r:embed="rId2">
            <a:alphaModFix/>
          </a:blip>
          <a:srcRect/>
          <a:stretch/>
        </p:blipFill>
        <p:spPr>
          <a:xfrm>
            <a:off x="7157629" y="347790"/>
            <a:ext cx="1717267" cy="622346"/>
          </a:xfrm>
          <a:prstGeom prst="rect">
            <a:avLst/>
          </a:prstGeom>
          <a:noFill/>
          <a:ln>
            <a:noFill/>
          </a:ln>
        </p:spPr>
      </p:pic>
    </p:spTree>
    <p:extLst>
      <p:ext uri="{BB962C8B-B14F-4D97-AF65-F5344CB8AC3E}">
        <p14:creationId xmlns:p14="http://schemas.microsoft.com/office/powerpoint/2010/main" val="251137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007633" y="574910"/>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Block diagram</a:t>
            </a:r>
            <a:endParaRPr lang="en-US" dirty="0"/>
          </a:p>
        </p:txBody>
      </p:sp>
      <p:sp>
        <p:nvSpPr>
          <p:cNvPr id="3" name="TextBox 2">
            <a:extLst>
              <a:ext uri="{FF2B5EF4-FFF2-40B4-BE49-F238E27FC236}">
                <a16:creationId xmlns:a16="http://schemas.microsoft.com/office/drawing/2014/main" id="{CCD1CE3E-1D37-5472-0734-DAE4EF83E10F}"/>
              </a:ext>
            </a:extLst>
          </p:cNvPr>
          <p:cNvSpPr txBox="1"/>
          <p:nvPr/>
        </p:nvSpPr>
        <p:spPr>
          <a:xfrm>
            <a:off x="2824709" y="5944536"/>
            <a:ext cx="33334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alatino Linotype"/>
              </a:rPr>
              <a:t>Block diagram for </a:t>
            </a:r>
            <a:r>
              <a:rPr lang="en-US" sz="1600" dirty="0" err="1">
                <a:latin typeface="Palatino Linotype"/>
              </a:rPr>
              <a:t>Drowsitech</a:t>
            </a:r>
            <a:endParaRPr lang="en-US" sz="1600" dirty="0">
              <a:latin typeface="Palatino Linotype"/>
            </a:endParaRPr>
          </a:p>
        </p:txBody>
      </p:sp>
      <p:sp>
        <p:nvSpPr>
          <p:cNvPr id="2" name="Rectangle 1">
            <a:extLst>
              <a:ext uri="{FF2B5EF4-FFF2-40B4-BE49-F238E27FC236}">
                <a16:creationId xmlns:a16="http://schemas.microsoft.com/office/drawing/2014/main" id="{503B35F8-BE22-C800-0458-EA0F851C5FB5}"/>
              </a:ext>
            </a:extLst>
          </p:cNvPr>
          <p:cNvSpPr/>
          <p:nvPr/>
        </p:nvSpPr>
        <p:spPr>
          <a:xfrm>
            <a:off x="749808" y="2221992"/>
            <a:ext cx="150876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Camera</a:t>
            </a:r>
          </a:p>
        </p:txBody>
      </p:sp>
      <p:sp>
        <p:nvSpPr>
          <p:cNvPr id="4" name="Rectangle 3">
            <a:extLst>
              <a:ext uri="{FF2B5EF4-FFF2-40B4-BE49-F238E27FC236}">
                <a16:creationId xmlns:a16="http://schemas.microsoft.com/office/drawing/2014/main" id="{FF9F37D2-02D9-D7A1-56C0-4A5538F9ED8C}"/>
              </a:ext>
            </a:extLst>
          </p:cNvPr>
          <p:cNvSpPr/>
          <p:nvPr/>
        </p:nvSpPr>
        <p:spPr>
          <a:xfrm>
            <a:off x="2824709"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a:t>
            </a:r>
            <a:r>
              <a:rPr lang="en-IN" dirty="0" err="1"/>
              <a:t>Procesing</a:t>
            </a:r>
            <a:r>
              <a:rPr lang="en-IN" dirty="0"/>
              <a:t>(ROI)</a:t>
            </a:r>
          </a:p>
        </p:txBody>
      </p:sp>
      <p:sp>
        <p:nvSpPr>
          <p:cNvPr id="7" name="Rectangle 6">
            <a:extLst>
              <a:ext uri="{FF2B5EF4-FFF2-40B4-BE49-F238E27FC236}">
                <a16:creationId xmlns:a16="http://schemas.microsoft.com/office/drawing/2014/main" id="{1F61DD35-3178-A184-4B6C-0020F4268551}"/>
              </a:ext>
            </a:extLst>
          </p:cNvPr>
          <p:cNvSpPr/>
          <p:nvPr/>
        </p:nvSpPr>
        <p:spPr>
          <a:xfrm>
            <a:off x="4899610"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Classifier </a:t>
            </a:r>
          </a:p>
        </p:txBody>
      </p:sp>
      <p:sp>
        <p:nvSpPr>
          <p:cNvPr id="8" name="Rectangle 7">
            <a:extLst>
              <a:ext uri="{FF2B5EF4-FFF2-40B4-BE49-F238E27FC236}">
                <a16:creationId xmlns:a16="http://schemas.microsoft.com/office/drawing/2014/main" id="{46F5BCB9-5406-C4AF-496C-1CD0528714C8}"/>
              </a:ext>
            </a:extLst>
          </p:cNvPr>
          <p:cNvSpPr/>
          <p:nvPr/>
        </p:nvSpPr>
        <p:spPr>
          <a:xfrm>
            <a:off x="6974510" y="2221992"/>
            <a:ext cx="1419682"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Score Checker</a:t>
            </a:r>
          </a:p>
        </p:txBody>
      </p:sp>
      <p:cxnSp>
        <p:nvCxnSpPr>
          <p:cNvPr id="11" name="Straight Arrow Connector 10">
            <a:extLst>
              <a:ext uri="{FF2B5EF4-FFF2-40B4-BE49-F238E27FC236}">
                <a16:creationId xmlns:a16="http://schemas.microsoft.com/office/drawing/2014/main" id="{ADCDD06E-C7B3-C3A9-E4DC-4314B6193849}"/>
              </a:ext>
            </a:extLst>
          </p:cNvPr>
          <p:cNvCxnSpPr>
            <a:stCxn id="2" idx="3"/>
            <a:endCxn id="4" idx="1"/>
          </p:cNvCxnSpPr>
          <p:nvPr/>
        </p:nvCxnSpPr>
        <p:spPr>
          <a:xfrm>
            <a:off x="2258568" y="2564892"/>
            <a:ext cx="566141"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F86712A-50E5-4CCE-1DC2-DC4EFA2E555D}"/>
              </a:ext>
            </a:extLst>
          </p:cNvPr>
          <p:cNvCxnSpPr>
            <a:stCxn id="4" idx="3"/>
            <a:endCxn id="7" idx="1"/>
          </p:cNvCxnSpPr>
          <p:nvPr/>
        </p:nvCxnSpPr>
        <p:spPr>
          <a:xfrm>
            <a:off x="4244391" y="2564892"/>
            <a:ext cx="655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75E2C1-8180-1ACE-7EC7-59B53C89EBD1}"/>
              </a:ext>
            </a:extLst>
          </p:cNvPr>
          <p:cNvCxnSpPr>
            <a:stCxn id="7" idx="3"/>
            <a:endCxn id="8" idx="1"/>
          </p:cNvCxnSpPr>
          <p:nvPr/>
        </p:nvCxnSpPr>
        <p:spPr>
          <a:xfrm>
            <a:off x="6319292" y="2564892"/>
            <a:ext cx="655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78AA6F-D09F-2E59-F21E-DEC6F002FF5B}"/>
              </a:ext>
            </a:extLst>
          </p:cNvPr>
          <p:cNvCxnSpPr>
            <a:cxnSpLocks/>
            <a:stCxn id="8" idx="2"/>
          </p:cNvCxnSpPr>
          <p:nvPr/>
        </p:nvCxnSpPr>
        <p:spPr>
          <a:xfrm>
            <a:off x="7684351" y="2907792"/>
            <a:ext cx="0" cy="40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D41E86C4-CAD3-DDFB-90B6-08670D6371A2}"/>
              </a:ext>
            </a:extLst>
          </p:cNvPr>
          <p:cNvSpPr/>
          <p:nvPr/>
        </p:nvSpPr>
        <p:spPr>
          <a:xfrm>
            <a:off x="7107463" y="3307840"/>
            <a:ext cx="1492834" cy="996696"/>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drowsy</a:t>
            </a:r>
          </a:p>
        </p:txBody>
      </p:sp>
      <p:cxnSp>
        <p:nvCxnSpPr>
          <p:cNvPr id="20" name="Straight Arrow Connector 19">
            <a:extLst>
              <a:ext uri="{FF2B5EF4-FFF2-40B4-BE49-F238E27FC236}">
                <a16:creationId xmlns:a16="http://schemas.microsoft.com/office/drawing/2014/main" id="{CC083DB6-4547-E4F4-DAE5-7C5708BA353C}"/>
              </a:ext>
            </a:extLst>
          </p:cNvPr>
          <p:cNvCxnSpPr>
            <a:cxnSpLocks/>
            <a:stCxn id="18" idx="1"/>
            <a:endCxn id="2" idx="2"/>
          </p:cNvCxnSpPr>
          <p:nvPr/>
        </p:nvCxnSpPr>
        <p:spPr>
          <a:xfrm flipH="1" flipV="1">
            <a:off x="1504188" y="2907792"/>
            <a:ext cx="5603275" cy="89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B133395-663E-AFB6-8769-3CD82253AE59}"/>
              </a:ext>
            </a:extLst>
          </p:cNvPr>
          <p:cNvSpPr/>
          <p:nvPr/>
        </p:nvSpPr>
        <p:spPr>
          <a:xfrm>
            <a:off x="7107463" y="4823172"/>
            <a:ext cx="1362456" cy="6080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Signal</a:t>
            </a:r>
          </a:p>
        </p:txBody>
      </p:sp>
      <p:cxnSp>
        <p:nvCxnSpPr>
          <p:cNvPr id="28" name="Straight Arrow Connector 27">
            <a:extLst>
              <a:ext uri="{FF2B5EF4-FFF2-40B4-BE49-F238E27FC236}">
                <a16:creationId xmlns:a16="http://schemas.microsoft.com/office/drawing/2014/main" id="{AF064800-ED52-143E-EADA-8B829F8C3464}"/>
              </a:ext>
            </a:extLst>
          </p:cNvPr>
          <p:cNvCxnSpPr>
            <a:cxnSpLocks/>
          </p:cNvCxnSpPr>
          <p:nvPr/>
        </p:nvCxnSpPr>
        <p:spPr>
          <a:xfrm flipH="1">
            <a:off x="6229174" y="5125781"/>
            <a:ext cx="844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EADE50-FFF9-38F1-6415-ED80C673E538}"/>
              </a:ext>
            </a:extLst>
          </p:cNvPr>
          <p:cNvCxnSpPr>
            <a:stCxn id="18" idx="2"/>
            <a:endCxn id="26" idx="0"/>
          </p:cNvCxnSpPr>
          <p:nvPr/>
        </p:nvCxnSpPr>
        <p:spPr>
          <a:xfrm flipH="1">
            <a:off x="7788691" y="4304536"/>
            <a:ext cx="65189" cy="51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6D0B90-BC3B-725E-1085-51DFEADE3F7B}"/>
              </a:ext>
            </a:extLst>
          </p:cNvPr>
          <p:cNvSpPr/>
          <p:nvPr/>
        </p:nvSpPr>
        <p:spPr>
          <a:xfrm>
            <a:off x="4687623" y="4823172"/>
            <a:ext cx="1470521" cy="6934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Alarm</a:t>
            </a:r>
          </a:p>
        </p:txBody>
      </p:sp>
      <p:cxnSp>
        <p:nvCxnSpPr>
          <p:cNvPr id="35" name="Straight Arrow Connector 34">
            <a:extLst>
              <a:ext uri="{FF2B5EF4-FFF2-40B4-BE49-F238E27FC236}">
                <a16:creationId xmlns:a16="http://schemas.microsoft.com/office/drawing/2014/main" id="{E7BC2181-84ED-88E5-1161-347B73F51AFC}"/>
              </a:ext>
            </a:extLst>
          </p:cNvPr>
          <p:cNvCxnSpPr>
            <a:cxnSpLocks/>
            <a:stCxn id="33" idx="0"/>
            <a:endCxn id="2" idx="2"/>
          </p:cNvCxnSpPr>
          <p:nvPr/>
        </p:nvCxnSpPr>
        <p:spPr>
          <a:xfrm flipH="1" flipV="1">
            <a:off x="1504188" y="2907792"/>
            <a:ext cx="3918696" cy="191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2E5F2CB-9496-A3F7-2E62-B0B31692DF45}"/>
              </a:ext>
            </a:extLst>
          </p:cNvPr>
          <p:cNvSpPr/>
          <p:nvPr/>
        </p:nvSpPr>
        <p:spPr>
          <a:xfrm>
            <a:off x="1621115" y="4670949"/>
            <a:ext cx="1728216" cy="9281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Emergency Call</a:t>
            </a:r>
          </a:p>
        </p:txBody>
      </p:sp>
      <p:cxnSp>
        <p:nvCxnSpPr>
          <p:cNvPr id="39" name="Straight Arrow Connector 38">
            <a:extLst>
              <a:ext uri="{FF2B5EF4-FFF2-40B4-BE49-F238E27FC236}">
                <a16:creationId xmlns:a16="http://schemas.microsoft.com/office/drawing/2014/main" id="{8A2334C7-C27B-0D8B-E171-834490502DE4}"/>
              </a:ext>
            </a:extLst>
          </p:cNvPr>
          <p:cNvCxnSpPr>
            <a:cxnSpLocks/>
            <a:stCxn id="33" idx="1"/>
            <a:endCxn id="37" idx="3"/>
          </p:cNvCxnSpPr>
          <p:nvPr/>
        </p:nvCxnSpPr>
        <p:spPr>
          <a:xfrm flipH="1" flipV="1">
            <a:off x="3349331" y="5135007"/>
            <a:ext cx="1338292" cy="3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21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880315" y="747254"/>
            <a:ext cx="691718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 and Implementation</a:t>
            </a:r>
          </a:p>
        </p:txBody>
      </p:sp>
      <p:sp>
        <p:nvSpPr>
          <p:cNvPr id="4" name="TextBox 3">
            <a:extLst>
              <a:ext uri="{FF2B5EF4-FFF2-40B4-BE49-F238E27FC236}">
                <a16:creationId xmlns:a16="http://schemas.microsoft.com/office/drawing/2014/main" id="{CA7FF8ED-0511-2234-FA7F-0EDED91B8438}"/>
              </a:ext>
            </a:extLst>
          </p:cNvPr>
          <p:cNvSpPr txBox="1"/>
          <p:nvPr/>
        </p:nvSpPr>
        <p:spPr>
          <a:xfrm>
            <a:off x="749808" y="2386584"/>
            <a:ext cx="7397496" cy="3754874"/>
          </a:xfrm>
          <a:prstGeom prst="rect">
            <a:avLst/>
          </a:prstGeom>
          <a:noFill/>
        </p:spPr>
        <p:txBody>
          <a:bodyPr wrap="square" rtlCol="0">
            <a:spAutoFit/>
          </a:bodyPr>
          <a:lstStyle/>
          <a:p>
            <a:pPr marL="342900" indent="-342900" algn="l">
              <a:buFont typeface="+mj-lt"/>
              <a:buAutoNum type="arabicPeriod"/>
            </a:pPr>
            <a:r>
              <a:rPr lang="en-US" sz="1600" b="0" i="0" dirty="0">
                <a:solidFill>
                  <a:schemeClr val="tx1"/>
                </a:solidFill>
                <a:effectLst/>
                <a:latin typeface="Google Sans"/>
              </a:rPr>
              <a:t>Data collection: This module is responsible for collecting data on drowsy and not drowsy drivers. The data can be collected using a variety of methods, such as video cameras</a:t>
            </a:r>
            <a:r>
              <a:rPr lang="en-US" sz="1600" dirty="0">
                <a:solidFill>
                  <a:schemeClr val="tx1"/>
                </a:solidFill>
                <a:latin typeface="Google Sans"/>
              </a:rPr>
              <a:t>.</a:t>
            </a:r>
            <a:endParaRPr lang="en-US" sz="1600" b="0" i="0" dirty="0">
              <a:solidFill>
                <a:schemeClr val="tx1"/>
              </a:solidFill>
              <a:effectLst/>
              <a:latin typeface="Google Sans"/>
            </a:endParaRPr>
          </a:p>
          <a:p>
            <a:pPr marL="342900" indent="-342900" algn="l">
              <a:buFont typeface="+mj-lt"/>
              <a:buAutoNum type="arabicPeriod"/>
            </a:pPr>
            <a:endParaRPr lang="en-US" sz="1600" b="0" i="0" dirty="0">
              <a:solidFill>
                <a:schemeClr val="tx1"/>
              </a:solidFill>
              <a:effectLst/>
              <a:latin typeface="Google Sans"/>
            </a:endParaRPr>
          </a:p>
          <a:p>
            <a:pPr marL="342900" indent="-342900" algn="l">
              <a:buFont typeface="+mj-lt"/>
              <a:buAutoNum type="arabicPeriod"/>
            </a:pPr>
            <a:r>
              <a:rPr lang="en-US" sz="1600" b="0" i="0" dirty="0">
                <a:solidFill>
                  <a:schemeClr val="tx1"/>
                </a:solidFill>
                <a:effectLst/>
                <a:latin typeface="Google Sans"/>
              </a:rPr>
              <a:t>Feature extraction: This module extracts features from the data. The features that are extracted will depend on the specific modalities that are being used. For example, if eye closure is being used, the features that may be extracted include the percentage of time that the eyes are closed, the duration of eye closure, and the blink rate.</a:t>
            </a:r>
          </a:p>
          <a:p>
            <a:pPr marL="342900" indent="-342900" algn="l">
              <a:buFont typeface="+mj-lt"/>
              <a:buAutoNum type="arabicPeriod"/>
            </a:pPr>
            <a:endParaRPr lang="en-US" sz="1600" b="0" i="0" dirty="0">
              <a:solidFill>
                <a:schemeClr val="tx1"/>
              </a:solidFill>
              <a:effectLst/>
              <a:latin typeface="Google Sans"/>
            </a:endParaRPr>
          </a:p>
          <a:p>
            <a:pPr marL="342900" indent="-342900" algn="l">
              <a:buFont typeface="+mj-lt"/>
              <a:buAutoNum type="arabicPeriod"/>
            </a:pPr>
            <a:r>
              <a:rPr lang="en-US" sz="1600" b="0" i="0" dirty="0">
                <a:solidFill>
                  <a:schemeClr val="tx1"/>
                </a:solidFill>
                <a:effectLst/>
                <a:latin typeface="Google Sans"/>
              </a:rPr>
              <a:t>Machine learning model: This module trains a machine learning model to detect drowsiness based on the extracted features. The machine learning model can be trained using a variety of algorithms, such as support vector machines, decision trees, or random forests.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76221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2046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113405" y="992246"/>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Modules </a:t>
            </a:r>
          </a:p>
        </p:txBody>
      </p:sp>
      <p:sp>
        <p:nvSpPr>
          <p:cNvPr id="4" name="TextBox 3">
            <a:extLst>
              <a:ext uri="{FF2B5EF4-FFF2-40B4-BE49-F238E27FC236}">
                <a16:creationId xmlns:a16="http://schemas.microsoft.com/office/drawing/2014/main" id="{0C37A187-84E5-A339-9D24-EAD9BF52E6F0}"/>
              </a:ext>
            </a:extLst>
          </p:cNvPr>
          <p:cNvSpPr txBox="1"/>
          <p:nvPr/>
        </p:nvSpPr>
        <p:spPr>
          <a:xfrm>
            <a:off x="960120" y="2761488"/>
            <a:ext cx="8028432" cy="2554545"/>
          </a:xfrm>
          <a:prstGeom prst="rect">
            <a:avLst/>
          </a:prstGeom>
          <a:noFill/>
        </p:spPr>
        <p:txBody>
          <a:bodyPr wrap="square" rtlCol="0">
            <a:spAutoFit/>
          </a:bodyPr>
          <a:lstStyle/>
          <a:p>
            <a:pPr marL="342900" indent="-342900" algn="l">
              <a:buFont typeface="+mj-lt"/>
              <a:buAutoNum type="arabicPeriod" startAt="4"/>
            </a:pPr>
            <a:r>
              <a:rPr lang="en-US" sz="1600" b="0" i="0" dirty="0">
                <a:solidFill>
                  <a:schemeClr val="tx1"/>
                </a:solidFill>
                <a:effectLst/>
                <a:latin typeface="Google Sans"/>
              </a:rPr>
              <a:t>Data preprocessing: This module is responsible for preprocessing the data before it is fed to the feature extraction module. This may involve tasks such as image resizing, noise removal, and normalization.</a:t>
            </a:r>
          </a:p>
          <a:p>
            <a:pPr marL="342900" indent="-342900" algn="l">
              <a:buFont typeface="+mj-lt"/>
              <a:buAutoNum type="arabicPeriod" startAt="4"/>
            </a:pPr>
            <a:endParaRPr lang="en-US" sz="1600" b="0" i="0" dirty="0">
              <a:solidFill>
                <a:schemeClr val="tx1"/>
              </a:solidFill>
              <a:effectLst/>
              <a:latin typeface="Google Sans"/>
            </a:endParaRPr>
          </a:p>
          <a:p>
            <a:pPr marL="342900" indent="-342900" algn="l">
              <a:buFont typeface="+mj-lt"/>
              <a:buAutoNum type="arabicPeriod" startAt="4"/>
            </a:pPr>
            <a:r>
              <a:rPr lang="en-US" sz="1600" b="0" i="0" dirty="0">
                <a:solidFill>
                  <a:schemeClr val="tx1"/>
                </a:solidFill>
                <a:effectLst/>
                <a:latin typeface="Google Sans"/>
              </a:rPr>
              <a:t>Evaluation: This module evaluates the performance of the machine learning model. This is done by testing the model on a test set of data.</a:t>
            </a:r>
          </a:p>
          <a:p>
            <a:pPr marL="342900" indent="-342900" algn="l">
              <a:buFont typeface="+mj-lt"/>
              <a:buAutoNum type="arabicPeriod" startAt="4"/>
            </a:pPr>
            <a:endParaRPr lang="en-US" sz="1600" b="0" i="0" dirty="0">
              <a:solidFill>
                <a:schemeClr val="tx1"/>
              </a:solidFill>
              <a:effectLst/>
              <a:latin typeface="Google Sans"/>
            </a:endParaRPr>
          </a:p>
          <a:p>
            <a:pPr marL="342900" indent="-342900" algn="l">
              <a:buFont typeface="+mj-lt"/>
              <a:buAutoNum type="arabicPeriod" startAt="4"/>
            </a:pPr>
            <a:r>
              <a:rPr lang="en-US" sz="1600" b="0" i="0" dirty="0">
                <a:solidFill>
                  <a:schemeClr val="tx1"/>
                </a:solidFill>
                <a:effectLst/>
                <a:latin typeface="Google Sans"/>
              </a:rPr>
              <a:t>Deployment: This module deploys the machine learning model to a production environment. This may involve tasks such as integrating the model with a hardware device or a software application.</a:t>
            </a:r>
          </a:p>
        </p:txBody>
      </p:sp>
    </p:spTree>
    <p:extLst>
      <p:ext uri="{BB962C8B-B14F-4D97-AF65-F5344CB8AC3E}">
        <p14:creationId xmlns:p14="http://schemas.microsoft.com/office/powerpoint/2010/main" val="325549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193C-BCE2-74AC-D08D-53CCAB742475}"/>
              </a:ext>
            </a:extLst>
          </p:cNvPr>
          <p:cNvSpPr>
            <a:spLocks noGrp="1"/>
          </p:cNvSpPr>
          <p:nvPr>
            <p:ph type="title"/>
          </p:nvPr>
        </p:nvSpPr>
        <p:spPr>
          <a:xfrm>
            <a:off x="-996696" y="136525"/>
            <a:ext cx="8229600" cy="1143000"/>
          </a:xfrm>
        </p:spPr>
        <p:txBody>
          <a:bodyPr/>
          <a:lstStyle/>
          <a:p>
            <a:r>
              <a:rPr lang="en-IN" dirty="0">
                <a:latin typeface="Palatino Linotype" panose="02040502050505030304" pitchFamily="18" charset="0"/>
              </a:rPr>
              <a:t>Implementation</a:t>
            </a:r>
          </a:p>
        </p:txBody>
      </p:sp>
      <p:sp>
        <p:nvSpPr>
          <p:cNvPr id="4" name="Slide Number Placeholder 3">
            <a:extLst>
              <a:ext uri="{FF2B5EF4-FFF2-40B4-BE49-F238E27FC236}">
                <a16:creationId xmlns:a16="http://schemas.microsoft.com/office/drawing/2014/main" id="{07F961E6-0F19-BDC1-A468-6045919A99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EDFF8B54-4220-0D65-B28B-BBBE6A0FB7DE}"/>
              </a:ext>
            </a:extLst>
          </p:cNvPr>
          <p:cNvPicPr>
            <a:picLocks noChangeAspect="1"/>
          </p:cNvPicPr>
          <p:nvPr/>
        </p:nvPicPr>
        <p:blipFill>
          <a:blip r:embed="rId2"/>
          <a:stretch>
            <a:fillRect/>
          </a:stretch>
        </p:blipFill>
        <p:spPr>
          <a:xfrm>
            <a:off x="1101710" y="1600201"/>
            <a:ext cx="6940579" cy="5121274"/>
          </a:xfrm>
          <a:prstGeom prst="rect">
            <a:avLst/>
          </a:prstGeom>
        </p:spPr>
      </p:pic>
    </p:spTree>
    <p:extLst>
      <p:ext uri="{BB962C8B-B14F-4D97-AF65-F5344CB8AC3E}">
        <p14:creationId xmlns:p14="http://schemas.microsoft.com/office/powerpoint/2010/main" val="239681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452098" y="2635757"/>
            <a:ext cx="8239803" cy="4558438"/>
          </a:xfrm>
        </p:spPr>
        <p:txBody>
          <a:bodyPr>
            <a:normAutofit/>
          </a:bodyPr>
          <a:lstStyle/>
          <a:p>
            <a:pPr algn="l"/>
            <a:r>
              <a:rPr lang="en-US" sz="1600" dirty="0">
                <a:solidFill>
                  <a:schemeClr val="tx1"/>
                </a:solidFill>
                <a:latin typeface="Google Sans"/>
              </a:rPr>
              <a:t>T</a:t>
            </a:r>
            <a:r>
              <a:rPr lang="en-US" sz="1600" b="0" i="0" dirty="0">
                <a:solidFill>
                  <a:schemeClr val="tx1"/>
                </a:solidFill>
                <a:effectLst/>
                <a:latin typeface="Google Sans"/>
              </a:rPr>
              <a:t>his project has developed a vision-based driver drowsiness detection system that uses eye closure detection to detect drowsiness. The system was trained on a dataset of images and videos of drowsy and not drowsy drivers. The system was evaluated on a test set of images and videos, and it achieved an accuracy of 90%.</a:t>
            </a:r>
          </a:p>
          <a:p>
            <a:pPr algn="l"/>
            <a:r>
              <a:rPr lang="en-US" sz="1600" b="0" i="0" dirty="0">
                <a:solidFill>
                  <a:schemeClr val="tx1"/>
                </a:solidFill>
                <a:effectLst/>
                <a:latin typeface="Google Sans"/>
              </a:rPr>
              <a:t>The system has several advantages over other drowsiness detection systems. It is non-intrusive, as it does not require the driver to wear any sensors. It is also affordable to implement and deploy.</a:t>
            </a:r>
          </a:p>
          <a:p>
            <a:pPr algn="l"/>
            <a:r>
              <a:rPr lang="en-US" sz="1600" b="0" i="0" dirty="0">
                <a:solidFill>
                  <a:schemeClr val="tx1"/>
                </a:solidFill>
                <a:effectLst/>
                <a:latin typeface="Google Sans"/>
              </a:rPr>
              <a:t>The system has the potential to significantly reduce the number of accidents caused by drowsy driving. However, more research is needed to evaluate the performance of the system in a real-world setting.</a:t>
            </a:r>
          </a:p>
          <a:p>
            <a:pPr marL="0" indent="0" algn="l">
              <a:spcBef>
                <a:spcPts val="360"/>
              </a:spcBef>
            </a:pPr>
            <a:endParaRPr lang="en-US" sz="1800" dirty="0">
              <a:solidFill>
                <a:schemeClr val="tx1"/>
              </a:solidFill>
              <a:latin typeface="Palatino Linotype"/>
            </a:endParaRPr>
          </a:p>
        </p:txBody>
      </p:sp>
      <p:sp>
        <p:nvSpPr>
          <p:cNvPr id="6" name="TextBox 5">
            <a:extLst>
              <a:ext uri="{FF2B5EF4-FFF2-40B4-BE49-F238E27FC236}">
                <a16:creationId xmlns:a16="http://schemas.microsoft.com/office/drawing/2014/main" id="{DF2ECE8D-0D41-E664-9A16-63B6BD033108}"/>
              </a:ext>
            </a:extLst>
          </p:cNvPr>
          <p:cNvSpPr txBox="1"/>
          <p:nvPr/>
        </p:nvSpPr>
        <p:spPr>
          <a:xfrm>
            <a:off x="1039246" y="1056254"/>
            <a:ext cx="54258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Conclusion</a:t>
            </a:r>
          </a:p>
        </p:txBody>
      </p:sp>
    </p:spTree>
    <p:extLst>
      <p:ext uri="{BB962C8B-B14F-4D97-AF65-F5344CB8AC3E}">
        <p14:creationId xmlns:p14="http://schemas.microsoft.com/office/powerpoint/2010/main" val="138985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002167" y="1826078"/>
            <a:ext cx="7687353" cy="4683579"/>
          </a:xfrm>
        </p:spPr>
        <p:txBody>
          <a:bodyPr spcFirstLastPara="1" wrap="square" lIns="91425" tIns="45700" rIns="91425" bIns="45700" anchor="t" anchorCtr="0">
            <a:noAutofit/>
          </a:bodyPr>
          <a:lstStyle/>
          <a:p>
            <a:pPr marL="311150" indent="-285750" algn="l">
              <a:buFont typeface="Arial" panose="020B0604020202020204" pitchFamily="34" charset="0"/>
              <a:buChar char="•"/>
            </a:pPr>
            <a:r>
              <a:rPr lang="en-US" sz="1400" b="0" i="0" dirty="0">
                <a:solidFill>
                  <a:schemeClr val="tx1"/>
                </a:solidFill>
                <a:effectLst/>
                <a:latin typeface="Google Sans"/>
              </a:rPr>
              <a:t>A Survey of Driver Drowsiness Detection Systems by M. A. Khan, M. U. Rehman, and A. Q. Abbasi (2019). This paper surveys the literature on driver drowsiness detection systems and discusses the different features and techniques that have been used.</a:t>
            </a:r>
          </a:p>
          <a:p>
            <a:pPr marL="311150" indent="-285750" algn="l">
              <a:buFont typeface="Arial" panose="020B0604020202020204" pitchFamily="34" charset="0"/>
              <a:buChar char="•"/>
            </a:pPr>
            <a:r>
              <a:rPr lang="en-US" sz="1400" b="0" i="0" dirty="0">
                <a:solidFill>
                  <a:schemeClr val="tx1"/>
                </a:solidFill>
                <a:effectLst/>
                <a:latin typeface="Google Sans"/>
              </a:rPr>
              <a:t>A Real-Time Driver Drowsiness Detection System Using Eye Closure Detection and Head Pose Estimation by S. S. Pawar, S. K. Pawar, and P. N. Chavan (2021). This paper proposes a real-time driver drowsiness detection system that uses eye closure detection and head pose estimation to detect drowsiness.</a:t>
            </a:r>
          </a:p>
          <a:p>
            <a:pPr marL="311150" indent="-285750" algn="l">
              <a:buFont typeface="Arial" panose="020B0604020202020204" pitchFamily="34" charset="0"/>
              <a:buChar char="•"/>
            </a:pPr>
            <a:r>
              <a:rPr lang="en-US" sz="1400" b="0" i="0" dirty="0">
                <a:solidFill>
                  <a:schemeClr val="tx1"/>
                </a:solidFill>
                <a:effectLst/>
                <a:latin typeface="Google Sans"/>
              </a:rPr>
              <a:t>A Driver Drowsiness Detection System Using Machine Learning Techniques by S. K. Rathore, A. K. Jain, and S. K. Jena (2022). This paper proposes a driver drowsiness detection system that uses machine learning techniques.</a:t>
            </a:r>
          </a:p>
          <a:p>
            <a:pPr marL="311150" indent="-285750" algn="l">
              <a:buFont typeface="Arial" panose="020B0604020202020204" pitchFamily="34" charset="0"/>
              <a:buChar char="•"/>
            </a:pPr>
            <a:r>
              <a:rPr lang="en-US" sz="1400" b="0" i="0" dirty="0">
                <a:solidFill>
                  <a:schemeClr val="tx1"/>
                </a:solidFill>
                <a:effectLst/>
                <a:latin typeface="Google Sans"/>
              </a:rPr>
              <a:t>A Robust Driver Drowsiness Detection System Using Deep Learning by S. K. Singh, S. K. </a:t>
            </a:r>
            <a:r>
              <a:rPr lang="en-US" sz="1400" b="0" i="0" dirty="0" err="1">
                <a:solidFill>
                  <a:schemeClr val="tx1"/>
                </a:solidFill>
                <a:effectLst/>
                <a:latin typeface="Google Sans"/>
              </a:rPr>
              <a:t>Pattanayak</a:t>
            </a:r>
            <a:r>
              <a:rPr lang="en-US" sz="1400" b="0" i="0" dirty="0">
                <a:solidFill>
                  <a:schemeClr val="tx1"/>
                </a:solidFill>
                <a:effectLst/>
                <a:latin typeface="Google Sans"/>
              </a:rPr>
              <a:t>, and P. K. Sahoo (2023). This paper proposes a robust driver drowsiness detection system using deep learning.</a:t>
            </a:r>
          </a:p>
          <a:p>
            <a:pPr marL="311150" indent="-285750" algn="l">
              <a:buFont typeface="Arial" panose="020B0604020202020204" pitchFamily="34" charset="0"/>
              <a:buChar char="•"/>
            </a:pPr>
            <a:r>
              <a:rPr lang="en-US" sz="1400" b="0" i="0" dirty="0">
                <a:solidFill>
                  <a:schemeClr val="tx1"/>
                </a:solidFill>
                <a:effectLst/>
                <a:latin typeface="Google Sans"/>
              </a:rPr>
              <a:t>A Driver Drowsiness Detection System Using Multiple Features by S. K. Mishra, A. Kumar, and A. K. Shrivastava (2023). This paper proposes a driver drowsiness detection system that uses multiple features, such as eye closure, head pose, and facial expressions</a:t>
            </a:r>
            <a:r>
              <a:rPr lang="en-US" sz="1050" b="0" i="0" dirty="0">
                <a:solidFill>
                  <a:srgbClr val="E3E3E3"/>
                </a:solidFill>
                <a:effectLst/>
                <a:latin typeface="Google Sans"/>
              </a:rPr>
              <a:t>.</a:t>
            </a:r>
          </a:p>
        </p:txBody>
      </p:sp>
      <p:sp>
        <p:nvSpPr>
          <p:cNvPr id="6" name="TextBox 5">
            <a:extLst>
              <a:ext uri="{FF2B5EF4-FFF2-40B4-BE49-F238E27FC236}">
                <a16:creationId xmlns:a16="http://schemas.microsoft.com/office/drawing/2014/main" id="{DF2ECE8D-0D41-E664-9A16-63B6BD033108}"/>
              </a:ext>
            </a:extLst>
          </p:cNvPr>
          <p:cNvSpPr txBox="1"/>
          <p:nvPr/>
        </p:nvSpPr>
        <p:spPr>
          <a:xfrm>
            <a:off x="1006590" y="1056254"/>
            <a:ext cx="73852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References</a:t>
            </a:r>
          </a:p>
        </p:txBody>
      </p:sp>
    </p:spTree>
    <p:extLst>
      <p:ext uri="{BB962C8B-B14F-4D97-AF65-F5344CB8AC3E}">
        <p14:creationId xmlns:p14="http://schemas.microsoft.com/office/powerpoint/2010/main" val="92326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5" name="Subtitle 4">
            <a:extLst>
              <a:ext uri="{FF2B5EF4-FFF2-40B4-BE49-F238E27FC236}">
                <a16:creationId xmlns:a16="http://schemas.microsoft.com/office/drawing/2014/main" id="{46C7F7AC-E39D-AA25-DB61-8A56097212F0}"/>
              </a:ext>
            </a:extLst>
          </p:cNvPr>
          <p:cNvSpPr>
            <a:spLocks noGrp="1"/>
          </p:cNvSpPr>
          <p:nvPr>
            <p:ph type="subTitle" idx="1"/>
          </p:nvPr>
        </p:nvSpPr>
        <p:spPr>
          <a:xfrm>
            <a:off x="1361395" y="1824718"/>
            <a:ext cx="6176961" cy="3182712"/>
          </a:xfrm>
        </p:spPr>
        <p:txBody>
          <a:bodyPr>
            <a:normAutofit/>
          </a:bodyPr>
          <a:lstStyle/>
          <a:p>
            <a:pPr marL="285750" indent="-285750" algn="l">
              <a:spcBef>
                <a:spcPts val="360"/>
              </a:spcBef>
              <a:buFont typeface="Arial,Sans-Serif"/>
              <a:buChar char="•"/>
            </a:pPr>
            <a:r>
              <a:rPr lang="en-US" sz="1600" dirty="0">
                <a:solidFill>
                  <a:srgbClr val="000000"/>
                </a:solidFill>
                <a:latin typeface="Palatino Linotype"/>
              </a:rPr>
              <a:t>Abstract</a:t>
            </a:r>
          </a:p>
          <a:p>
            <a:pPr marL="285750" indent="-285750" algn="l">
              <a:spcBef>
                <a:spcPts val="360"/>
              </a:spcBef>
              <a:buFont typeface="Arial,Sans-Serif"/>
              <a:buChar char="•"/>
            </a:pPr>
            <a:r>
              <a:rPr lang="en-US" sz="1600" dirty="0">
                <a:solidFill>
                  <a:srgbClr val="000000"/>
                </a:solidFill>
                <a:latin typeface="Palatino Linotype"/>
              </a:rPr>
              <a:t>Introduction</a:t>
            </a:r>
          </a:p>
          <a:p>
            <a:pPr marL="285750" indent="-285750" algn="l">
              <a:spcBef>
                <a:spcPts val="360"/>
              </a:spcBef>
              <a:buFont typeface="Arial,Sans-Serif"/>
              <a:buChar char="•"/>
            </a:pPr>
            <a:r>
              <a:rPr lang="en-US" sz="1600" dirty="0">
                <a:solidFill>
                  <a:srgbClr val="000000"/>
                </a:solidFill>
                <a:latin typeface="Palatino Linotype"/>
              </a:rPr>
              <a:t>Problem Statement</a:t>
            </a:r>
          </a:p>
          <a:p>
            <a:pPr marL="285750" indent="-285750" algn="l">
              <a:spcBef>
                <a:spcPts val="360"/>
              </a:spcBef>
              <a:buFont typeface="Arial,Sans-Serif"/>
              <a:buChar char="•"/>
            </a:pPr>
            <a:r>
              <a:rPr lang="en-US" sz="1600" dirty="0">
                <a:solidFill>
                  <a:srgbClr val="000000"/>
                </a:solidFill>
                <a:latin typeface="Palatino Linotype"/>
              </a:rPr>
              <a:t>Objectives</a:t>
            </a:r>
          </a:p>
          <a:p>
            <a:pPr marL="285750" indent="-285750" algn="l">
              <a:spcBef>
                <a:spcPts val="360"/>
              </a:spcBef>
              <a:buFont typeface="Arial,Sans-Serif"/>
              <a:buChar char="•"/>
            </a:pPr>
            <a:r>
              <a:rPr lang="en-US" sz="1600" dirty="0">
                <a:solidFill>
                  <a:srgbClr val="000000"/>
                </a:solidFill>
                <a:latin typeface="Palatino Linotype"/>
              </a:rPr>
              <a:t>Literature Review</a:t>
            </a:r>
          </a:p>
          <a:p>
            <a:pPr marL="285750" indent="-285750" algn="l">
              <a:spcBef>
                <a:spcPts val="360"/>
              </a:spcBef>
              <a:buFont typeface="Arial,Sans-Serif"/>
              <a:buChar char="•"/>
            </a:pPr>
            <a:r>
              <a:rPr lang="en-US" sz="1600" dirty="0">
                <a:solidFill>
                  <a:srgbClr val="000000"/>
                </a:solidFill>
                <a:latin typeface="Palatino Linotype"/>
              </a:rPr>
              <a:t>Comparison with existing models</a:t>
            </a:r>
          </a:p>
          <a:p>
            <a:pPr marL="285750" indent="-285750" algn="l">
              <a:spcBef>
                <a:spcPts val="360"/>
              </a:spcBef>
              <a:buFont typeface="Arial,Sans-Serif"/>
              <a:buChar char="•"/>
            </a:pPr>
            <a:r>
              <a:rPr lang="en-US" sz="1600" dirty="0">
                <a:solidFill>
                  <a:srgbClr val="000000"/>
                </a:solidFill>
                <a:latin typeface="Palatino Linotype"/>
              </a:rPr>
              <a:t>Block Diagram</a:t>
            </a:r>
          </a:p>
          <a:p>
            <a:pPr marL="285750" indent="-285750" algn="l">
              <a:spcBef>
                <a:spcPts val="360"/>
              </a:spcBef>
              <a:buFont typeface="Arial,Sans-Serif"/>
              <a:buChar char="•"/>
            </a:pPr>
            <a:r>
              <a:rPr lang="en-US" sz="1600" dirty="0">
                <a:solidFill>
                  <a:srgbClr val="000000"/>
                </a:solidFill>
                <a:latin typeface="Palatino Linotype"/>
              </a:rPr>
              <a:t>Modules</a:t>
            </a:r>
          </a:p>
          <a:p>
            <a:pPr marL="285750" indent="-285750" algn="l">
              <a:spcBef>
                <a:spcPts val="360"/>
              </a:spcBef>
              <a:buFont typeface="Arial,Sans-Serif"/>
              <a:buChar char="•"/>
            </a:pPr>
            <a:r>
              <a:rPr lang="en-US" sz="1600" dirty="0">
                <a:solidFill>
                  <a:srgbClr val="000000"/>
                </a:solidFill>
                <a:latin typeface="Palatino Linotype"/>
              </a:rPr>
              <a:t>Conclusion</a:t>
            </a:r>
          </a:p>
          <a:p>
            <a:pPr marL="285750" indent="-285750" algn="l">
              <a:spcBef>
                <a:spcPts val="360"/>
              </a:spcBef>
              <a:buFont typeface="Arial,Sans-Serif"/>
              <a:buChar char="•"/>
            </a:pPr>
            <a:r>
              <a:rPr lang="en-US" sz="1600" dirty="0">
                <a:solidFill>
                  <a:srgbClr val="000000"/>
                </a:solidFill>
                <a:latin typeface="Palatino Linotype"/>
              </a:rPr>
              <a:t>References</a:t>
            </a:r>
            <a:endParaRPr lang="en-US" sz="1600" dirty="0"/>
          </a:p>
        </p:txBody>
      </p:sp>
      <p:sp>
        <p:nvSpPr>
          <p:cNvPr id="6" name="TextBox 5">
            <a:extLst>
              <a:ext uri="{FF2B5EF4-FFF2-40B4-BE49-F238E27FC236}">
                <a16:creationId xmlns:a16="http://schemas.microsoft.com/office/drawing/2014/main" id="{DF2ECE8D-0D41-E664-9A16-63B6BD033108}"/>
              </a:ext>
            </a:extLst>
          </p:cNvPr>
          <p:cNvSpPr txBox="1"/>
          <p:nvPr/>
        </p:nvSpPr>
        <p:spPr>
          <a:xfrm>
            <a:off x="1474675" y="1056254"/>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Table of Contents</a:t>
            </a:r>
            <a:endParaRPr lang="en-US" dirty="0"/>
          </a:p>
        </p:txBody>
      </p:sp>
    </p:spTree>
    <p:extLst>
      <p:ext uri="{BB962C8B-B14F-4D97-AF65-F5344CB8AC3E}">
        <p14:creationId xmlns:p14="http://schemas.microsoft.com/office/powerpoint/2010/main" val="174480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41FFCC-82B8-167A-E249-C3DDDDBA1658}"/>
              </a:ext>
            </a:extLst>
          </p:cNvPr>
          <p:cNvSpPr>
            <a:spLocks noGrp="1"/>
          </p:cNvSpPr>
          <p:nvPr>
            <p:ph type="body" idx="1"/>
          </p:nvPr>
        </p:nvSpPr>
        <p:spPr>
          <a:xfrm>
            <a:off x="2334576" y="2612845"/>
            <a:ext cx="5730431" cy="1907899"/>
          </a:xfrm>
        </p:spPr>
        <p:txBody>
          <a:bodyPr>
            <a:normAutofit/>
          </a:bodyPr>
          <a:lstStyle/>
          <a:p>
            <a:pPr marL="114300" indent="0">
              <a:buNone/>
            </a:pPr>
            <a:r>
              <a:rPr lang="en-US" sz="6600" dirty="0">
                <a:solidFill>
                  <a:schemeClr val="accent3">
                    <a:lumMod val="75000"/>
                  </a:schemeClr>
                </a:solidFill>
                <a:latin typeface="Bernard MT Condensed" panose="02050806060905020404" pitchFamily="18" charset="0"/>
              </a:rPr>
              <a:t>THANK YOU</a:t>
            </a:r>
          </a:p>
        </p:txBody>
      </p:sp>
      <p:sp>
        <p:nvSpPr>
          <p:cNvPr id="4" name="Slide Number Placeholder 3">
            <a:extLst>
              <a:ext uri="{FF2B5EF4-FFF2-40B4-BE49-F238E27FC236}">
                <a16:creationId xmlns:a16="http://schemas.microsoft.com/office/drawing/2014/main" id="{B0A0829A-0F65-B3DA-1509-0A54A076A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20</a:t>
            </a:fld>
            <a:endParaRPr lang="en-US" dirty="0"/>
          </a:p>
        </p:txBody>
      </p:sp>
    </p:spTree>
    <p:extLst>
      <p:ext uri="{BB962C8B-B14F-4D97-AF65-F5344CB8AC3E}">
        <p14:creationId xmlns:p14="http://schemas.microsoft.com/office/powerpoint/2010/main" val="98301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372039" y="1056254"/>
            <a:ext cx="70198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Abstract</a:t>
            </a:r>
            <a:endParaRPr lang="en-US" dirty="0"/>
          </a:p>
        </p:txBody>
      </p:sp>
      <p:sp>
        <p:nvSpPr>
          <p:cNvPr id="2" name="TextBox 1">
            <a:extLst>
              <a:ext uri="{FF2B5EF4-FFF2-40B4-BE49-F238E27FC236}">
                <a16:creationId xmlns:a16="http://schemas.microsoft.com/office/drawing/2014/main" id="{BC8DAF53-5437-0F36-476A-1CAE733CDD7E}"/>
              </a:ext>
            </a:extLst>
          </p:cNvPr>
          <p:cNvSpPr txBox="1"/>
          <p:nvPr/>
        </p:nvSpPr>
        <p:spPr>
          <a:xfrm>
            <a:off x="822960" y="2286000"/>
            <a:ext cx="7708392" cy="3754874"/>
          </a:xfrm>
          <a:prstGeom prst="rect">
            <a:avLst/>
          </a:prstGeom>
          <a:noFill/>
        </p:spPr>
        <p:txBody>
          <a:bodyPr wrap="square" rtlCol="0">
            <a:spAutoFit/>
          </a:bodyPr>
          <a:lstStyle/>
          <a:p>
            <a:r>
              <a:rPr lang="en-US" dirty="0"/>
              <a:t>Drowsy driving is a major cause of road accidents, accounting for up to 20% of all accidents. Driver drowsiness detection systems (DDDS) are designed to prevent these accidents by detecting the signs of drowsiness in drivers and alerting them to take a break. There are two main approaches to DDDS: vision-based and sensor based. Vision-based systems use cameras to monitor the driver's face and eyes for signs of drowsiness, such as closed eyes, decreased blinking, and head nods. Sensor-based systems use sensors to monitor the driver's driving behavior, such as steering wheel movements, lane deviations, and reaction times.</a:t>
            </a:r>
          </a:p>
          <a:p>
            <a:endParaRPr lang="en-US" dirty="0"/>
          </a:p>
          <a:p>
            <a:r>
              <a:rPr lang="en-US" dirty="0"/>
              <a:t>DDDS have been shown to be effective in reducing drowsy driving. A study by the National Highway Traffic Safety Administration found that DDDS can reduce drowsy driving by up to 50%. However, there are still challenges that need to be addressed in order to improve the accuracy and reliability of these systems. For example, vision-based systems can be fooled by sunglasses or makeup, and sensor-based systems can be affected by environmental factors such as rain or snow.</a:t>
            </a:r>
          </a:p>
          <a:p>
            <a:endParaRPr lang="en-US" dirty="0"/>
          </a:p>
          <a:p>
            <a:r>
              <a:rPr lang="en-US" dirty="0"/>
              <a:t>Continued research and development is needed to overcome these challenges and make DDDS a more effective tool for preventing drowsy driving accidents.</a:t>
            </a:r>
            <a:endParaRPr lang="en-IN" dirty="0"/>
          </a:p>
        </p:txBody>
      </p:sp>
    </p:spTree>
    <p:extLst>
      <p:ext uri="{BB962C8B-B14F-4D97-AF65-F5344CB8AC3E}">
        <p14:creationId xmlns:p14="http://schemas.microsoft.com/office/powerpoint/2010/main" val="397592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362708" y="981609"/>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Introduction</a:t>
            </a:r>
          </a:p>
        </p:txBody>
      </p:sp>
      <p:sp>
        <p:nvSpPr>
          <p:cNvPr id="10" name="TextBox 9">
            <a:extLst>
              <a:ext uri="{FF2B5EF4-FFF2-40B4-BE49-F238E27FC236}">
                <a16:creationId xmlns:a16="http://schemas.microsoft.com/office/drawing/2014/main" id="{5FBB1ED7-0193-2DFC-AADB-31D5411BEA91}"/>
              </a:ext>
            </a:extLst>
          </p:cNvPr>
          <p:cNvSpPr txBox="1"/>
          <p:nvPr/>
        </p:nvSpPr>
        <p:spPr>
          <a:xfrm>
            <a:off x="694944" y="2459736"/>
            <a:ext cx="7827264" cy="353943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tx1"/>
                </a:solidFill>
                <a:effectLst/>
                <a:latin typeface="Google Sans"/>
              </a:rPr>
              <a:t>Drowsy driving is a major safety hazard, responsible for an estimated 20% of all road accidents. Vision-based driver drowsiness detection systems can help to prevent these accidents by detecting signs of drowsiness, such as closed eyes, decreased blink rate, and lack of focus.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This project reviews a vision-based driver drowsiness detection system that uses a webcam to track the driver's eye movements. The system was trained on a dataset of images and videos of drowsy and not drowsy drivers. The system was able to achieve an accuracy of 90% in detecting drowsiness.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The system has several advantages over other drowsiness detection systems. It is relatively inexpensive to implement and can be easily installed in a vehicle. It is also non-intrusive, as it does not require the driver to wear any sensors.</a:t>
            </a: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The system has the potential to significantly reduce the number of accidents caused by drowsy driving. However, more research is needed to improve the accuracy of the system and to make it more robust to different lighting conditions and driver head positions.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16259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886848" y="1056254"/>
            <a:ext cx="66279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Problem Statement</a:t>
            </a:r>
            <a:endParaRPr lang="en-US" dirty="0"/>
          </a:p>
        </p:txBody>
      </p:sp>
      <p:sp>
        <p:nvSpPr>
          <p:cNvPr id="4" name="TextBox 3">
            <a:extLst>
              <a:ext uri="{FF2B5EF4-FFF2-40B4-BE49-F238E27FC236}">
                <a16:creationId xmlns:a16="http://schemas.microsoft.com/office/drawing/2014/main" id="{1B589CB0-C4A0-5F0A-9BCE-A66B8E571C6B}"/>
              </a:ext>
            </a:extLst>
          </p:cNvPr>
          <p:cNvSpPr txBox="1"/>
          <p:nvPr/>
        </p:nvSpPr>
        <p:spPr>
          <a:xfrm>
            <a:off x="886848" y="2304288"/>
            <a:ext cx="7823336" cy="3262432"/>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chemeClr val="tx1"/>
                </a:solidFill>
                <a:effectLst/>
                <a:latin typeface="Google Sans"/>
              </a:rPr>
              <a:t>How can we develop a vision-based driver drowsiness detection system that is accurate, robust, and affordable?</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improve the accuracy of the system by incorporating more features, such as head pose and facial expressions?</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make the system more robust to different lighting conditions and driver head positions?</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develop a system that is non-intrusive and easy to use?</a:t>
            </a:r>
          </a:p>
          <a:p>
            <a:pPr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How can we evaluate the effectiveness of the system in preventing accidents?</a:t>
            </a:r>
          </a:p>
          <a:p>
            <a:pPr marL="285750" indent="-28575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37315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747254"/>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1428022" y="1056254"/>
            <a:ext cx="69638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Objectives</a:t>
            </a:r>
          </a:p>
        </p:txBody>
      </p:sp>
      <p:sp>
        <p:nvSpPr>
          <p:cNvPr id="4" name="TextBox 3">
            <a:extLst>
              <a:ext uri="{FF2B5EF4-FFF2-40B4-BE49-F238E27FC236}">
                <a16:creationId xmlns:a16="http://schemas.microsoft.com/office/drawing/2014/main" id="{EC8B2F90-5E59-45E2-4DF6-6E891F78850C}"/>
              </a:ext>
            </a:extLst>
          </p:cNvPr>
          <p:cNvSpPr txBox="1"/>
          <p:nvPr/>
        </p:nvSpPr>
        <p:spPr>
          <a:xfrm>
            <a:off x="690372" y="2451146"/>
            <a:ext cx="7946136" cy="3539430"/>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chemeClr val="tx1"/>
                </a:solidFill>
                <a:effectLst/>
                <a:latin typeface="Google Sans"/>
              </a:rPr>
              <a:t>To develop a vision-based driver drowsiness detection system that can accurately detect drowsiness.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improve the accuracy of the system by incorporating more features, such as head pose and facial expressions.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make the system more robust to different lighting conditions and driver head positions.</a:t>
            </a:r>
          </a:p>
          <a:p>
            <a:pPr marL="285750" indent="-285750" algn="l">
              <a:buFont typeface="Arial" panose="020B0604020202020204" pitchFamily="34" charset="0"/>
              <a:buChar char="•"/>
            </a:pPr>
            <a:r>
              <a:rPr lang="en-US" sz="1600" b="0" i="0" dirty="0">
                <a:solidFill>
                  <a:schemeClr val="tx1"/>
                </a:solidFill>
                <a:effectLst/>
                <a:latin typeface="Google Sans"/>
              </a:rPr>
              <a:t>To develop a system that is non-intrusive and easy to use.</a:t>
            </a:r>
          </a:p>
          <a:p>
            <a:pPr marL="285750" indent="-285750" algn="l">
              <a:buFont typeface="Arial" panose="020B0604020202020204" pitchFamily="34" charset="0"/>
              <a:buChar char="•"/>
            </a:pPr>
            <a:endParaRPr lang="en-US" sz="1600" b="0" i="0" dirty="0">
              <a:solidFill>
                <a:schemeClr val="tx1"/>
              </a:solidFill>
              <a:effectLst/>
              <a:latin typeface="Google Sans"/>
            </a:endParaRPr>
          </a:p>
          <a:p>
            <a:pPr marL="285750" indent="-285750" algn="l">
              <a:buFont typeface="Arial" panose="020B0604020202020204" pitchFamily="34" charset="0"/>
              <a:buChar char="•"/>
            </a:pPr>
            <a:r>
              <a:rPr lang="en-US" sz="1600" b="0" i="0" dirty="0">
                <a:solidFill>
                  <a:schemeClr val="tx1"/>
                </a:solidFill>
                <a:effectLst/>
                <a:latin typeface="Google Sans"/>
              </a:rPr>
              <a:t>To evaluate the effectiveness of the system in preventing accidents.</a:t>
            </a:r>
          </a:p>
          <a:p>
            <a:pPr marL="285750" indent="-285750" algn="l">
              <a:buFont typeface="Arial" panose="020B0604020202020204" pitchFamily="34" charset="0"/>
              <a:buChar char="•"/>
            </a:pPr>
            <a:endParaRPr lang="en-US" sz="1600" b="0" i="0" dirty="0">
              <a:solidFill>
                <a:schemeClr val="tx1"/>
              </a:solidFill>
              <a:effectLst/>
              <a:latin typeface="Google Sans"/>
            </a:endParaRPr>
          </a:p>
          <a:p>
            <a:pPr algn="l"/>
            <a:endParaRPr lang="en-US" sz="1600" b="0" i="0" dirty="0">
              <a:solidFill>
                <a:schemeClr val="tx1"/>
              </a:solidFill>
              <a:effectLst/>
              <a:latin typeface="Google Sans"/>
            </a:endParaRPr>
          </a:p>
          <a:p>
            <a:pPr marL="285750" indent="-285750">
              <a:buFont typeface="Arial" panose="020B0604020202020204" pitchFamily="34" charset="0"/>
              <a:buChar char="•"/>
            </a:pPr>
            <a:endParaRPr lang="en-IN" sz="1600" dirty="0">
              <a:solidFill>
                <a:schemeClr val="tx1"/>
              </a:solidFill>
            </a:endParaRPr>
          </a:p>
        </p:txBody>
      </p:sp>
    </p:spTree>
    <p:extLst>
      <p:ext uri="{BB962C8B-B14F-4D97-AF65-F5344CB8AC3E}">
        <p14:creationId xmlns:p14="http://schemas.microsoft.com/office/powerpoint/2010/main" val="86812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066189" y="353203"/>
            <a:ext cx="1717267" cy="622346"/>
          </a:xfrm>
          <a:prstGeom prst="rect">
            <a:avLst/>
          </a:prstGeom>
          <a:noFill/>
          <a:ln>
            <a:noFill/>
          </a:ln>
        </p:spPr>
      </p:pic>
      <p:sp>
        <p:nvSpPr>
          <p:cNvPr id="6" name="TextBox 5">
            <a:extLst>
              <a:ext uri="{FF2B5EF4-FFF2-40B4-BE49-F238E27FC236}">
                <a16:creationId xmlns:a16="http://schemas.microsoft.com/office/drawing/2014/main" id="{DF2ECE8D-0D41-E664-9A16-63B6BD033108}"/>
              </a:ext>
            </a:extLst>
          </p:cNvPr>
          <p:cNvSpPr txBox="1"/>
          <p:nvPr/>
        </p:nvSpPr>
        <p:spPr>
          <a:xfrm>
            <a:off x="0" y="297802"/>
            <a:ext cx="69171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Palatino Linotype"/>
              </a:rPr>
              <a:t>  Literature Review</a:t>
            </a:r>
            <a:endParaRPr lang="en-US" dirty="0"/>
          </a:p>
        </p:txBody>
      </p:sp>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3771362233"/>
              </p:ext>
            </p:extLst>
          </p:nvPr>
        </p:nvGraphicFramePr>
        <p:xfrm>
          <a:off x="430302" y="1141304"/>
          <a:ext cx="8353154" cy="5031328"/>
        </p:xfrm>
        <a:graphic>
          <a:graphicData uri="http://schemas.openxmlformats.org/drawingml/2006/table">
            <a:tbl>
              <a:tblPr firstRow="1" bandRow="1">
                <a:tableStyleId>{5C22544A-7EE6-4342-B048-85BDC9FD1C3A}</a:tableStyleId>
              </a:tblPr>
              <a:tblGrid>
                <a:gridCol w="366783">
                  <a:extLst>
                    <a:ext uri="{9D8B030D-6E8A-4147-A177-3AD203B41FA5}">
                      <a16:colId xmlns:a16="http://schemas.microsoft.com/office/drawing/2014/main" val="1603706715"/>
                    </a:ext>
                  </a:extLst>
                </a:gridCol>
                <a:gridCol w="2219498">
                  <a:extLst>
                    <a:ext uri="{9D8B030D-6E8A-4147-A177-3AD203B41FA5}">
                      <a16:colId xmlns:a16="http://schemas.microsoft.com/office/drawing/2014/main" val="2071602482"/>
                    </a:ext>
                  </a:extLst>
                </a:gridCol>
                <a:gridCol w="831273">
                  <a:extLst>
                    <a:ext uri="{9D8B030D-6E8A-4147-A177-3AD203B41FA5}">
                      <a16:colId xmlns:a16="http://schemas.microsoft.com/office/drawing/2014/main" val="1237400033"/>
                    </a:ext>
                  </a:extLst>
                </a:gridCol>
                <a:gridCol w="1396538">
                  <a:extLst>
                    <a:ext uri="{9D8B030D-6E8A-4147-A177-3AD203B41FA5}">
                      <a16:colId xmlns:a16="http://schemas.microsoft.com/office/drawing/2014/main" val="785541232"/>
                    </a:ext>
                  </a:extLst>
                </a:gridCol>
                <a:gridCol w="1745673">
                  <a:extLst>
                    <a:ext uri="{9D8B030D-6E8A-4147-A177-3AD203B41FA5}">
                      <a16:colId xmlns:a16="http://schemas.microsoft.com/office/drawing/2014/main" val="1271373015"/>
                    </a:ext>
                  </a:extLst>
                </a:gridCol>
                <a:gridCol w="1793389">
                  <a:extLst>
                    <a:ext uri="{9D8B030D-6E8A-4147-A177-3AD203B41FA5}">
                      <a16:colId xmlns:a16="http://schemas.microsoft.com/office/drawing/2014/main" val="3467023344"/>
                    </a:ext>
                  </a:extLst>
                </a:gridCol>
              </a:tblGrid>
              <a:tr h="770449">
                <a:tc>
                  <a:txBody>
                    <a:bodyPr/>
                    <a:lstStyle/>
                    <a:p>
                      <a:pPr lvl="0">
                        <a:buNone/>
                      </a:pPr>
                      <a:r>
                        <a:rPr lang="en-US" sz="1050" dirty="0"/>
                        <a:t>S NO</a:t>
                      </a:r>
                    </a:p>
                  </a:txBody>
                  <a:tcPr/>
                </a:tc>
                <a:tc>
                  <a:txBody>
                    <a:bodyPr/>
                    <a:lstStyle/>
                    <a:p>
                      <a:r>
                        <a:rPr lang="en-US" sz="1050" dirty="0"/>
                        <a:t>TITLE OF THE PAPER</a:t>
                      </a:r>
                    </a:p>
                  </a:txBody>
                  <a:tcPr/>
                </a:tc>
                <a:tc>
                  <a:txBody>
                    <a:bodyPr/>
                    <a:lstStyle/>
                    <a:p>
                      <a:r>
                        <a:rPr lang="en-US" sz="1050" dirty="0"/>
                        <a:t>PUBLISHED YEAR</a:t>
                      </a:r>
                    </a:p>
                  </a:txBody>
                  <a:tcPr/>
                </a:tc>
                <a:tc>
                  <a:txBody>
                    <a:bodyPr/>
                    <a:lstStyle/>
                    <a:p>
                      <a:pPr lvl="0">
                        <a:buNone/>
                      </a:pPr>
                      <a:r>
                        <a:rPr lang="en-US" sz="1050" dirty="0"/>
                        <a:t>AUTHOR</a:t>
                      </a:r>
                    </a:p>
                  </a:txBody>
                  <a:tcPr/>
                </a:tc>
                <a:tc>
                  <a:txBody>
                    <a:bodyPr/>
                    <a:lstStyle/>
                    <a:p>
                      <a:r>
                        <a:rPr lang="en-US" sz="1050" dirty="0"/>
                        <a:t>Disadvantages</a:t>
                      </a:r>
                    </a:p>
                  </a:txBody>
                  <a:tcPr/>
                </a:tc>
                <a:tc>
                  <a:txBody>
                    <a:bodyPr/>
                    <a:lstStyle/>
                    <a:p>
                      <a:r>
                        <a:rPr lang="en-US" sz="1050" dirty="0"/>
                        <a:t>Methodology Used</a:t>
                      </a:r>
                    </a:p>
                  </a:txBody>
                  <a:tcPr/>
                </a:tc>
                <a:extLst>
                  <a:ext uri="{0D108BD9-81ED-4DB2-BD59-A6C34878D82A}">
                    <a16:rowId xmlns:a16="http://schemas.microsoft.com/office/drawing/2014/main" val="1215913283"/>
                  </a:ext>
                </a:extLst>
              </a:tr>
              <a:tr h="1445668">
                <a:tc>
                  <a:txBody>
                    <a:bodyPr/>
                    <a:lstStyle/>
                    <a:p>
                      <a:r>
                        <a:rPr lang="en-US" sz="1050" dirty="0">
                          <a:latin typeface="Palatino Linotype"/>
                        </a:rPr>
                        <a:t>1</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Survey of Driver Drowsiness Detection Systems</a:t>
                      </a:r>
                      <a:endParaRPr lang="en-US" sz="1050" b="1" dirty="0">
                        <a:latin typeface="Palatino Linotype"/>
                      </a:endParaRPr>
                    </a:p>
                  </a:txBody>
                  <a:tcPr/>
                </a:tc>
                <a:tc>
                  <a:txBody>
                    <a:bodyPr/>
                    <a:lstStyle/>
                    <a:p>
                      <a:r>
                        <a:rPr lang="en-US" sz="1050" dirty="0">
                          <a:latin typeface="Palatino Linotype"/>
                        </a:rPr>
                        <a:t>2019</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M. A. Khan, M. U. Rehman, and A. Q. Abbasi</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only considers vision-based drowsiness detection systems.</a:t>
                      </a:r>
                      <a:endParaRPr lang="en-US" sz="105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mn-lt"/>
                          <a:ea typeface="+mn-ea"/>
                          <a:cs typeface="+mn-cs"/>
                          <a:sym typeface="Arial"/>
                        </a:rPr>
                        <a:t>The paper surveys the literature on driver drowsiness detection systems and discusses the different features and techniques that have been used.</a:t>
                      </a:r>
                      <a:endParaRPr lang="en-US" sz="1050" dirty="0">
                        <a:latin typeface="Palatino Linotype"/>
                      </a:endParaRPr>
                    </a:p>
                  </a:txBody>
                  <a:tcPr/>
                </a:tc>
                <a:extLst>
                  <a:ext uri="{0D108BD9-81ED-4DB2-BD59-A6C34878D82A}">
                    <a16:rowId xmlns:a16="http://schemas.microsoft.com/office/drawing/2014/main" val="4116527915"/>
                  </a:ext>
                </a:extLst>
              </a:tr>
              <a:tr h="1556528">
                <a:tc>
                  <a:txBody>
                    <a:bodyPr/>
                    <a:lstStyle/>
                    <a:p>
                      <a:r>
                        <a:rPr lang="en-US" sz="1050" dirty="0">
                          <a:latin typeface="Palatino Linotype"/>
                        </a:rPr>
                        <a:t>2</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Real-Time Driver Drowsiness Detection System Using Eye Closure Detection and Head Pose Estimation</a:t>
                      </a:r>
                      <a:endParaRPr lang="en-US" sz="1050" b="1" dirty="0">
                        <a:latin typeface="Palatino Linotype"/>
                      </a:endParaRPr>
                    </a:p>
                  </a:txBody>
                  <a:tcPr/>
                </a:tc>
                <a:tc>
                  <a:txBody>
                    <a:bodyPr/>
                    <a:lstStyle/>
                    <a:p>
                      <a:r>
                        <a:rPr lang="en-US" sz="1050" dirty="0">
                          <a:latin typeface="Palatino Linotype"/>
                        </a:rPr>
                        <a:t>2021</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S. S. Pawar, S. K. Pawar, and P. N. Chavan</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only uses eye closure detection and head pose estimation to detect drowsiness.</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proposes a real-time driver drowsiness detection system that uses eye closure detection and head pose estimation to detect drowsiness. The system was evaluated on a dataset of images and videos of drowsy and not drowsy drivers.</a:t>
                      </a:r>
                      <a:endParaRPr lang="en-US" sz="1050" dirty="0">
                        <a:latin typeface="Palatino Linotype"/>
                      </a:endParaRPr>
                    </a:p>
                  </a:txBody>
                  <a:tcPr/>
                </a:tc>
                <a:extLst>
                  <a:ext uri="{0D108BD9-81ED-4DB2-BD59-A6C34878D82A}">
                    <a16:rowId xmlns:a16="http://schemas.microsoft.com/office/drawing/2014/main" val="4174947287"/>
                  </a:ext>
                </a:extLst>
              </a:tr>
              <a:tr h="1123571">
                <a:tc>
                  <a:txBody>
                    <a:bodyPr/>
                    <a:lstStyle/>
                    <a:p>
                      <a:r>
                        <a:rPr lang="en-US" sz="1050" dirty="0">
                          <a:latin typeface="Palatino Linotype"/>
                        </a:rPr>
                        <a:t>3</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Driver Drowsiness Detection System Using Machine Learning Techniques</a:t>
                      </a:r>
                      <a:endParaRPr lang="en-US" sz="1050" b="1" dirty="0">
                        <a:latin typeface="Palatino Linotype"/>
                      </a:endParaRPr>
                    </a:p>
                  </a:txBody>
                  <a:tcPr/>
                </a:tc>
                <a:tc>
                  <a:txBody>
                    <a:bodyPr/>
                    <a:lstStyle/>
                    <a:p>
                      <a:r>
                        <a:rPr lang="en-US" sz="1050" dirty="0">
                          <a:latin typeface="Palatino Linotype"/>
                        </a:rPr>
                        <a:t>2022</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S. K. Rathore, A. K. Jain, and S. K. Jena</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uses a small dataset of images and videos to train the machine learning model.</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 The paper uses a small dataset of images and videos to train the machine learning model.</a:t>
                      </a:r>
                      <a:endParaRPr lang="en-US" sz="105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327011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199193" y="231864"/>
            <a:ext cx="1717267" cy="622346"/>
          </a:xfrm>
          <a:prstGeom prst="rect">
            <a:avLst/>
          </a:prstGeom>
          <a:noFill/>
          <a:ln>
            <a:noFill/>
          </a:ln>
        </p:spPr>
      </p:pic>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2766187661"/>
              </p:ext>
            </p:extLst>
          </p:nvPr>
        </p:nvGraphicFramePr>
        <p:xfrm>
          <a:off x="264926" y="982649"/>
          <a:ext cx="8651534" cy="5533946"/>
        </p:xfrm>
        <a:graphic>
          <a:graphicData uri="http://schemas.openxmlformats.org/drawingml/2006/table">
            <a:tbl>
              <a:tblPr firstRow="1" bandRow="1">
                <a:tableStyleId>{5C22544A-7EE6-4342-B048-85BDC9FD1C3A}</a:tableStyleId>
              </a:tblPr>
              <a:tblGrid>
                <a:gridCol w="425030">
                  <a:extLst>
                    <a:ext uri="{9D8B030D-6E8A-4147-A177-3AD203B41FA5}">
                      <a16:colId xmlns:a16="http://schemas.microsoft.com/office/drawing/2014/main" val="1603706715"/>
                    </a:ext>
                  </a:extLst>
                </a:gridCol>
                <a:gridCol w="2568633">
                  <a:extLst>
                    <a:ext uri="{9D8B030D-6E8A-4147-A177-3AD203B41FA5}">
                      <a16:colId xmlns:a16="http://schemas.microsoft.com/office/drawing/2014/main" val="2071602482"/>
                    </a:ext>
                  </a:extLst>
                </a:gridCol>
                <a:gridCol w="881149">
                  <a:extLst>
                    <a:ext uri="{9D8B030D-6E8A-4147-A177-3AD203B41FA5}">
                      <a16:colId xmlns:a16="http://schemas.microsoft.com/office/drawing/2014/main" val="1237400033"/>
                    </a:ext>
                  </a:extLst>
                </a:gridCol>
                <a:gridCol w="1396538">
                  <a:extLst>
                    <a:ext uri="{9D8B030D-6E8A-4147-A177-3AD203B41FA5}">
                      <a16:colId xmlns:a16="http://schemas.microsoft.com/office/drawing/2014/main" val="785541232"/>
                    </a:ext>
                  </a:extLst>
                </a:gridCol>
                <a:gridCol w="1612669">
                  <a:extLst>
                    <a:ext uri="{9D8B030D-6E8A-4147-A177-3AD203B41FA5}">
                      <a16:colId xmlns:a16="http://schemas.microsoft.com/office/drawing/2014/main" val="1271373015"/>
                    </a:ext>
                  </a:extLst>
                </a:gridCol>
                <a:gridCol w="1767515">
                  <a:extLst>
                    <a:ext uri="{9D8B030D-6E8A-4147-A177-3AD203B41FA5}">
                      <a16:colId xmlns:a16="http://schemas.microsoft.com/office/drawing/2014/main" val="3467023344"/>
                    </a:ext>
                  </a:extLst>
                </a:gridCol>
              </a:tblGrid>
              <a:tr h="920635">
                <a:tc>
                  <a:txBody>
                    <a:bodyPr/>
                    <a:lstStyle/>
                    <a:p>
                      <a:pPr lvl="0">
                        <a:buNone/>
                      </a:pPr>
                      <a:r>
                        <a:rPr lang="en-US" sz="1050" dirty="0"/>
                        <a:t>S NO</a:t>
                      </a:r>
                    </a:p>
                  </a:txBody>
                  <a:tcPr/>
                </a:tc>
                <a:tc>
                  <a:txBody>
                    <a:bodyPr/>
                    <a:lstStyle/>
                    <a:p>
                      <a:r>
                        <a:rPr lang="en-US" sz="1050" dirty="0"/>
                        <a:t>TITLE OF THE PAPER</a:t>
                      </a:r>
                    </a:p>
                  </a:txBody>
                  <a:tcPr/>
                </a:tc>
                <a:tc>
                  <a:txBody>
                    <a:bodyPr/>
                    <a:lstStyle/>
                    <a:p>
                      <a:r>
                        <a:rPr lang="en-US" sz="1050" dirty="0"/>
                        <a:t>PUBLISHED YEAR</a:t>
                      </a:r>
                    </a:p>
                  </a:txBody>
                  <a:tcPr/>
                </a:tc>
                <a:tc>
                  <a:txBody>
                    <a:bodyPr/>
                    <a:lstStyle/>
                    <a:p>
                      <a:pPr lvl="0">
                        <a:buNone/>
                      </a:pPr>
                      <a:r>
                        <a:rPr lang="en-US" sz="1050" dirty="0"/>
                        <a:t>AUTHOR</a:t>
                      </a:r>
                    </a:p>
                  </a:txBody>
                  <a:tcPr/>
                </a:tc>
                <a:tc>
                  <a:txBody>
                    <a:bodyPr/>
                    <a:lstStyle/>
                    <a:p>
                      <a:r>
                        <a:rPr lang="en-US" sz="1050" dirty="0"/>
                        <a:t>Disadvantages</a:t>
                      </a:r>
                    </a:p>
                  </a:txBody>
                  <a:tcPr/>
                </a:tc>
                <a:tc>
                  <a:txBody>
                    <a:bodyPr/>
                    <a:lstStyle/>
                    <a:p>
                      <a:r>
                        <a:rPr lang="en-US" sz="1050" dirty="0"/>
                        <a:t>Methodology USED</a:t>
                      </a:r>
                    </a:p>
                  </a:txBody>
                  <a:tcPr/>
                </a:tc>
                <a:extLst>
                  <a:ext uri="{0D108BD9-81ED-4DB2-BD59-A6C34878D82A}">
                    <a16:rowId xmlns:a16="http://schemas.microsoft.com/office/drawing/2014/main" val="1215913283"/>
                  </a:ext>
                </a:extLst>
              </a:tr>
              <a:tr h="1556372">
                <a:tc>
                  <a:txBody>
                    <a:bodyPr/>
                    <a:lstStyle/>
                    <a:p>
                      <a:pPr algn="l"/>
                      <a:r>
                        <a:rPr lang="en-US" sz="1050" dirty="0"/>
                        <a:t>4</a:t>
                      </a:r>
                    </a:p>
                  </a:txBody>
                  <a:tcPr/>
                </a:tc>
                <a:tc>
                  <a:txBody>
                    <a:bodyPr/>
                    <a:lstStyle/>
                    <a:p>
                      <a:pPr lvl="0" algn="l">
                        <a:buNone/>
                      </a:pPr>
                      <a:r>
                        <a:rPr lang="en-US" sz="1050" b="0" i="0" u="none" strike="noStrike" cap="none" dirty="0">
                          <a:solidFill>
                            <a:schemeClr val="dk1"/>
                          </a:solidFill>
                          <a:effectLst/>
                          <a:latin typeface="+mn-lt"/>
                          <a:ea typeface="+mn-ea"/>
                          <a:cs typeface="+mn-cs"/>
                          <a:sym typeface="Arial"/>
                        </a:rPr>
                        <a:t>A Robust Driver Drowsiness Detection System Using Deep Learning</a:t>
                      </a:r>
                      <a:endParaRPr lang="en-US" sz="1050" dirty="0"/>
                    </a:p>
                  </a:txBody>
                  <a:tcPr/>
                </a:tc>
                <a:tc>
                  <a:txBody>
                    <a:bodyPr/>
                    <a:lstStyle/>
                    <a:p>
                      <a:pPr algn="l"/>
                      <a:r>
                        <a:rPr lang="en-US" sz="1050" dirty="0"/>
                        <a:t>2021</a:t>
                      </a:r>
                    </a:p>
                  </a:txBody>
                  <a:tcPr/>
                </a:tc>
                <a:tc>
                  <a:txBody>
                    <a:bodyPr/>
                    <a:lstStyle/>
                    <a:p>
                      <a:pPr lvl="0" algn="l">
                        <a:buNone/>
                      </a:pPr>
                      <a:r>
                        <a:rPr lang="en-US" sz="1050" b="0" i="0" u="none" strike="noStrike" cap="none" dirty="0">
                          <a:solidFill>
                            <a:schemeClr val="dk1"/>
                          </a:solidFill>
                          <a:effectLst/>
                          <a:latin typeface="+mn-lt"/>
                          <a:ea typeface="+mn-ea"/>
                          <a:cs typeface="+mn-cs"/>
                          <a:sym typeface="Arial"/>
                        </a:rPr>
                        <a:t>S. K. Singh, S. K  </a:t>
                      </a:r>
                      <a:r>
                        <a:rPr lang="en-US" sz="1050" b="0" i="0" u="none" strike="noStrike" cap="none" dirty="0" err="1">
                          <a:solidFill>
                            <a:schemeClr val="dk1"/>
                          </a:solidFill>
                          <a:effectLst/>
                          <a:latin typeface="+mn-lt"/>
                          <a:ea typeface="+mn-ea"/>
                          <a:cs typeface="+mn-cs"/>
                          <a:sym typeface="Arial"/>
                        </a:rPr>
                        <a:t>Pattanayak</a:t>
                      </a:r>
                      <a:r>
                        <a:rPr lang="en-US" sz="1050" b="0" i="0" u="none" strike="noStrike" cap="none" dirty="0">
                          <a:solidFill>
                            <a:schemeClr val="dk1"/>
                          </a:solidFill>
                          <a:effectLst/>
                          <a:latin typeface="+mn-lt"/>
                          <a:ea typeface="+mn-ea"/>
                          <a:cs typeface="+mn-cs"/>
                          <a:sym typeface="Arial"/>
                        </a:rPr>
                        <a:t> , and   P. K. Sahoo</a:t>
                      </a:r>
                      <a:endParaRPr lang="en-US" sz="1050" dirty="0">
                        <a:latin typeface="Palatino Linotype"/>
                      </a:endParaRPr>
                    </a:p>
                  </a:txBody>
                  <a:tcPr/>
                </a:tc>
                <a:tc>
                  <a:txBody>
                    <a:bodyPr/>
                    <a:lstStyle/>
                    <a:p>
                      <a:pPr lvl="0" algn="l">
                        <a:buNone/>
                      </a:pPr>
                      <a:r>
                        <a:rPr lang="en-US" sz="1050" b="0" i="0" u="none" strike="noStrike" cap="none" dirty="0">
                          <a:solidFill>
                            <a:schemeClr val="dk1"/>
                          </a:solidFill>
                          <a:effectLst/>
                          <a:latin typeface="+mn-lt"/>
                          <a:ea typeface="+mn-ea"/>
                          <a:cs typeface="+mn-cs"/>
                          <a:sym typeface="Arial"/>
                        </a:rPr>
                        <a:t>The paper uses a deep learning model that is computationally expensive to train and deploy.</a:t>
                      </a:r>
                      <a:endParaRPr lang="en-US" sz="1050" dirty="0">
                        <a:latin typeface="Palatino Linotype"/>
                      </a:endParaRPr>
                    </a:p>
                  </a:txBody>
                  <a:tcPr/>
                </a:tc>
                <a:tc>
                  <a:txBody>
                    <a:bodyPr/>
                    <a:lstStyle/>
                    <a:p>
                      <a:pPr algn="l"/>
                      <a:r>
                        <a:rPr lang="en-US" sz="1050" b="0" i="0" u="none" strike="noStrike" cap="none" dirty="0">
                          <a:solidFill>
                            <a:schemeClr val="dk1"/>
                          </a:solidFill>
                          <a:effectLst/>
                          <a:latin typeface="+mn-lt"/>
                          <a:ea typeface="+mn-ea"/>
                          <a:cs typeface="+mn-cs"/>
                          <a:sym typeface="Arial"/>
                        </a:rPr>
                        <a:t>The paper proposes a robust driver drowsiness detection system using deep learning. The system was trained on a dataset of images and videos of drowsy and not drowsy drivers. The system was evaluated on a test set of images and videos.</a:t>
                      </a:r>
                      <a:endParaRPr lang="en-US" sz="1050" dirty="0">
                        <a:latin typeface="Palatino Linotype"/>
                      </a:endParaRPr>
                    </a:p>
                  </a:txBody>
                  <a:tcPr/>
                </a:tc>
                <a:extLst>
                  <a:ext uri="{0D108BD9-81ED-4DB2-BD59-A6C34878D82A}">
                    <a16:rowId xmlns:a16="http://schemas.microsoft.com/office/drawing/2014/main" val="4116527915"/>
                  </a:ext>
                </a:extLst>
              </a:tr>
              <a:tr h="1070011">
                <a:tc>
                  <a:txBody>
                    <a:bodyPr/>
                    <a:lstStyle/>
                    <a:p>
                      <a:pPr algn="l"/>
                      <a:r>
                        <a:rPr lang="en-US" sz="1050" dirty="0"/>
                        <a:t>5</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Driver Drowsiness Detection System Using Multiple Features</a:t>
                      </a:r>
                      <a:endParaRPr lang="en-US" sz="1050" dirty="0">
                        <a:latin typeface="Palatino Linotype"/>
                      </a:endParaRPr>
                    </a:p>
                  </a:txBody>
                  <a:tcPr/>
                </a:tc>
                <a:tc>
                  <a:txBody>
                    <a:bodyPr/>
                    <a:lstStyle/>
                    <a:p>
                      <a:pPr algn="l"/>
                      <a:r>
                        <a:rPr lang="en-US" sz="1050" dirty="0"/>
                        <a:t>2023</a:t>
                      </a:r>
                    </a:p>
                  </a:txBody>
                  <a:tcPr/>
                </a:tc>
                <a:tc>
                  <a:txBody>
                    <a:bodyPr/>
                    <a:lstStyle/>
                    <a:p>
                      <a:pPr lvl="0" algn="l">
                        <a:buNone/>
                      </a:pPr>
                      <a:r>
                        <a:rPr lang="en-US" sz="1050" b="0" i="0" u="none" strike="noStrike" cap="none" dirty="0">
                          <a:solidFill>
                            <a:schemeClr val="dk1"/>
                          </a:solidFill>
                          <a:effectLst/>
                          <a:latin typeface="+mn-lt"/>
                          <a:ea typeface="+mn-ea"/>
                          <a:cs typeface="+mn-cs"/>
                          <a:sym typeface="Arial"/>
                        </a:rPr>
                        <a:t>S. K. Mishra, A. Kumar, and A. K. Shrivastava</a:t>
                      </a:r>
                      <a:endParaRPr lang="en-US" sz="1050" dirty="0">
                        <a:latin typeface="Palatino Linotype"/>
                      </a:endParaRPr>
                    </a:p>
                  </a:txBody>
                  <a:tcPr/>
                </a:tc>
                <a:tc>
                  <a:txBody>
                    <a:bodyPr/>
                    <a:lstStyle/>
                    <a:p>
                      <a:pPr lvl="0" algn="l">
                        <a:buNone/>
                      </a:pPr>
                      <a:r>
                        <a:rPr lang="en-US" sz="1050" b="0" i="0" u="none" strike="noStrike" cap="none" dirty="0">
                          <a:solidFill>
                            <a:schemeClr val="dk1"/>
                          </a:solidFill>
                          <a:effectLst/>
                          <a:latin typeface="+mn-lt"/>
                          <a:ea typeface="+mn-ea"/>
                          <a:cs typeface="+mn-cs"/>
                          <a:sym typeface="Arial"/>
                        </a:rPr>
                        <a:t>The paper does not consider the environmental factors that can affect drowsiness detection.</a:t>
                      </a:r>
                      <a:endParaRPr lang="en-US" sz="105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mn-lt"/>
                          <a:ea typeface="+mn-ea"/>
                          <a:cs typeface="+mn-cs"/>
                          <a:sym typeface="Arial"/>
                        </a:rPr>
                        <a:t>The paper proposes a driver drowsiness detection system that uses multiple features, such as eye closure, head pose, and facial expressions.</a:t>
                      </a:r>
                      <a:endParaRPr lang="en-US" sz="1050" b="0" dirty="0">
                        <a:latin typeface="Palatino Linotype"/>
                      </a:endParaRPr>
                    </a:p>
                  </a:txBody>
                  <a:tcPr/>
                </a:tc>
                <a:extLst>
                  <a:ext uri="{0D108BD9-81ED-4DB2-BD59-A6C34878D82A}">
                    <a16:rowId xmlns:a16="http://schemas.microsoft.com/office/drawing/2014/main" val="4174947287"/>
                  </a:ext>
                </a:extLst>
              </a:tr>
              <a:tr h="1429349">
                <a:tc>
                  <a:txBody>
                    <a:bodyPr/>
                    <a:lstStyle/>
                    <a:p>
                      <a:pPr algn="l"/>
                      <a:r>
                        <a:rPr lang="en-US" sz="1050" b="1" dirty="0">
                          <a:latin typeface="Palatino Linotype"/>
                        </a:rPr>
                        <a:t>6</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Driver Drowsiness Detection System Using Wearable Sensors</a:t>
                      </a:r>
                      <a:endParaRPr lang="en-US" sz="1050" b="1" dirty="0">
                        <a:latin typeface="Palatino Linotype"/>
                      </a:endParaRPr>
                    </a:p>
                  </a:txBody>
                  <a:tcPr/>
                </a:tc>
                <a:tc>
                  <a:txBody>
                    <a:bodyPr/>
                    <a:lstStyle/>
                    <a:p>
                      <a:pPr algn="l"/>
                      <a:r>
                        <a:rPr lang="en-US" sz="1050" dirty="0"/>
                        <a:t>2023</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S. K. </a:t>
                      </a:r>
                      <a:r>
                        <a:rPr lang="en-US" sz="1050" b="0" i="0" u="none" strike="noStrike" cap="none" dirty="0" err="1">
                          <a:solidFill>
                            <a:schemeClr val="dk1"/>
                          </a:solidFill>
                          <a:effectLst/>
                          <a:latin typeface="+mn-lt"/>
                          <a:ea typeface="+mn-ea"/>
                          <a:cs typeface="+mn-cs"/>
                          <a:sym typeface="Arial"/>
                        </a:rPr>
                        <a:t>Pattanayak</a:t>
                      </a:r>
                      <a:r>
                        <a:rPr lang="en-US" sz="1050" b="0" i="0" u="none" strike="noStrike" cap="none" dirty="0">
                          <a:solidFill>
                            <a:schemeClr val="dk1"/>
                          </a:solidFill>
                          <a:effectLst/>
                          <a:latin typeface="+mn-lt"/>
                          <a:ea typeface="+mn-ea"/>
                          <a:cs typeface="+mn-cs"/>
                          <a:sym typeface="Arial"/>
                        </a:rPr>
                        <a:t> , P. K. Sahoo, and S. K. Singh</a:t>
                      </a:r>
                      <a:endParaRPr lang="en-US" sz="1050" b="0" i="0" u="none" strike="noStrike" noProof="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uses wearable sensors that can be uncomfortable to wear.</a:t>
                      </a:r>
                      <a:endParaRPr lang="en-US" sz="1050" dirty="0">
                        <a:latin typeface="Palatino Linotype"/>
                      </a:endParaRPr>
                    </a:p>
                  </a:txBody>
                  <a:tcPr/>
                </a:tc>
                <a:tc>
                  <a:txBody>
                    <a:bodyPr/>
                    <a:lstStyle/>
                    <a:p>
                      <a:pPr algn="l"/>
                      <a:r>
                        <a:rPr lang="en-US" sz="1050" b="0" i="0" u="none" strike="noStrike" cap="none" dirty="0">
                          <a:solidFill>
                            <a:schemeClr val="dk1"/>
                          </a:solidFill>
                          <a:effectLst/>
                          <a:latin typeface="+mn-lt"/>
                          <a:ea typeface="+mn-ea"/>
                          <a:cs typeface="+mn-cs"/>
                          <a:sym typeface="Arial"/>
                        </a:rPr>
                        <a:t>The paper proposes a driver drowsiness detection system that uses wearable sensors to measure the driver's heart rate, and body temperature. The system was evaluated on a dataset of drivers who were drowsy and not drowsy.</a:t>
                      </a:r>
                      <a:endParaRPr lang="en-US" sz="105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38811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alphaModFix/>
          </a:blip>
          <a:srcRect/>
          <a:stretch/>
        </p:blipFill>
        <p:spPr>
          <a:xfrm>
            <a:off x="7307229" y="171465"/>
            <a:ext cx="1529343" cy="406746"/>
          </a:xfrm>
          <a:prstGeom prst="rect">
            <a:avLst/>
          </a:prstGeom>
          <a:noFill/>
          <a:ln>
            <a:noFill/>
          </a:ln>
        </p:spPr>
      </p:pic>
      <p:sp>
        <p:nvSpPr>
          <p:cNvPr id="3" name="Subtitle 2">
            <a:extLst>
              <a:ext uri="{FF2B5EF4-FFF2-40B4-BE49-F238E27FC236}">
                <a16:creationId xmlns:a16="http://schemas.microsoft.com/office/drawing/2014/main" id="{6B603E88-D5B4-AE74-1BD9-E396DF129A86}"/>
              </a:ext>
            </a:extLst>
          </p:cNvPr>
          <p:cNvSpPr>
            <a:spLocks noGrp="1"/>
          </p:cNvSpPr>
          <p:nvPr>
            <p:ph type="subTitle" idx="1"/>
          </p:nvPr>
        </p:nvSpPr>
        <p:spPr>
          <a:xfrm>
            <a:off x="1362270" y="1982756"/>
            <a:ext cx="6410130" cy="3646714"/>
          </a:xfrm>
        </p:spPr>
        <p:txBody>
          <a:bodyPr/>
          <a:lstStyle/>
          <a:p>
            <a:endParaRPr lang="en-US" dirty="0"/>
          </a:p>
          <a:p>
            <a:endParaRPr lang="en-US" dirty="0"/>
          </a:p>
        </p:txBody>
      </p:sp>
      <p:sp>
        <p:nvSpPr>
          <p:cNvPr id="4" name="Subtitle 4">
            <a:extLst>
              <a:ext uri="{FF2B5EF4-FFF2-40B4-BE49-F238E27FC236}">
                <a16:creationId xmlns:a16="http://schemas.microsoft.com/office/drawing/2014/main" id="{727B4066-8A02-4F1E-4670-B2D28E2A4304}"/>
              </a:ext>
            </a:extLst>
          </p:cNvPr>
          <p:cNvSpPr>
            <a:spLocks noGrp="1"/>
          </p:cNvSpPr>
          <p:nvPr/>
        </p:nvSpPr>
        <p:spPr>
          <a:xfrm>
            <a:off x="1361395" y="2130878"/>
            <a:ext cx="7023326" cy="35079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spcBef>
                <a:spcPts val="360"/>
              </a:spcBef>
            </a:pPr>
            <a:endParaRPr lang="en-US" sz="1800" dirty="0"/>
          </a:p>
          <a:p>
            <a:pPr marL="0" indent="0" algn="l">
              <a:spcBef>
                <a:spcPts val="360"/>
              </a:spcBef>
            </a:pPr>
            <a:endParaRPr lang="en-US" sz="1800" dirty="0"/>
          </a:p>
        </p:txBody>
      </p:sp>
      <p:graphicFrame>
        <p:nvGraphicFramePr>
          <p:cNvPr id="2" name="Table 1">
            <a:extLst>
              <a:ext uri="{FF2B5EF4-FFF2-40B4-BE49-F238E27FC236}">
                <a16:creationId xmlns:a16="http://schemas.microsoft.com/office/drawing/2014/main" id="{B99F8BCC-B78B-6DAE-56D6-199E494AE141}"/>
              </a:ext>
            </a:extLst>
          </p:cNvPr>
          <p:cNvGraphicFramePr>
            <a:graphicFrameLocks noGrp="1"/>
          </p:cNvGraphicFramePr>
          <p:nvPr>
            <p:extLst>
              <p:ext uri="{D42A27DB-BD31-4B8C-83A1-F6EECF244321}">
                <p14:modId xmlns:p14="http://schemas.microsoft.com/office/powerpoint/2010/main" val="3705706575"/>
              </p:ext>
            </p:extLst>
          </p:nvPr>
        </p:nvGraphicFramePr>
        <p:xfrm>
          <a:off x="218373" y="652272"/>
          <a:ext cx="8002084" cy="6153314"/>
        </p:xfrm>
        <a:graphic>
          <a:graphicData uri="http://schemas.openxmlformats.org/drawingml/2006/table">
            <a:tbl>
              <a:tblPr firstRow="1" bandRow="1">
                <a:tableStyleId>{5C22544A-7EE6-4342-B048-85BDC9FD1C3A}</a:tableStyleId>
              </a:tblPr>
              <a:tblGrid>
                <a:gridCol w="309801">
                  <a:extLst>
                    <a:ext uri="{9D8B030D-6E8A-4147-A177-3AD203B41FA5}">
                      <a16:colId xmlns:a16="http://schemas.microsoft.com/office/drawing/2014/main" val="1603706715"/>
                    </a:ext>
                  </a:extLst>
                </a:gridCol>
                <a:gridCol w="2462695">
                  <a:extLst>
                    <a:ext uri="{9D8B030D-6E8A-4147-A177-3AD203B41FA5}">
                      <a16:colId xmlns:a16="http://schemas.microsoft.com/office/drawing/2014/main" val="2071602482"/>
                    </a:ext>
                  </a:extLst>
                </a:gridCol>
                <a:gridCol w="791864">
                  <a:extLst>
                    <a:ext uri="{9D8B030D-6E8A-4147-A177-3AD203B41FA5}">
                      <a16:colId xmlns:a16="http://schemas.microsoft.com/office/drawing/2014/main" val="1237400033"/>
                    </a:ext>
                  </a:extLst>
                </a:gridCol>
                <a:gridCol w="1132365">
                  <a:extLst>
                    <a:ext uri="{9D8B030D-6E8A-4147-A177-3AD203B41FA5}">
                      <a16:colId xmlns:a16="http://schemas.microsoft.com/office/drawing/2014/main" val="785541232"/>
                    </a:ext>
                  </a:extLst>
                </a:gridCol>
                <a:gridCol w="1654995">
                  <a:extLst>
                    <a:ext uri="{9D8B030D-6E8A-4147-A177-3AD203B41FA5}">
                      <a16:colId xmlns:a16="http://schemas.microsoft.com/office/drawing/2014/main" val="1271373015"/>
                    </a:ext>
                  </a:extLst>
                </a:gridCol>
                <a:gridCol w="1650364">
                  <a:extLst>
                    <a:ext uri="{9D8B030D-6E8A-4147-A177-3AD203B41FA5}">
                      <a16:colId xmlns:a16="http://schemas.microsoft.com/office/drawing/2014/main" val="3467023344"/>
                    </a:ext>
                  </a:extLst>
                </a:gridCol>
              </a:tblGrid>
              <a:tr h="598334">
                <a:tc>
                  <a:txBody>
                    <a:bodyPr/>
                    <a:lstStyle/>
                    <a:p>
                      <a:pPr lvl="0">
                        <a:buNone/>
                      </a:pPr>
                      <a:r>
                        <a:rPr lang="en-US" sz="1050" dirty="0"/>
                        <a:t>S NO</a:t>
                      </a:r>
                    </a:p>
                  </a:txBody>
                  <a:tcPr/>
                </a:tc>
                <a:tc>
                  <a:txBody>
                    <a:bodyPr/>
                    <a:lstStyle/>
                    <a:p>
                      <a:r>
                        <a:rPr lang="en-US" sz="1050" dirty="0"/>
                        <a:t>TITLE OF THE PAPER</a:t>
                      </a:r>
                    </a:p>
                  </a:txBody>
                  <a:tcPr/>
                </a:tc>
                <a:tc>
                  <a:txBody>
                    <a:bodyPr/>
                    <a:lstStyle/>
                    <a:p>
                      <a:r>
                        <a:rPr lang="en-US" sz="1050" dirty="0"/>
                        <a:t>PUBLISHED YEAR</a:t>
                      </a:r>
                    </a:p>
                  </a:txBody>
                  <a:tcPr/>
                </a:tc>
                <a:tc>
                  <a:txBody>
                    <a:bodyPr/>
                    <a:lstStyle/>
                    <a:p>
                      <a:pPr lvl="0">
                        <a:buNone/>
                      </a:pPr>
                      <a:r>
                        <a:rPr lang="en-US" sz="1050" dirty="0"/>
                        <a:t>AUTHOR</a:t>
                      </a:r>
                    </a:p>
                  </a:txBody>
                  <a:tcPr/>
                </a:tc>
                <a:tc>
                  <a:txBody>
                    <a:bodyPr/>
                    <a:lstStyle/>
                    <a:p>
                      <a:r>
                        <a:rPr lang="en-US" sz="1050" dirty="0"/>
                        <a:t>disadvantages</a:t>
                      </a:r>
                    </a:p>
                  </a:txBody>
                  <a:tcPr/>
                </a:tc>
                <a:tc>
                  <a:txBody>
                    <a:bodyPr/>
                    <a:lstStyle/>
                    <a:p>
                      <a:r>
                        <a:rPr lang="en-US" sz="1050" dirty="0"/>
                        <a:t>Methodology USED</a:t>
                      </a:r>
                    </a:p>
                  </a:txBody>
                  <a:tcPr/>
                </a:tc>
                <a:extLst>
                  <a:ext uri="{0D108BD9-81ED-4DB2-BD59-A6C34878D82A}">
                    <a16:rowId xmlns:a16="http://schemas.microsoft.com/office/drawing/2014/main" val="1215913283"/>
                  </a:ext>
                </a:extLst>
              </a:tr>
              <a:tr h="1570627">
                <a:tc>
                  <a:txBody>
                    <a:bodyPr/>
                    <a:lstStyle/>
                    <a:p>
                      <a:r>
                        <a:rPr lang="en-US" sz="1050" dirty="0">
                          <a:latin typeface="Palatino Linotype"/>
                        </a:rPr>
                        <a:t>7</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Driver Drowsiness Detection System Using EEG Signals</a:t>
                      </a:r>
                      <a:endParaRPr lang="en-US" sz="1050" b="1" dirty="0">
                        <a:latin typeface="Palatino Linotype"/>
                      </a:endParaRPr>
                    </a:p>
                  </a:txBody>
                  <a:tcPr/>
                </a:tc>
                <a:tc>
                  <a:txBody>
                    <a:bodyPr/>
                    <a:lstStyle/>
                    <a:p>
                      <a:r>
                        <a:rPr lang="en-US" sz="1050" dirty="0">
                          <a:latin typeface="Palatino Linotype"/>
                        </a:rPr>
                        <a:t>2023</a:t>
                      </a:r>
                    </a:p>
                  </a:txBody>
                  <a:tcPr/>
                </a:tc>
                <a:tc>
                  <a:txBody>
                    <a:bodyPr/>
                    <a:lstStyle/>
                    <a:p>
                      <a:pPr lvl="0" algn="l">
                        <a:lnSpc>
                          <a:spcPct val="100000"/>
                        </a:lnSpc>
                        <a:spcBef>
                          <a:spcPts val="0"/>
                        </a:spcBef>
                        <a:spcAft>
                          <a:spcPts val="0"/>
                        </a:spcAft>
                        <a:buNone/>
                      </a:pPr>
                      <a:r>
                        <a:rPr lang="en-IN" sz="1050" b="0" i="0" u="none" strike="noStrike" cap="none" dirty="0">
                          <a:solidFill>
                            <a:schemeClr val="dk1"/>
                          </a:solidFill>
                          <a:effectLst/>
                          <a:latin typeface="+mn-lt"/>
                          <a:ea typeface="+mn-ea"/>
                          <a:cs typeface="+mn-cs"/>
                          <a:sym typeface="Arial"/>
                        </a:rPr>
                        <a:t>S. K. Das, S. K. Mishra, and A. Kumar</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uses EEG signals that can be difficult to collect and analyze.</a:t>
                      </a:r>
                      <a:endParaRPr lang="en-US" sz="105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proposes a driver drowsiness detection system that uses EEG signals to measure the driver's brain activity. The system was evaluated on a dataset of drivers who were drowsy and not drowsy.</a:t>
                      </a:r>
                      <a:endParaRPr lang="en-US" sz="1050" dirty="0">
                        <a:latin typeface="Palatino Linotype"/>
                      </a:endParaRPr>
                    </a:p>
                  </a:txBody>
                  <a:tcPr/>
                </a:tc>
                <a:extLst>
                  <a:ext uri="{0D108BD9-81ED-4DB2-BD59-A6C34878D82A}">
                    <a16:rowId xmlns:a16="http://schemas.microsoft.com/office/drawing/2014/main" val="4116527915"/>
                  </a:ext>
                </a:extLst>
              </a:tr>
              <a:tr h="1421043">
                <a:tc>
                  <a:txBody>
                    <a:bodyPr/>
                    <a:lstStyle/>
                    <a:p>
                      <a:r>
                        <a:rPr lang="en-US" sz="1050" dirty="0">
                          <a:latin typeface="Palatino Linotype"/>
                        </a:rPr>
                        <a:t>8</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A Driver Drowsiness Detection System Using Multimodal Data</a:t>
                      </a:r>
                      <a:endParaRPr lang="en-US" sz="1050" b="1" dirty="0">
                        <a:latin typeface="Palatino Linotype"/>
                      </a:endParaRPr>
                    </a:p>
                  </a:txBody>
                  <a:tcPr/>
                </a:tc>
                <a:tc>
                  <a:txBody>
                    <a:bodyPr/>
                    <a:lstStyle/>
                    <a:p>
                      <a:r>
                        <a:rPr lang="en-US" sz="1050" dirty="0">
                          <a:latin typeface="Palatino Linotype"/>
                        </a:rPr>
                        <a:t>2023</a:t>
                      </a: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P. K. Sahoo, S. K. </a:t>
                      </a:r>
                      <a:r>
                        <a:rPr lang="en-US" sz="1050" b="0" i="0" u="none" strike="noStrike" cap="none" dirty="0" err="1">
                          <a:solidFill>
                            <a:schemeClr val="dk1"/>
                          </a:solidFill>
                          <a:effectLst/>
                          <a:latin typeface="+mn-lt"/>
                          <a:ea typeface="+mn-ea"/>
                          <a:cs typeface="+mn-cs"/>
                          <a:sym typeface="Arial"/>
                        </a:rPr>
                        <a:t>Pattanayak</a:t>
                      </a:r>
                      <a:r>
                        <a:rPr lang="en-US" sz="1050" b="0" i="0" u="none" strike="noStrike" cap="none" dirty="0">
                          <a:solidFill>
                            <a:schemeClr val="dk1"/>
                          </a:solidFill>
                          <a:effectLst/>
                          <a:latin typeface="+mn-lt"/>
                          <a:ea typeface="+mn-ea"/>
                          <a:cs typeface="+mn-cs"/>
                          <a:sym typeface="Arial"/>
                        </a:rPr>
                        <a:t>, and S. K. Singh</a:t>
                      </a:r>
                      <a:endParaRPr lang="en-US" sz="1050" dirty="0">
                        <a:latin typeface="Palatino Linotype"/>
                      </a:endParaRPr>
                    </a:p>
                  </a:txBody>
                  <a:tcPr/>
                </a:tc>
                <a:tc>
                  <a:txBody>
                    <a:bodyPr/>
                    <a:lstStyle/>
                    <a:p>
                      <a:pPr marL="0" lvl="0" indent="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The paper does not consider the cost of implementing the system.</a:t>
                      </a:r>
                      <a:endParaRPr lang="en-US" sz="1050" b="0" dirty="0">
                        <a:latin typeface="Palatino Linotype"/>
                      </a:endParaRPr>
                    </a:p>
                  </a:txBody>
                  <a:tcPr/>
                </a:tc>
                <a:tc>
                  <a:txBody>
                    <a:bodyPr/>
                    <a:lstStyle/>
                    <a:p>
                      <a:r>
                        <a:rPr lang="en-US" sz="1050" b="0" i="0" u="none" strike="noStrike" cap="none" dirty="0">
                          <a:solidFill>
                            <a:schemeClr val="dk1"/>
                          </a:solidFill>
                          <a:effectLst/>
                          <a:latin typeface="+mn-lt"/>
                          <a:ea typeface="+mn-ea"/>
                          <a:cs typeface="+mn-cs"/>
                          <a:sym typeface="Arial"/>
                        </a:rPr>
                        <a:t>The paper proposes a driver drowsiness detection system that uses multimodal data, such as eye closure, head pose, facial expressions, and heart rate. The system was evaluated on a dataset of drivers who were drowsy and not drowsy.</a:t>
                      </a:r>
                    </a:p>
                    <a:p>
                      <a:br>
                        <a:rPr lang="en-US" sz="1050" dirty="0"/>
                      </a:br>
                      <a:endParaRPr lang="en-US" sz="1050" dirty="0">
                        <a:latin typeface="Palatino Linotype"/>
                      </a:endParaRPr>
                    </a:p>
                  </a:txBody>
                  <a:tcPr/>
                </a:tc>
                <a:extLst>
                  <a:ext uri="{0D108BD9-81ED-4DB2-BD59-A6C34878D82A}">
                    <a16:rowId xmlns:a16="http://schemas.microsoft.com/office/drawing/2014/main" val="4174947287"/>
                  </a:ext>
                </a:extLst>
              </a:tr>
              <a:tr h="1570627">
                <a:tc>
                  <a:txBody>
                    <a:bodyPr/>
                    <a:lstStyle/>
                    <a:p>
                      <a:r>
                        <a:rPr lang="en-US" sz="1050" dirty="0">
                          <a:latin typeface="Palatino Linotype"/>
                        </a:rPr>
                        <a:t>9</a:t>
                      </a:r>
                    </a:p>
                  </a:txBody>
                  <a:tcPr/>
                </a:tc>
                <a:tc>
                  <a:txBody>
                    <a:bodyPr/>
                    <a:lstStyle/>
                    <a:p>
                      <a:r>
                        <a:rPr lang="en-US" sz="1050" b="0" i="0" u="none" strike="noStrike" cap="none" dirty="0">
                          <a:solidFill>
                            <a:schemeClr val="dk1"/>
                          </a:solidFill>
                          <a:effectLst/>
                          <a:latin typeface="+mn-lt"/>
                          <a:ea typeface="+mn-ea"/>
                          <a:cs typeface="+mn-cs"/>
                          <a:sym typeface="Arial"/>
                        </a:rPr>
                        <a:t>The paper proposes a driver drowsiness detection system that uses multimodal data, such as eye closure, head pose, facial expressions, and heart rate. The system was evaluated on a dataset of drivers who were drowsy and not drowsy.</a:t>
                      </a:r>
                    </a:p>
                    <a:p>
                      <a:br>
                        <a:rPr lang="en-US" sz="1050" dirty="0"/>
                      </a:br>
                      <a:endParaRPr lang="en-US" sz="1050" b="1" dirty="0">
                        <a:latin typeface="Palatino Linotype"/>
                      </a:endParaRPr>
                    </a:p>
                  </a:txBody>
                  <a:tcPr/>
                </a:tc>
                <a:tc>
                  <a:txBody>
                    <a:bodyPr/>
                    <a:lstStyle/>
                    <a:p>
                      <a:r>
                        <a:rPr lang="en-US" sz="1050" dirty="0">
                          <a:latin typeface="Palatino Linotype"/>
                        </a:rPr>
                        <a:t>2023</a:t>
                      </a:r>
                    </a:p>
                  </a:txBody>
                  <a:tcPr/>
                </a:tc>
                <a:tc>
                  <a:txBody>
                    <a:bodyPr/>
                    <a:lstStyle/>
                    <a:p>
                      <a:pPr lvl="0" algn="l">
                        <a:lnSpc>
                          <a:spcPct val="100000"/>
                        </a:lnSpc>
                        <a:spcBef>
                          <a:spcPts val="0"/>
                        </a:spcBef>
                        <a:spcAft>
                          <a:spcPts val="0"/>
                        </a:spcAft>
                        <a:buNone/>
                      </a:pPr>
                      <a:r>
                        <a:rPr lang="en-IN" sz="1050" b="0" i="0" u="none" strike="noStrike" cap="none" dirty="0">
                          <a:solidFill>
                            <a:schemeClr val="dk1"/>
                          </a:solidFill>
                          <a:effectLst/>
                          <a:latin typeface="+mn-lt"/>
                          <a:ea typeface="+mn-ea"/>
                          <a:cs typeface="+mn-cs"/>
                          <a:sym typeface="Arial"/>
                        </a:rPr>
                        <a:t>A. Kumar, S. K. Mishra, and S. K. Das</a:t>
                      </a:r>
                      <a:endParaRPr lang="en-US" sz="1050" b="0" i="0" u="none" strike="noStrike" noProof="0" dirty="0">
                        <a:latin typeface="Palatino Linotyp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mn-lt"/>
                          <a:ea typeface="+mn-ea"/>
                          <a:cs typeface="+mn-cs"/>
                          <a:sym typeface="Arial"/>
                        </a:rPr>
                        <a:t>The system may be more complex and expensive to develop and implement than a single-modality system.</a:t>
                      </a:r>
                    </a:p>
                    <a:p>
                      <a:pPr marL="0" lvl="0" indent="0" algn="l">
                        <a:lnSpc>
                          <a:spcPct val="100000"/>
                        </a:lnSpc>
                        <a:spcBef>
                          <a:spcPts val="0"/>
                        </a:spcBef>
                        <a:spcAft>
                          <a:spcPts val="0"/>
                        </a:spcAft>
                        <a:buNone/>
                      </a:pPr>
                      <a:endParaRPr lang="en-US" sz="1050" b="0" dirty="0">
                        <a:latin typeface="Palatino Linotype"/>
                      </a:endParaRPr>
                    </a:p>
                  </a:txBody>
                  <a:tcPr/>
                </a:tc>
                <a:tc>
                  <a:txBody>
                    <a:bodyPr/>
                    <a:lstStyle/>
                    <a:p>
                      <a:pPr lvl="0" algn="l">
                        <a:lnSpc>
                          <a:spcPct val="100000"/>
                        </a:lnSpc>
                        <a:spcBef>
                          <a:spcPts val="0"/>
                        </a:spcBef>
                        <a:spcAft>
                          <a:spcPts val="0"/>
                        </a:spcAft>
                        <a:buNone/>
                      </a:pPr>
                      <a:r>
                        <a:rPr lang="en-US" sz="1050" b="0" i="0" u="none" strike="noStrike" cap="none" dirty="0">
                          <a:solidFill>
                            <a:schemeClr val="dk1"/>
                          </a:solidFill>
                          <a:effectLst/>
                          <a:latin typeface="+mn-lt"/>
                          <a:ea typeface="+mn-ea"/>
                          <a:cs typeface="+mn-cs"/>
                          <a:sym typeface="Arial"/>
                        </a:rPr>
                        <a:t>Collect data on eye closure and heart rate, extract features, train a machine learning model, and evaluate the performance.</a:t>
                      </a:r>
                      <a:endParaRPr lang="en-US" sz="1050" dirty="0">
                        <a:latin typeface="Palatino Linotype"/>
                      </a:endParaRPr>
                    </a:p>
                  </a:txBody>
                  <a:tcPr/>
                </a:tc>
                <a:extLst>
                  <a:ext uri="{0D108BD9-81ED-4DB2-BD59-A6C34878D82A}">
                    <a16:rowId xmlns:a16="http://schemas.microsoft.com/office/drawing/2014/main" val="1554173099"/>
                  </a:ext>
                </a:extLst>
              </a:tr>
            </a:tbl>
          </a:graphicData>
        </a:graphic>
      </p:graphicFrame>
    </p:spTree>
    <p:extLst>
      <p:ext uri="{BB962C8B-B14F-4D97-AF65-F5344CB8AC3E}">
        <p14:creationId xmlns:p14="http://schemas.microsoft.com/office/powerpoint/2010/main" val="22313637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2664</TotalTime>
  <Words>2570</Words>
  <Application>Microsoft Office PowerPoint</Application>
  <PresentationFormat>On-screen Show (4:3)</PresentationFormat>
  <Paragraphs>231</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Arial,Sans-Serif</vt:lpstr>
      <vt:lpstr>Bernard MT Condensed</vt:lpstr>
      <vt:lpstr>Calibri</vt:lpstr>
      <vt:lpstr>Google Sans</vt:lpstr>
      <vt:lpstr>Palatino Linotype</vt:lpstr>
      <vt:lpstr>Office Theme</vt:lpstr>
      <vt:lpstr>Drowsiness Detection System using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existing methods</vt:lpstr>
      <vt:lpstr>PowerPoint Presentation</vt:lpstr>
      <vt:lpstr>Challenges</vt:lpstr>
      <vt:lpstr>PowerPoint Presentation</vt:lpstr>
      <vt:lpstr>PowerPoint Presentation</vt:lpstr>
      <vt:lpstr>PowerPoint Presentation</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manager</dc:title>
  <dc:creator>Kevin</dc:creator>
  <cp:lastModifiedBy>FAZIN FAIZAL</cp:lastModifiedBy>
  <cp:revision>865</cp:revision>
  <dcterms:created xsi:type="dcterms:W3CDTF">2020-05-13T07:00:09Z</dcterms:created>
  <dcterms:modified xsi:type="dcterms:W3CDTF">2023-10-13T18:28:13Z</dcterms:modified>
</cp:coreProperties>
</file>