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Average"/>
      <p:regular r:id="rId50"/>
    </p:embeddedFont>
    <p:embeddedFont>
      <p:font typeface="Oswald"/>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swald-regular.fntdata"/><Relationship Id="rId50" Type="http://schemas.openxmlformats.org/officeDocument/2006/relationships/font" Target="fonts/Average-regular.fntdata"/><Relationship Id="rId52"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Welcome to Picture language 3.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we know that at the complex quilting pattern can actually be broken down to just nova_bb. How do we do it? Again, find patterns.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Now if we were to break down the quilting pattern, it’s actually 5 identical rows, made up of the rune in yellow. </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These are some of the functions we’ve learnt and/or created in our previous videos.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If you need a recap, this is what the functions do. So which function do you think allow us to stack 5 rows of the yellow rune to form our quilting pattern?</a:t>
            </a:r>
            <a:br>
              <a:rPr lang="en-GB"/>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Yup. It should be staker(n,pic), which allow us to define the number of rows n, and the rune to use.</a:t>
            </a:r>
            <a:endParaRPr/>
          </a:p>
          <a:p>
            <a:pPr indent="0" lvl="0" marL="0" rtl="0">
              <a:spcBef>
                <a:spcPts val="0"/>
              </a:spcBef>
              <a:spcAft>
                <a:spcPts val="0"/>
              </a:spcAft>
              <a:buNone/>
            </a:pPr>
            <a:r>
              <a:rPr lang="en-GB"/>
              <a:t>So let’s put in the code to call out the function stacker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 in my code, i’ll call out the function stacker.</a:t>
            </a:r>
            <a:endParaRPr/>
          </a:p>
          <a:p>
            <a:pPr indent="0" lvl="0" marL="0">
              <a:spcBef>
                <a:spcPts val="0"/>
              </a:spcBef>
              <a:spcAft>
                <a:spcPts val="0"/>
              </a:spcAft>
              <a:buNone/>
            </a:pPr>
            <a:r>
              <a:rPr lang="en-GB"/>
              <a:t>I put in the value for n as 5, so that the stacker will stack 5 rows.</a:t>
            </a:r>
            <a:endParaRPr/>
          </a:p>
          <a:p>
            <a:pPr indent="0" lvl="0" marL="0">
              <a:spcBef>
                <a:spcPts val="0"/>
              </a:spcBef>
              <a:spcAft>
                <a:spcPts val="0"/>
              </a:spcAft>
              <a:buNone/>
            </a:pPr>
            <a:r>
              <a:rPr lang="en-GB"/>
              <a:t>And I need to put in the value for the 2nd parameter, the code for the yellow rune which will be stacked into the red rune. </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what's the code for the yellow rune? Let’s break it down.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Is the yellow rune created by any of the function?</a:t>
            </a:r>
            <a:endParaRPr/>
          </a:p>
          <a:p>
            <a:pPr indent="0" lvl="0" marL="0">
              <a:spcBef>
                <a:spcPts val="0"/>
              </a:spcBef>
              <a:spcAft>
                <a:spcPts val="0"/>
              </a:spcAft>
              <a:buNone/>
            </a:pPr>
            <a:r>
              <a:rPr lang="en-GB"/>
              <a:t>Well we can consider beside, but there are 5 images in the yellow rune. Beside function only allows us to place 2 runes. So it wouldn’t work.</a:t>
            </a:r>
            <a:endParaRPr/>
          </a:p>
          <a:p>
            <a:pPr indent="0" lvl="0" marL="0">
              <a:spcBef>
                <a:spcPts val="0"/>
              </a:spcBef>
              <a:spcAft>
                <a:spcPts val="0"/>
              </a:spcAft>
              <a:buNone/>
            </a:pPr>
            <a:r>
              <a:rPr lang="en-GB"/>
              <a:t>How about stack or stacker? Well the images are not on top and bottom of each other. So it wouldn’t work either.</a:t>
            </a:r>
            <a:endParaRPr/>
          </a:p>
          <a:p>
            <a:pPr indent="0" lvl="0" marL="0" rtl="0">
              <a:spcBef>
                <a:spcPts val="0"/>
              </a:spcBef>
              <a:spcAft>
                <a:spcPts val="0"/>
              </a:spcAft>
              <a:buNone/>
            </a:pPr>
            <a:r>
              <a:rPr lang="en-GB"/>
              <a:t>When we don’t know how to break it down, let’s turn it around until we see a way.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 I’ve turn it around and realise that hey! The yellow rune is actually the green rune turned right. </a:t>
            </a:r>
            <a:endParaRPr/>
          </a:p>
          <a:p>
            <a:pPr indent="0" lvl="0" marL="0">
              <a:spcBef>
                <a:spcPts val="0"/>
              </a:spcBef>
              <a:spcAft>
                <a:spcPts val="0"/>
              </a:spcAft>
              <a:buNone/>
            </a:pPr>
            <a:r>
              <a:rPr lang="en-GB"/>
              <a:t>So in other words to generate the yellow rune, I need to call the function quarter_turn_right onto the green rune.</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we know how to create the yellow rune. Now we need to know how to create the green rune.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 this quest, we will practice our skills of breaking up the cool and complex into smaller and simpler steps to create complex and beautiful runes.</a:t>
            </a:r>
            <a:endParaRPr/>
          </a:p>
          <a:p>
            <a:pPr indent="0" lvl="0" marL="0">
              <a:spcBef>
                <a:spcPts val="0"/>
              </a:spcBef>
              <a:spcAft>
                <a:spcPts val="0"/>
              </a:spcAft>
              <a:buNone/>
            </a:pPr>
            <a:r>
              <a:rPr lang="en-GB"/>
              <a:t>In this way, you have more ways to create better runes for submission. </a:t>
            </a:r>
            <a:endParaRPr/>
          </a:p>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Let’s break down the green rune. Notice any patterns?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Yup. It’s very similar to what we did earlier. It’s just 5 rows of the rune in blue.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which function allow us to stack 5 rows of the blue runes into the green rune?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Stacker would be the one! So let’s insert the code to create the green rune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NOw I know how to create the green rune. Lastly, I need to know how to create the blue rune.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1" name="Shape 8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If we were to compare the blue rune with nova_bb, we would realise that it is just nova_bb turned left.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let’s call out the function (quarter)turn left, so that we can create the blue rune using nova_bb</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And there you have it. We are able to creaet our quilting pattern all the way from nova bb.</a:t>
            </a:r>
            <a:endParaRPr/>
          </a:p>
          <a:p>
            <a:pPr indent="0" lvl="0" marL="0">
              <a:spcBef>
                <a:spcPts val="0"/>
              </a:spcBef>
              <a:spcAft>
                <a:spcPts val="0"/>
              </a:spcAft>
              <a:buNone/>
            </a:pPr>
            <a:r>
              <a:rPr lang="en-GB"/>
              <a:t>This code looks confusing, but let me walk you through. </a:t>
            </a:r>
            <a:endParaRPr/>
          </a:p>
          <a:p>
            <a:pPr indent="0" lvl="0" marL="0">
              <a:spcBef>
                <a:spcPts val="0"/>
              </a:spcBef>
              <a:spcAft>
                <a:spcPts val="0"/>
              </a:spcAft>
              <a:buNone/>
            </a:pPr>
            <a:r>
              <a:t/>
            </a:r>
            <a:endParaRPr/>
          </a:p>
          <a:p>
            <a:pPr indent="0" lvl="0" marL="0">
              <a:spcBef>
                <a:spcPts val="0"/>
              </a:spcBef>
              <a:spcAft>
                <a:spcPts val="0"/>
              </a:spcAft>
              <a:buNone/>
            </a:pPr>
            <a:r>
              <a:rPr lang="en-GB"/>
              <a:t>We have break up the red quilting pattern to be made up of the yellow rune,</a:t>
            </a:r>
            <a:endParaRPr/>
          </a:p>
          <a:p>
            <a:pPr indent="0" lvl="0" marL="0">
              <a:spcBef>
                <a:spcPts val="0"/>
              </a:spcBef>
              <a:spcAft>
                <a:spcPts val="0"/>
              </a:spcAft>
              <a:buNone/>
            </a:pPr>
            <a:r>
              <a:rPr lang="en-GB"/>
              <a:t>Which is made up of the green rune,</a:t>
            </a:r>
            <a:endParaRPr/>
          </a:p>
          <a:p>
            <a:pPr indent="0" lvl="0" marL="0">
              <a:spcBef>
                <a:spcPts val="0"/>
              </a:spcBef>
              <a:spcAft>
                <a:spcPts val="0"/>
              </a:spcAft>
              <a:buNone/>
            </a:pPr>
            <a:r>
              <a:rPr lang="en-GB"/>
              <a:t>Which is made up of the blue rune,</a:t>
            </a:r>
            <a:endParaRPr/>
          </a:p>
          <a:p>
            <a:pPr indent="0" lvl="0" marL="0" rtl="0">
              <a:spcBef>
                <a:spcPts val="0"/>
              </a:spcBef>
              <a:spcAft>
                <a:spcPts val="0"/>
              </a:spcAft>
              <a:buNone/>
            </a:pPr>
            <a:r>
              <a:rPr lang="en-GB"/>
              <a:t>Which is made up of nova_bb, the purple rune.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Shape 9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4" name="Shape 9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this is what IDLE will do. First, it will load up nova_bb</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Shape 9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2" name="Shape 9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And apply the function quarter turn left to it.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Here’s a quick recap of what you’ve learnt in the lecture today.</a:t>
            </a:r>
            <a:endParaRPr/>
          </a:p>
          <a:p>
            <a:pPr indent="0" lvl="0" marL="0" rtl="0">
              <a:spcBef>
                <a:spcPts val="0"/>
              </a:spcBef>
              <a:spcAft>
                <a:spcPts val="0"/>
              </a:spcAft>
              <a:buNone/>
            </a:pPr>
            <a:r>
              <a:rPr lang="en-GB"/>
              <a:t>In the morning, you learn that if the smaller steps we have to create complex stuff is more or less the same, we can use loops to make our instructions simpler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And we’ve generated the blue rune. </a:t>
            </a:r>
            <a:endParaRPr/>
          </a:p>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Shape 10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8" name="Shape 10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Next idle will call out the stacker function, so that it will stack the blue runes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Shape 10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6" name="Shape 10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To form our green runes.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Shape 10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4" name="Shape 10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Idle then proceed to call out the function quarter_turn_right  to turn the green rune,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that the yellow rune will be formed.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Shape 1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0" name="Shape 1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Lastly, idle will call out the stacker function to stack our yellow rune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Shape 1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8" name="Shape 1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 that our red rune will finally be created. </a:t>
            </a:r>
            <a:endParaRPr/>
          </a:p>
          <a:p>
            <a:pPr indent="0" lvl="0" marL="0">
              <a:spcBef>
                <a:spcPts val="0"/>
              </a:spcBef>
              <a:spcAft>
                <a:spcPts val="0"/>
              </a:spcAft>
              <a:buNone/>
            </a:pPr>
            <a:r>
              <a:t/>
            </a:r>
            <a:endParaRPr/>
          </a:p>
          <a:p>
            <a:pPr indent="0" lvl="0" marL="0" rtl="0">
              <a:spcBef>
                <a:spcPts val="0"/>
              </a:spcBef>
              <a:spcAft>
                <a:spcPts val="0"/>
              </a:spcAft>
              <a:buNone/>
            </a:pPr>
            <a:r>
              <a:rPr lang="en-GB"/>
              <a:t>There you have it, by working backwards to break down the complex rune, we manage to write the composite function to generate it.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Shape 1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6" name="Shape 1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this is our code to generate 5 rows and 5 columns of nova_bb</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Shape 1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3" name="Shape 1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Don’t forget to insert “return”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8" name="Shape 1198"/>
        <p:cNvGrpSpPr/>
        <p:nvPr/>
      </p:nvGrpSpPr>
      <p:grpSpPr>
        <a:xfrm>
          <a:off x="0" y="0"/>
          <a:ext cx="0" cy="0"/>
          <a:chOff x="0" y="0"/>
          <a:chExt cx="0" cy="0"/>
        </a:xfrm>
      </p:grpSpPr>
      <p:sp>
        <p:nvSpPr>
          <p:cNvPr id="1199" name="Shape 1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0" name="Shape 1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And to make life easier, we can always define it as a function. So whenever we want to generate 5 rows and columns of nova_bb,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GB"/>
              <a:t>We learnt to apply it to our runes in Picture language 2. </a:t>
            </a:r>
            <a:endParaRPr/>
          </a:p>
          <a:p>
            <a:pPr indent="0" lvl="0" marL="0">
              <a:spcBef>
                <a:spcPts val="0"/>
              </a:spcBef>
              <a:spcAft>
                <a:spcPts val="0"/>
              </a:spcAft>
              <a:buNone/>
            </a:pPr>
            <a:r>
              <a:rPr lang="en-GB"/>
              <a:t>In picture language 2, we wanted to stack nova_bb into 99 rows. As you can see on the left, it’s very much similar steps. </a:t>
            </a:r>
            <a:endParaRPr/>
          </a:p>
          <a:p>
            <a:pPr indent="0" lvl="0" marL="0">
              <a:spcBef>
                <a:spcPts val="0"/>
              </a:spcBef>
              <a:spcAft>
                <a:spcPts val="0"/>
              </a:spcAft>
              <a:buNone/>
            </a:pPr>
            <a:r>
              <a:rPr lang="en-GB"/>
              <a:t>So we used runes and changed our code into just 4 lines of code on the right.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93" name="Shape 93"/>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b="0" sz="140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7" name="Shape 1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We just need to call out the function.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2" name="Shape 1212"/>
        <p:cNvGrpSpPr/>
        <p:nvPr/>
      </p:nvGrpSpPr>
      <p:grpSpPr>
        <a:xfrm>
          <a:off x="0" y="0"/>
          <a:ext cx="0" cy="0"/>
          <a:chOff x="0" y="0"/>
          <a:chExt cx="0" cy="0"/>
        </a:xfrm>
      </p:grpSpPr>
      <p:sp>
        <p:nvSpPr>
          <p:cNvPr id="1213" name="Shape 1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4" name="Shape 1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Lastly, don’t forget to include show for IDLE to show your generated rune to you.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0" name="Shape 1220"/>
        <p:cNvGrpSpPr/>
        <p:nvPr/>
      </p:nvGrpSpPr>
      <p:grpSpPr>
        <a:xfrm>
          <a:off x="0" y="0"/>
          <a:ext cx="0" cy="0"/>
          <a:chOff x="0" y="0"/>
          <a:chExt cx="0" cy="0"/>
        </a:xfrm>
      </p:grpSpPr>
      <p:sp>
        <p:nvSpPr>
          <p:cNvPr id="1221" name="Shape 1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2" name="Shape 1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now we’ve broken down our complex runes into simpler steps. And because of that, we now know how to make the beautiful quilting pattern.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Shape 1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0" name="Shape 1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To break down complex runes, always search for patterns and break down one step at a time using the functions you already know.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Shape 1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7" name="Shape 1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And eventually, you’ll create the code for your complex functions</a:t>
            </a:r>
            <a:endParaRPr/>
          </a:p>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0" name="Shape 1260"/>
        <p:cNvGrpSpPr/>
        <p:nvPr/>
      </p:nvGrpSpPr>
      <p:grpSpPr>
        <a:xfrm>
          <a:off x="0" y="0"/>
          <a:ext cx="0" cy="0"/>
          <a:chOff x="0" y="0"/>
          <a:chExt cx="0" cy="0"/>
        </a:xfrm>
      </p:grpSpPr>
      <p:sp>
        <p:nvSpPr>
          <p:cNvPr id="1261" name="Shape 1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2" name="Shape 1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GB"/>
              <a:t>We’ve also learnt in picture language 2 how to make our code more general.</a:t>
            </a:r>
            <a:endParaRPr/>
          </a:p>
          <a:p>
            <a:pPr indent="0" lvl="0" marL="0" rtl="0">
              <a:spcBef>
                <a:spcPts val="0"/>
              </a:spcBef>
              <a:spcAft>
                <a:spcPts val="0"/>
              </a:spcAft>
              <a:buNone/>
            </a:pPr>
            <a:r>
              <a:rPr lang="en-GB"/>
              <a:t>So instead of having this set of code that generate a fix number of rows of nova_bb,</a:t>
            </a:r>
            <a:endParaRPr/>
          </a:p>
        </p:txBody>
      </p:sp>
      <p:sp>
        <p:nvSpPr>
          <p:cNvPr id="103" name="Shape 103"/>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b="0" sz="14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GB"/>
              <a:t>I can make use of functions with parameters to change my code, so that it can be used to generate any rows using any runes. </a:t>
            </a:r>
            <a:endParaRPr/>
          </a:p>
        </p:txBody>
      </p:sp>
      <p:sp>
        <p:nvSpPr>
          <p:cNvPr id="111" name="Shape 111"/>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b="0" sz="14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As mentioned earlier, in this picture language 3, we will practice how to break our complex runes into simpler steps. When you are more familiar with breaking complex runes into smaller steps, you’ll be better know how to create nicer runes for the contest.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 let’s start with our complex runes. I want to create this quilting pattern. How do I do it?</a:t>
            </a:r>
            <a:endParaRPr/>
          </a:p>
          <a:p>
            <a:pPr indent="0" lvl="0" marL="0">
              <a:spcBef>
                <a:spcPts val="0"/>
              </a:spcBef>
              <a:spcAft>
                <a:spcPts val="0"/>
              </a:spcAft>
              <a:buNone/>
            </a:pPr>
            <a:r>
              <a:t/>
            </a:r>
            <a:endParaRPr/>
          </a:p>
          <a:p>
            <a:pPr indent="0" lvl="0" marL="0">
              <a:spcBef>
                <a:spcPts val="0"/>
              </a:spcBef>
              <a:spcAft>
                <a:spcPts val="0"/>
              </a:spcAft>
              <a:buNone/>
            </a:pPr>
            <a:r>
              <a:rPr lang="en-GB"/>
              <a:t>Let’s break it down. Firstly, do you see anything similar?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Yup. The quilting pattern is essentially 25 identical nova_bb, arranged into 5 rows and 5 columns.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Shape 56"/>
          <p:cNvSpPr txBox="1"/>
          <p:nvPr>
            <p:ph type="title"/>
          </p:nvPr>
        </p:nvSpPr>
        <p:spPr>
          <a:xfrm>
            <a:off x="457200" y="47625"/>
            <a:ext cx="8229600" cy="1174050"/>
          </a:xfrm>
          <a:prstGeom prst="rect">
            <a:avLst/>
          </a:prstGeom>
          <a:noFill/>
          <a:ln>
            <a:noFill/>
          </a:ln>
        </p:spPr>
        <p:txBody>
          <a:bodyPr anchorCtr="0" anchor="ctr" bIns="91425" lIns="91425" spcFirstLastPara="1" rIns="91425" wrap="square" tIns="91425"/>
          <a:lstStyle>
            <a:lvl1pPr lvl="0" rtl="0">
              <a:spcBef>
                <a:spcPts val="0"/>
              </a:spcBef>
              <a:spcAft>
                <a:spcPts val="0"/>
              </a:spcAft>
              <a:buSzPts val="3000"/>
              <a:buNone/>
              <a:defRPr b="0" sz="6000">
                <a:solidFill>
                  <a:srgbClr val="9FF828"/>
                </a:solidFill>
                <a:latin typeface="Arial"/>
                <a:ea typeface="Arial"/>
                <a:cs typeface="Arial"/>
                <a:sym typeface="Arial"/>
              </a:defRPr>
            </a:lvl1pPr>
            <a:lvl2pPr lvl="1" rtl="0">
              <a:spcBef>
                <a:spcPts val="0"/>
              </a:spcBef>
              <a:spcAft>
                <a:spcPts val="0"/>
              </a:spcAft>
              <a:buSzPts val="3000"/>
              <a:buNone/>
              <a:defRPr sz="4400">
                <a:solidFill>
                  <a:srgbClr val="F1E10F"/>
                </a:solidFill>
                <a:latin typeface="Arial"/>
                <a:ea typeface="Arial"/>
                <a:cs typeface="Arial"/>
                <a:sym typeface="Arial"/>
              </a:defRPr>
            </a:lvl2pPr>
            <a:lvl3pPr lvl="2" rtl="0">
              <a:spcBef>
                <a:spcPts val="0"/>
              </a:spcBef>
              <a:spcAft>
                <a:spcPts val="0"/>
              </a:spcAft>
              <a:buSzPts val="3000"/>
              <a:buNone/>
              <a:defRPr sz="4400">
                <a:solidFill>
                  <a:srgbClr val="F1E10F"/>
                </a:solidFill>
                <a:latin typeface="Arial"/>
                <a:ea typeface="Arial"/>
                <a:cs typeface="Arial"/>
                <a:sym typeface="Arial"/>
              </a:defRPr>
            </a:lvl3pPr>
            <a:lvl4pPr lvl="3" rtl="0">
              <a:spcBef>
                <a:spcPts val="0"/>
              </a:spcBef>
              <a:spcAft>
                <a:spcPts val="0"/>
              </a:spcAft>
              <a:buSzPts val="3000"/>
              <a:buNone/>
              <a:defRPr sz="4400">
                <a:solidFill>
                  <a:srgbClr val="F1E10F"/>
                </a:solidFill>
                <a:latin typeface="Arial"/>
                <a:ea typeface="Arial"/>
                <a:cs typeface="Arial"/>
                <a:sym typeface="Arial"/>
              </a:defRPr>
            </a:lvl4pPr>
            <a:lvl5pPr lvl="4" rtl="0">
              <a:spcBef>
                <a:spcPts val="0"/>
              </a:spcBef>
              <a:spcAft>
                <a:spcPts val="0"/>
              </a:spcAft>
              <a:buSzPts val="3000"/>
              <a:buNone/>
              <a:defRPr sz="4400">
                <a:solidFill>
                  <a:srgbClr val="F1E10F"/>
                </a:solidFill>
                <a:latin typeface="Arial"/>
                <a:ea typeface="Arial"/>
                <a:cs typeface="Arial"/>
                <a:sym typeface="Arial"/>
              </a:defRPr>
            </a:lvl5pPr>
            <a:lvl6pPr lvl="5" rtl="0">
              <a:spcBef>
                <a:spcPts val="0"/>
              </a:spcBef>
              <a:spcAft>
                <a:spcPts val="0"/>
              </a:spcAft>
              <a:buSzPts val="3000"/>
              <a:buNone/>
              <a:defRPr sz="4400">
                <a:solidFill>
                  <a:srgbClr val="F1E10F"/>
                </a:solidFill>
                <a:latin typeface="Arial"/>
                <a:ea typeface="Arial"/>
                <a:cs typeface="Arial"/>
                <a:sym typeface="Arial"/>
              </a:defRPr>
            </a:lvl6pPr>
            <a:lvl7pPr lvl="6" rtl="0">
              <a:spcBef>
                <a:spcPts val="0"/>
              </a:spcBef>
              <a:spcAft>
                <a:spcPts val="0"/>
              </a:spcAft>
              <a:buSzPts val="3000"/>
              <a:buNone/>
              <a:defRPr sz="4400">
                <a:solidFill>
                  <a:srgbClr val="F1E10F"/>
                </a:solidFill>
                <a:latin typeface="Arial"/>
                <a:ea typeface="Arial"/>
                <a:cs typeface="Arial"/>
                <a:sym typeface="Arial"/>
              </a:defRPr>
            </a:lvl7pPr>
            <a:lvl8pPr lvl="7" rtl="0">
              <a:spcBef>
                <a:spcPts val="0"/>
              </a:spcBef>
              <a:spcAft>
                <a:spcPts val="0"/>
              </a:spcAft>
              <a:buSzPts val="3000"/>
              <a:buNone/>
              <a:defRPr sz="4400">
                <a:solidFill>
                  <a:srgbClr val="F1E10F"/>
                </a:solidFill>
                <a:latin typeface="Arial"/>
                <a:ea typeface="Arial"/>
                <a:cs typeface="Arial"/>
                <a:sym typeface="Arial"/>
              </a:defRPr>
            </a:lvl8pPr>
            <a:lvl9pPr lvl="8" rtl="0">
              <a:spcBef>
                <a:spcPts val="0"/>
              </a:spcBef>
              <a:spcAft>
                <a:spcPts val="0"/>
              </a:spcAft>
              <a:buSzPts val="3000"/>
              <a:buNone/>
              <a:defRPr sz="4400">
                <a:solidFill>
                  <a:srgbClr val="F1E10F"/>
                </a:solidFill>
                <a:latin typeface="Arial"/>
                <a:ea typeface="Arial"/>
                <a:cs typeface="Arial"/>
                <a:sym typeface="Arial"/>
              </a:defRPr>
            </a:lvl9pPr>
          </a:lstStyle>
          <a:p/>
        </p:txBody>
      </p:sp>
      <p:sp>
        <p:nvSpPr>
          <p:cNvPr id="57" name="Shape 57"/>
          <p:cNvSpPr txBox="1"/>
          <p:nvPr>
            <p:ph idx="1" type="body"/>
          </p:nvPr>
        </p:nvSpPr>
        <p:spPr>
          <a:xfrm>
            <a:off x="468312" y="1221581"/>
            <a:ext cx="8229600" cy="3921975"/>
          </a:xfrm>
          <a:prstGeom prst="rect">
            <a:avLst/>
          </a:prstGeom>
          <a:noFill/>
          <a:ln>
            <a:noFill/>
          </a:ln>
        </p:spPr>
        <p:txBody>
          <a:bodyPr anchorCtr="0" anchor="t" bIns="91425" lIns="91425" spcFirstLastPara="1" rIns="91425" wrap="square" tIns="91425"/>
          <a:lstStyle>
            <a:lvl1pPr indent="-342900" lvl="0" marL="457200" rtl="0" algn="ctr">
              <a:spcBef>
                <a:spcPts val="0"/>
              </a:spcBef>
              <a:spcAft>
                <a:spcPts val="0"/>
              </a:spcAft>
              <a:buSzPts val="1800"/>
              <a:buChar char="●"/>
              <a:defRPr b="0" sz="4400">
                <a:solidFill>
                  <a:srgbClr val="9FF828"/>
                </a:solidFill>
                <a:latin typeface="Arial"/>
                <a:ea typeface="Arial"/>
                <a:cs typeface="Arial"/>
                <a:sym typeface="Arial"/>
              </a:defRPr>
            </a:lvl1pPr>
            <a:lvl2pPr indent="-317500" lvl="1" marL="914400" rtl="0">
              <a:spcBef>
                <a:spcPts val="0"/>
              </a:spcBef>
              <a:spcAft>
                <a:spcPts val="0"/>
              </a:spcAft>
              <a:buSzPts val="1400"/>
              <a:buChar char="○"/>
              <a:defRPr sz="3600">
                <a:solidFill>
                  <a:srgbClr val="F1E10F"/>
                </a:solidFill>
                <a:latin typeface="Arial"/>
                <a:ea typeface="Arial"/>
                <a:cs typeface="Arial"/>
                <a:sym typeface="Arial"/>
              </a:defRPr>
            </a:lvl2pPr>
            <a:lvl3pPr indent="-317500" lvl="2" marL="1371600" rtl="0">
              <a:spcBef>
                <a:spcPts val="1600"/>
              </a:spcBef>
              <a:spcAft>
                <a:spcPts val="0"/>
              </a:spcAft>
              <a:buSzPts val="1400"/>
              <a:buChar char="■"/>
              <a:defRPr sz="3200">
                <a:solidFill>
                  <a:srgbClr val="F1E10F"/>
                </a:solidFill>
                <a:latin typeface="Arial"/>
                <a:ea typeface="Arial"/>
                <a:cs typeface="Arial"/>
                <a:sym typeface="Arial"/>
              </a:defRPr>
            </a:lvl3pPr>
            <a:lvl4pPr indent="-317500" lvl="3" marL="1828800" rtl="0">
              <a:spcBef>
                <a:spcPts val="1600"/>
              </a:spcBef>
              <a:spcAft>
                <a:spcPts val="0"/>
              </a:spcAft>
              <a:buSzPts val="1400"/>
              <a:buChar char="●"/>
              <a:defRPr sz="2800">
                <a:solidFill>
                  <a:srgbClr val="F1E10F"/>
                </a:solidFill>
                <a:latin typeface="Arial"/>
                <a:ea typeface="Arial"/>
                <a:cs typeface="Arial"/>
                <a:sym typeface="Arial"/>
              </a:defRPr>
            </a:lvl4pPr>
            <a:lvl5pPr indent="-317500" lvl="4" marL="2286000" rtl="0">
              <a:spcBef>
                <a:spcPts val="1600"/>
              </a:spcBef>
              <a:spcAft>
                <a:spcPts val="0"/>
              </a:spcAft>
              <a:buSzPts val="1400"/>
              <a:buChar char="○"/>
              <a:defRPr sz="2800">
                <a:solidFill>
                  <a:srgbClr val="F1E10F"/>
                </a:solidFill>
                <a:latin typeface="Arial"/>
                <a:ea typeface="Arial"/>
                <a:cs typeface="Arial"/>
                <a:sym typeface="Arial"/>
              </a:defRPr>
            </a:lvl5pPr>
            <a:lvl6pPr indent="-317500" lvl="5" marL="2743200" rtl="0">
              <a:spcBef>
                <a:spcPts val="1600"/>
              </a:spcBef>
              <a:spcAft>
                <a:spcPts val="0"/>
              </a:spcAft>
              <a:buSzPts val="1400"/>
              <a:buChar char="■"/>
              <a:defRPr sz="2800">
                <a:solidFill>
                  <a:srgbClr val="F1E10F"/>
                </a:solidFill>
                <a:latin typeface="Arial"/>
                <a:ea typeface="Arial"/>
                <a:cs typeface="Arial"/>
                <a:sym typeface="Arial"/>
              </a:defRPr>
            </a:lvl6pPr>
            <a:lvl7pPr indent="-317500" lvl="6" marL="3200400" rtl="0">
              <a:spcBef>
                <a:spcPts val="1600"/>
              </a:spcBef>
              <a:spcAft>
                <a:spcPts val="0"/>
              </a:spcAft>
              <a:buSzPts val="1400"/>
              <a:buChar char="●"/>
              <a:defRPr sz="2800">
                <a:solidFill>
                  <a:srgbClr val="F1E10F"/>
                </a:solidFill>
                <a:latin typeface="Arial"/>
                <a:ea typeface="Arial"/>
                <a:cs typeface="Arial"/>
                <a:sym typeface="Arial"/>
              </a:defRPr>
            </a:lvl7pPr>
            <a:lvl8pPr indent="-317500" lvl="7" marL="3657600" rtl="0">
              <a:spcBef>
                <a:spcPts val="1600"/>
              </a:spcBef>
              <a:spcAft>
                <a:spcPts val="0"/>
              </a:spcAft>
              <a:buSzPts val="1400"/>
              <a:buChar char="○"/>
              <a:defRPr sz="2800">
                <a:solidFill>
                  <a:srgbClr val="F1E10F"/>
                </a:solidFill>
                <a:latin typeface="Arial"/>
                <a:ea typeface="Arial"/>
                <a:cs typeface="Arial"/>
                <a:sym typeface="Arial"/>
              </a:defRPr>
            </a:lvl8pPr>
            <a:lvl9pPr indent="-317500" lvl="8" marL="4114800" rtl="0">
              <a:spcBef>
                <a:spcPts val="1600"/>
              </a:spcBef>
              <a:spcAft>
                <a:spcPts val="1600"/>
              </a:spcAft>
              <a:buSzPts val="1400"/>
              <a:buChar char="■"/>
              <a:defRPr sz="2800">
                <a:solidFill>
                  <a:srgbClr val="F1E10F"/>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Picture Language Part 3</a:t>
            </a:r>
            <a:endParaRPr/>
          </a:p>
        </p:txBody>
      </p:sp>
      <p:sp>
        <p:nvSpPr>
          <p:cNvPr id="63" name="Shape 6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pic>
        <p:nvPicPr>
          <p:cNvPr descr="left_turn_nova.png" id="142" name="Shape 142"/>
          <p:cNvPicPr preferRelativeResize="0"/>
          <p:nvPr/>
        </p:nvPicPr>
        <p:blipFill>
          <a:blip r:embed="rId4">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43" name="Shape 143"/>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descr="left_turn_nova.png" id="148" name="Shape 148"/>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149" name="Shape 149"/>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50" name="Shape 150"/>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55" name="Shape 155"/>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156" name="Shape 156"/>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57" name="Shape 157"/>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158" name="Shape 158"/>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
        <p:nvSpPr>
          <p:cNvPr id="159" name="Shape 159"/>
          <p:cNvSpPr/>
          <p:nvPr/>
        </p:nvSpPr>
        <p:spPr>
          <a:xfrm>
            <a:off x="6026050" y="1719725"/>
            <a:ext cx="2941200" cy="3254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descr="left_turn_nova.png" id="164" name="Shape 164"/>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165" name="Shape 165"/>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66" name="Shape 166"/>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71" name="Shape 171"/>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172" name="Shape 172"/>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73" name="Shape 173"/>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174" name="Shape 174"/>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
        <p:nvSpPr>
          <p:cNvPr id="175" name="Shape 175"/>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stacker(n, pic)</a:t>
            </a:r>
            <a:endParaRPr sz="1500">
              <a:solidFill>
                <a:srgbClr val="FFF2CC"/>
              </a:solidFill>
            </a:endParaRPr>
          </a:p>
          <a:p>
            <a:pPr indent="0" lvl="0" marL="0" rtl="0" algn="r">
              <a:lnSpc>
                <a:spcPct val="100000"/>
              </a:lnSpc>
              <a:spcBef>
                <a:spcPts val="1600"/>
              </a:spcBef>
              <a:spcAft>
                <a:spcPts val="1600"/>
              </a:spcAft>
              <a:buNone/>
            </a:pPr>
            <a:r>
              <a:t/>
            </a:r>
            <a:endParaRPr sz="1500">
              <a:solidFill>
                <a:srgbClr val="FFF2CC"/>
              </a:solidFill>
            </a:endParaRPr>
          </a:p>
        </p:txBody>
      </p:sp>
      <p:sp>
        <p:nvSpPr>
          <p:cNvPr id="176" name="Shape 176"/>
          <p:cNvSpPr/>
          <p:nvPr/>
        </p:nvSpPr>
        <p:spPr>
          <a:xfrm>
            <a:off x="7227150" y="2772725"/>
            <a:ext cx="1740000" cy="2201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left_turn_nova.png" id="181" name="Shape 181"/>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182" name="Shape 182"/>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83" name="Shape 18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88" name="Shape 188"/>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189" name="Shape 189"/>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90" name="Shape 190"/>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191" name="Shape 191"/>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
        <p:nvSpPr>
          <p:cNvPr id="192" name="Shape 192"/>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stacker(n, pic)</a:t>
            </a:r>
            <a:endParaRPr sz="1500">
              <a:solidFill>
                <a:srgbClr val="FFF2CC"/>
              </a:solidFill>
            </a:endParaRPr>
          </a:p>
          <a:p>
            <a:pPr indent="0" lvl="0" marL="0" rtl="0" algn="r">
              <a:lnSpc>
                <a:spcPct val="100000"/>
              </a:lnSpc>
              <a:spcBef>
                <a:spcPts val="1600"/>
              </a:spcBef>
              <a:spcAft>
                <a:spcPts val="1600"/>
              </a:spcAft>
              <a:buNone/>
            </a:pPr>
            <a:r>
              <a:t/>
            </a:r>
            <a:endParaRPr sz="1500">
              <a:solidFill>
                <a:srgbClr val="FFF2CC"/>
              </a:solidFill>
            </a:endParaRPr>
          </a:p>
        </p:txBody>
      </p:sp>
      <p:cxnSp>
        <p:nvCxnSpPr>
          <p:cNvPr id="193" name="Shape 193"/>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sp>
        <p:nvSpPr>
          <p:cNvPr id="194" name="Shape 194"/>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nvSpPr>
        <p:spPr>
          <a:xfrm>
            <a:off x="7447376" y="36762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6" name="Shape 196"/>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197" name="Shape 197"/>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8" name="Shape 198"/>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9" name="Shape 199"/>
          <p:cNvCxnSpPr/>
          <p:nvPr/>
        </p:nvCxnSpPr>
        <p:spPr>
          <a:xfrm>
            <a:off x="8501098" y="313527"/>
            <a:ext cx="0" cy="210300"/>
          </a:xfrm>
          <a:prstGeom prst="straightConnector1">
            <a:avLst/>
          </a:prstGeom>
          <a:noFill/>
          <a:ln cap="flat" cmpd="sng" w="28575">
            <a:solidFill>
              <a:srgbClr val="000000"/>
            </a:solidFill>
            <a:prstDash val="solid"/>
            <a:round/>
            <a:headEnd len="med" w="med" type="none"/>
            <a:tailEnd len="med" w="med" type="none"/>
          </a:ln>
        </p:spPr>
      </p:cxnSp>
      <p:cxnSp>
        <p:nvCxnSpPr>
          <p:cNvPr id="200" name="Shape 200"/>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201" name="Shape 201"/>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2" name="Shape 202"/>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3" name="Shape 203"/>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204" name="Shape 204"/>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6" name="Shape 206"/>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207" name="Shape 207"/>
          <p:cNvGrpSpPr/>
          <p:nvPr/>
        </p:nvGrpSpPr>
        <p:grpSpPr>
          <a:xfrm>
            <a:off x="7342073" y="1160937"/>
            <a:ext cx="280733" cy="280733"/>
            <a:chOff x="6817175" y="2742350"/>
            <a:chExt cx="367500" cy="367500"/>
          </a:xfrm>
        </p:grpSpPr>
        <p:sp>
          <p:nvSpPr>
            <p:cNvPr id="208" name="Shape 208"/>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9" name="Shape 209"/>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0" name="Shape 210"/>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2" name="Shape 212"/>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213" name="Shape 213"/>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214" name="Shape 214"/>
          <p:cNvGrpSpPr/>
          <p:nvPr/>
        </p:nvGrpSpPr>
        <p:grpSpPr>
          <a:xfrm>
            <a:off x="8360557" y="1160937"/>
            <a:ext cx="140348" cy="280733"/>
            <a:chOff x="6817175" y="2742350"/>
            <a:chExt cx="367500" cy="367500"/>
          </a:xfrm>
        </p:grpSpPr>
        <p:sp>
          <p:nvSpPr>
            <p:cNvPr id="215" name="Shape 215"/>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6" name="Shape 216"/>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7" name="Shape 217"/>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9" name="Shape 219"/>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220" name="Shape 220"/>
          <p:cNvGrpSpPr/>
          <p:nvPr/>
        </p:nvGrpSpPr>
        <p:grpSpPr>
          <a:xfrm>
            <a:off x="7342073" y="1604147"/>
            <a:ext cx="280733" cy="280733"/>
            <a:chOff x="6817175" y="2742350"/>
            <a:chExt cx="367500" cy="367500"/>
          </a:xfrm>
        </p:grpSpPr>
        <p:sp>
          <p:nvSpPr>
            <p:cNvPr id="221" name="Shape 221"/>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2" name="Shape 222"/>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3" name="Shape 223"/>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226" name="Shape 226"/>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227" name="Shape 227"/>
          <p:cNvGrpSpPr/>
          <p:nvPr/>
        </p:nvGrpSpPr>
        <p:grpSpPr>
          <a:xfrm>
            <a:off x="8366756" y="1590734"/>
            <a:ext cx="280733" cy="143068"/>
            <a:chOff x="6817175" y="2742350"/>
            <a:chExt cx="367500" cy="367500"/>
          </a:xfrm>
        </p:grpSpPr>
        <p:sp>
          <p:nvSpPr>
            <p:cNvPr id="228" name="Shape 228"/>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9" name="Shape 229"/>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0" name="Shape 230"/>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2" name="Shape 232"/>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233" name="Shape 233"/>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4" name="Shape 234"/>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5" name="Shape 235"/>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236" name="Shape 236"/>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237" name="Shape 237"/>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238" name="Shape 238"/>
          <p:cNvGrpSpPr/>
          <p:nvPr/>
        </p:nvGrpSpPr>
        <p:grpSpPr>
          <a:xfrm>
            <a:off x="8361077" y="2139320"/>
            <a:ext cx="280733" cy="93749"/>
            <a:chOff x="6817175" y="1643075"/>
            <a:chExt cx="367500" cy="367500"/>
          </a:xfrm>
        </p:grpSpPr>
        <p:sp>
          <p:nvSpPr>
            <p:cNvPr id="239" name="Shape 239"/>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0" name="Shape 240"/>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1" name="Shape 241"/>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242" name="Shape 242"/>
          <p:cNvGrpSpPr/>
          <p:nvPr/>
        </p:nvGrpSpPr>
        <p:grpSpPr>
          <a:xfrm>
            <a:off x="8361077" y="2232555"/>
            <a:ext cx="280733" cy="93749"/>
            <a:chOff x="6817175" y="1643075"/>
            <a:chExt cx="367500" cy="367500"/>
          </a:xfrm>
        </p:grpSpPr>
        <p:sp>
          <p:nvSpPr>
            <p:cNvPr id="243" name="Shape 243"/>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4" name="Shape 244"/>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5" name="Shape 245"/>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246" name="Shape 246"/>
          <p:cNvGrpSpPr/>
          <p:nvPr/>
        </p:nvGrpSpPr>
        <p:grpSpPr>
          <a:xfrm>
            <a:off x="8361077" y="2045575"/>
            <a:ext cx="280733" cy="93749"/>
            <a:chOff x="6817175" y="1643075"/>
            <a:chExt cx="367500" cy="367500"/>
          </a:xfrm>
        </p:grpSpPr>
        <p:sp>
          <p:nvSpPr>
            <p:cNvPr id="247" name="Shape 247"/>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8" name="Shape 248"/>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9" name="Shape 249"/>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sp>
        <p:nvSpPr>
          <p:cNvPr id="250" name="Shape 250"/>
          <p:cNvSpPr/>
          <p:nvPr/>
        </p:nvSpPr>
        <p:spPr>
          <a:xfrm>
            <a:off x="7227150" y="2772725"/>
            <a:ext cx="1740000" cy="2201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descr="left_turn_nova.png" id="255" name="Shape 255"/>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256" name="Shape 256"/>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257" name="Shape 257"/>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262" name="Shape 262"/>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263" name="Shape 263"/>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264" name="Shape 264"/>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265" name="Shape 265"/>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
        <p:nvSpPr>
          <p:cNvPr id="266" name="Shape 266"/>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1600"/>
              </a:spcAft>
              <a:buNone/>
            </a:pPr>
            <a:r>
              <a:rPr lang="en-GB" sz="1500">
                <a:solidFill>
                  <a:srgbClr val="FFF2CC"/>
                </a:solidFill>
              </a:rPr>
              <a:t>stacker(n, pic)</a:t>
            </a:r>
            <a:endParaRPr sz="1500">
              <a:solidFill>
                <a:srgbClr val="FFF2CC"/>
              </a:solidFill>
            </a:endParaRPr>
          </a:p>
        </p:txBody>
      </p:sp>
      <p:cxnSp>
        <p:nvCxnSpPr>
          <p:cNvPr id="267" name="Shape 267"/>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sp>
        <p:nvSpPr>
          <p:cNvPr id="268" name="Shape 268"/>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9" name="Shape 269"/>
          <p:cNvSpPr/>
          <p:nvPr/>
        </p:nvSpPr>
        <p:spPr>
          <a:xfrm>
            <a:off x="7447376" y="36762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0" name="Shape 270"/>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271" name="Shape 271"/>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2" name="Shape 272"/>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3" name="Shape 273"/>
          <p:cNvCxnSpPr/>
          <p:nvPr/>
        </p:nvCxnSpPr>
        <p:spPr>
          <a:xfrm>
            <a:off x="8501098" y="313527"/>
            <a:ext cx="0" cy="210300"/>
          </a:xfrm>
          <a:prstGeom prst="straightConnector1">
            <a:avLst/>
          </a:prstGeom>
          <a:noFill/>
          <a:ln cap="flat" cmpd="sng" w="28575">
            <a:solidFill>
              <a:srgbClr val="000000"/>
            </a:solidFill>
            <a:prstDash val="solid"/>
            <a:round/>
            <a:headEnd len="med" w="med" type="none"/>
            <a:tailEnd len="med" w="med" type="none"/>
          </a:ln>
        </p:spPr>
      </p:cxnSp>
      <p:cxnSp>
        <p:nvCxnSpPr>
          <p:cNvPr id="274" name="Shape 274"/>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275" name="Shape 275"/>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6" name="Shape 276"/>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7" name="Shape 277"/>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278" name="Shape 278"/>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9" name="Shape 279"/>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0" name="Shape 280"/>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281" name="Shape 281"/>
          <p:cNvGrpSpPr/>
          <p:nvPr/>
        </p:nvGrpSpPr>
        <p:grpSpPr>
          <a:xfrm>
            <a:off x="7342073" y="1160937"/>
            <a:ext cx="280733" cy="280733"/>
            <a:chOff x="6817175" y="2742350"/>
            <a:chExt cx="367500" cy="367500"/>
          </a:xfrm>
        </p:grpSpPr>
        <p:sp>
          <p:nvSpPr>
            <p:cNvPr id="282" name="Shape 282"/>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3" name="Shape 283"/>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4" name="Shape 284"/>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6" name="Shape 286"/>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287" name="Shape 287"/>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288" name="Shape 288"/>
          <p:cNvGrpSpPr/>
          <p:nvPr/>
        </p:nvGrpSpPr>
        <p:grpSpPr>
          <a:xfrm>
            <a:off x="8360557" y="1160937"/>
            <a:ext cx="140348" cy="280733"/>
            <a:chOff x="6817175" y="2742350"/>
            <a:chExt cx="367500" cy="367500"/>
          </a:xfrm>
        </p:grpSpPr>
        <p:sp>
          <p:nvSpPr>
            <p:cNvPr id="289" name="Shape 289"/>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0" name="Shape 290"/>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1" name="Shape 291"/>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3" name="Shape 293"/>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294" name="Shape 294"/>
          <p:cNvGrpSpPr/>
          <p:nvPr/>
        </p:nvGrpSpPr>
        <p:grpSpPr>
          <a:xfrm>
            <a:off x="7342073" y="1604147"/>
            <a:ext cx="280733" cy="280733"/>
            <a:chOff x="6817175" y="2742350"/>
            <a:chExt cx="367500" cy="367500"/>
          </a:xfrm>
        </p:grpSpPr>
        <p:sp>
          <p:nvSpPr>
            <p:cNvPr id="295" name="Shape 295"/>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6" name="Shape 296"/>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7" name="Shape 297"/>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9" name="Shape 299"/>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300" name="Shape 300"/>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301" name="Shape 301"/>
          <p:cNvGrpSpPr/>
          <p:nvPr/>
        </p:nvGrpSpPr>
        <p:grpSpPr>
          <a:xfrm>
            <a:off x="8366756" y="1590734"/>
            <a:ext cx="280733" cy="143068"/>
            <a:chOff x="6817175" y="2742350"/>
            <a:chExt cx="367500" cy="367500"/>
          </a:xfrm>
        </p:grpSpPr>
        <p:sp>
          <p:nvSpPr>
            <p:cNvPr id="302" name="Shape 302"/>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3" name="Shape 303"/>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4" name="Shape 304"/>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6" name="Shape 306"/>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307" name="Shape 307"/>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8" name="Shape 308"/>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9" name="Shape 309"/>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310" name="Shape 310"/>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311" name="Shape 311"/>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312" name="Shape 312"/>
          <p:cNvGrpSpPr/>
          <p:nvPr/>
        </p:nvGrpSpPr>
        <p:grpSpPr>
          <a:xfrm>
            <a:off x="8361077" y="2139320"/>
            <a:ext cx="280733" cy="93749"/>
            <a:chOff x="6817175" y="1643075"/>
            <a:chExt cx="367500" cy="367500"/>
          </a:xfrm>
        </p:grpSpPr>
        <p:sp>
          <p:nvSpPr>
            <p:cNvPr id="313" name="Shape 313"/>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4" name="Shape 314"/>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15" name="Shape 315"/>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316" name="Shape 316"/>
          <p:cNvGrpSpPr/>
          <p:nvPr/>
        </p:nvGrpSpPr>
        <p:grpSpPr>
          <a:xfrm>
            <a:off x="8361077" y="2232555"/>
            <a:ext cx="280733" cy="93749"/>
            <a:chOff x="6817175" y="1643075"/>
            <a:chExt cx="367500" cy="367500"/>
          </a:xfrm>
        </p:grpSpPr>
        <p:sp>
          <p:nvSpPr>
            <p:cNvPr id="317" name="Shape 317"/>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8" name="Shape 318"/>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19" name="Shape 319"/>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320" name="Shape 320"/>
          <p:cNvGrpSpPr/>
          <p:nvPr/>
        </p:nvGrpSpPr>
        <p:grpSpPr>
          <a:xfrm>
            <a:off x="8361077" y="2045575"/>
            <a:ext cx="280733" cy="93749"/>
            <a:chOff x="6817175" y="1643075"/>
            <a:chExt cx="367500" cy="367500"/>
          </a:xfrm>
        </p:grpSpPr>
        <p:sp>
          <p:nvSpPr>
            <p:cNvPr id="321" name="Shape 321"/>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2" name="Shape 322"/>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23" name="Shape 323"/>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sp>
        <p:nvSpPr>
          <p:cNvPr id="324" name="Shape 324"/>
          <p:cNvSpPr/>
          <p:nvPr/>
        </p:nvSpPr>
        <p:spPr>
          <a:xfrm>
            <a:off x="5447025" y="1960600"/>
            <a:ext cx="3404400" cy="4932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7227150" y="2772725"/>
            <a:ext cx="1740000" cy="2201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descr="left_turn_nova.png" id="330" name="Shape 330"/>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331" name="Shape 331"/>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332" name="Shape 332"/>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Shape 334"/>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337" name="Shape 337"/>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338" name="Shape 338"/>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339" name="Shape 339"/>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340" name="Shape 340"/>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341" name="Shape 341"/>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stacker(n, pic)</a:t>
            </a:r>
            <a:endParaRPr sz="1500">
              <a:solidFill>
                <a:srgbClr val="FFF2CC"/>
              </a:solidFill>
            </a:endParaRPr>
          </a:p>
          <a:p>
            <a:pPr indent="0" lvl="0" marL="0" rtl="0" algn="r">
              <a:lnSpc>
                <a:spcPct val="100000"/>
              </a:lnSpc>
              <a:spcBef>
                <a:spcPts val="1600"/>
              </a:spcBef>
              <a:spcAft>
                <a:spcPts val="1600"/>
              </a:spcAft>
              <a:buNone/>
            </a:pPr>
            <a:r>
              <a:t/>
            </a:r>
            <a:endParaRPr sz="1500">
              <a:solidFill>
                <a:srgbClr val="FFF2CC"/>
              </a:solidFill>
            </a:endParaRPr>
          </a:p>
        </p:txBody>
      </p:sp>
      <p:cxnSp>
        <p:nvCxnSpPr>
          <p:cNvPr id="342" name="Shape 342"/>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sp>
        <p:nvSpPr>
          <p:cNvPr id="343" name="Shape 343"/>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4" name="Shape 344"/>
          <p:cNvSpPr/>
          <p:nvPr/>
        </p:nvSpPr>
        <p:spPr>
          <a:xfrm>
            <a:off x="7447376" y="36762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45" name="Shape 345"/>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346" name="Shape 346"/>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7" name="Shape 347"/>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48" name="Shape 348"/>
          <p:cNvCxnSpPr/>
          <p:nvPr/>
        </p:nvCxnSpPr>
        <p:spPr>
          <a:xfrm>
            <a:off x="8501098" y="313527"/>
            <a:ext cx="0" cy="210300"/>
          </a:xfrm>
          <a:prstGeom prst="straightConnector1">
            <a:avLst/>
          </a:prstGeom>
          <a:noFill/>
          <a:ln cap="flat" cmpd="sng" w="28575">
            <a:solidFill>
              <a:srgbClr val="000000"/>
            </a:solidFill>
            <a:prstDash val="solid"/>
            <a:round/>
            <a:headEnd len="med" w="med" type="none"/>
            <a:tailEnd len="med" w="med" type="none"/>
          </a:ln>
        </p:spPr>
      </p:cxnSp>
      <p:cxnSp>
        <p:nvCxnSpPr>
          <p:cNvPr id="349" name="Shape 349"/>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350" name="Shape 350"/>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1" name="Shape 351"/>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52" name="Shape 352"/>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353" name="Shape 353"/>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4" name="Shape 354"/>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55" name="Shape 355"/>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356" name="Shape 356"/>
          <p:cNvGrpSpPr/>
          <p:nvPr/>
        </p:nvGrpSpPr>
        <p:grpSpPr>
          <a:xfrm>
            <a:off x="7342073" y="1160937"/>
            <a:ext cx="280733" cy="280733"/>
            <a:chOff x="6817175" y="2742350"/>
            <a:chExt cx="367500" cy="367500"/>
          </a:xfrm>
        </p:grpSpPr>
        <p:sp>
          <p:nvSpPr>
            <p:cNvPr id="357" name="Shape 357"/>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8" name="Shape 358"/>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9" name="Shape 359"/>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1" name="Shape 361"/>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362" name="Shape 362"/>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363" name="Shape 363"/>
          <p:cNvGrpSpPr/>
          <p:nvPr/>
        </p:nvGrpSpPr>
        <p:grpSpPr>
          <a:xfrm>
            <a:off x="8360557" y="1160937"/>
            <a:ext cx="140348" cy="280733"/>
            <a:chOff x="6817175" y="2742350"/>
            <a:chExt cx="367500" cy="367500"/>
          </a:xfrm>
        </p:grpSpPr>
        <p:sp>
          <p:nvSpPr>
            <p:cNvPr id="364" name="Shape 364"/>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5" name="Shape 365"/>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6" name="Shape 366"/>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8" name="Shape 368"/>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369" name="Shape 369"/>
          <p:cNvGrpSpPr/>
          <p:nvPr/>
        </p:nvGrpSpPr>
        <p:grpSpPr>
          <a:xfrm>
            <a:off x="7342073" y="1604147"/>
            <a:ext cx="280733" cy="280733"/>
            <a:chOff x="6817175" y="2742350"/>
            <a:chExt cx="367500" cy="367500"/>
          </a:xfrm>
        </p:grpSpPr>
        <p:sp>
          <p:nvSpPr>
            <p:cNvPr id="370" name="Shape 370"/>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1" name="Shape 371"/>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2" name="Shape 372"/>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4" name="Shape 374"/>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375" name="Shape 375"/>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376" name="Shape 376"/>
          <p:cNvGrpSpPr/>
          <p:nvPr/>
        </p:nvGrpSpPr>
        <p:grpSpPr>
          <a:xfrm>
            <a:off x="8366756" y="1590734"/>
            <a:ext cx="280733" cy="143068"/>
            <a:chOff x="6817175" y="2742350"/>
            <a:chExt cx="367500" cy="367500"/>
          </a:xfrm>
        </p:grpSpPr>
        <p:sp>
          <p:nvSpPr>
            <p:cNvPr id="377" name="Shape 377"/>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8" name="Shape 378"/>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9" name="Shape 379"/>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1" name="Shape 381"/>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382" name="Shape 382"/>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3" name="Shape 383"/>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4" name="Shape 384"/>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385" name="Shape 385"/>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386" name="Shape 386"/>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387" name="Shape 387"/>
          <p:cNvGrpSpPr/>
          <p:nvPr/>
        </p:nvGrpSpPr>
        <p:grpSpPr>
          <a:xfrm>
            <a:off x="8361077" y="2139320"/>
            <a:ext cx="280733" cy="93749"/>
            <a:chOff x="6817175" y="1643075"/>
            <a:chExt cx="367500" cy="367500"/>
          </a:xfrm>
        </p:grpSpPr>
        <p:sp>
          <p:nvSpPr>
            <p:cNvPr id="388" name="Shape 388"/>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9" name="Shape 389"/>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0" name="Shape 390"/>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391" name="Shape 391"/>
          <p:cNvGrpSpPr/>
          <p:nvPr/>
        </p:nvGrpSpPr>
        <p:grpSpPr>
          <a:xfrm>
            <a:off x="8361077" y="2232555"/>
            <a:ext cx="280733" cy="93749"/>
            <a:chOff x="6817175" y="1643075"/>
            <a:chExt cx="367500" cy="367500"/>
          </a:xfrm>
        </p:grpSpPr>
        <p:sp>
          <p:nvSpPr>
            <p:cNvPr id="392" name="Shape 392"/>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3" name="Shape 393"/>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4" name="Shape 394"/>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395" name="Shape 395"/>
          <p:cNvGrpSpPr/>
          <p:nvPr/>
        </p:nvGrpSpPr>
        <p:grpSpPr>
          <a:xfrm>
            <a:off x="8361077" y="2045575"/>
            <a:ext cx="280733" cy="93749"/>
            <a:chOff x="6817175" y="1643075"/>
            <a:chExt cx="367500" cy="367500"/>
          </a:xfrm>
        </p:grpSpPr>
        <p:sp>
          <p:nvSpPr>
            <p:cNvPr id="396" name="Shape 396"/>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7" name="Shape 397"/>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8" name="Shape 398"/>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sp>
        <p:nvSpPr>
          <p:cNvPr id="399" name="Shape 399"/>
          <p:cNvSpPr/>
          <p:nvPr/>
        </p:nvSpPr>
        <p:spPr>
          <a:xfrm>
            <a:off x="5447025" y="1960600"/>
            <a:ext cx="3404400" cy="4932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pic>
        <p:nvPicPr>
          <p:cNvPr descr="left_turn_nova.png" id="406" name="Shape 406"/>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407" name="Shape 407"/>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408" name="Shape 408"/>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413" name="Shape 413"/>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414" name="Shape 414"/>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415" name="Shape 415"/>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416" name="Shape 416"/>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417" name="Shape 417"/>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pic>
        <p:nvPicPr>
          <p:cNvPr descr="left_turn_nova.png" id="423" name="Shape 423"/>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424" name="Shape 424"/>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425" name="Shape 425"/>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430" name="Shape 430"/>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431" name="Shape 431"/>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432" name="Shape 432"/>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sp>
        <p:nvSpPr>
          <p:cNvPr id="433" name="Shape 433"/>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434" name="Shape 434"/>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stacker(n, pic)</a:t>
            </a:r>
            <a:endParaRPr sz="1500">
              <a:solidFill>
                <a:srgbClr val="FFF2CC"/>
              </a:solidFill>
            </a:endParaRPr>
          </a:p>
          <a:p>
            <a:pPr indent="0" lvl="0" marL="0" rtl="0" algn="r">
              <a:lnSpc>
                <a:spcPct val="100000"/>
              </a:lnSpc>
              <a:spcBef>
                <a:spcPts val="1600"/>
              </a:spcBef>
              <a:spcAft>
                <a:spcPts val="1600"/>
              </a:spcAft>
              <a:buNone/>
            </a:pPr>
            <a:r>
              <a:t/>
            </a:r>
            <a:endParaRPr sz="1500">
              <a:solidFill>
                <a:srgbClr val="FFF2CC"/>
              </a:solidFill>
            </a:endParaRPr>
          </a:p>
        </p:txBody>
      </p:sp>
      <p:cxnSp>
        <p:nvCxnSpPr>
          <p:cNvPr id="435" name="Shape 435"/>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sp>
        <p:nvSpPr>
          <p:cNvPr id="436" name="Shape 436"/>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7" name="Shape 437"/>
          <p:cNvSpPr/>
          <p:nvPr/>
        </p:nvSpPr>
        <p:spPr>
          <a:xfrm>
            <a:off x="7447376" y="36762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8" name="Shape 438"/>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439" name="Shape 439"/>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0" name="Shape 440"/>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1" name="Shape 441"/>
          <p:cNvCxnSpPr/>
          <p:nvPr/>
        </p:nvCxnSpPr>
        <p:spPr>
          <a:xfrm>
            <a:off x="8501098" y="313527"/>
            <a:ext cx="0" cy="210300"/>
          </a:xfrm>
          <a:prstGeom prst="straightConnector1">
            <a:avLst/>
          </a:prstGeom>
          <a:noFill/>
          <a:ln cap="flat" cmpd="sng" w="28575">
            <a:solidFill>
              <a:srgbClr val="000000"/>
            </a:solidFill>
            <a:prstDash val="solid"/>
            <a:round/>
            <a:headEnd len="med" w="med" type="none"/>
            <a:tailEnd len="med" w="med" type="none"/>
          </a:ln>
        </p:spPr>
      </p:cxnSp>
      <p:cxnSp>
        <p:nvCxnSpPr>
          <p:cNvPr id="442" name="Shape 442"/>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443" name="Shape 443"/>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4" name="Shape 444"/>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5" name="Shape 445"/>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446" name="Shape 446"/>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7" name="Shape 447"/>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8" name="Shape 448"/>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449" name="Shape 449"/>
          <p:cNvGrpSpPr/>
          <p:nvPr/>
        </p:nvGrpSpPr>
        <p:grpSpPr>
          <a:xfrm>
            <a:off x="7342073" y="1160937"/>
            <a:ext cx="280733" cy="280733"/>
            <a:chOff x="6817175" y="2742350"/>
            <a:chExt cx="367500" cy="367500"/>
          </a:xfrm>
        </p:grpSpPr>
        <p:sp>
          <p:nvSpPr>
            <p:cNvPr id="450" name="Shape 450"/>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1" name="Shape 451"/>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2" name="Shape 452"/>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4" name="Shape 454"/>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455" name="Shape 455"/>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456" name="Shape 456"/>
          <p:cNvGrpSpPr/>
          <p:nvPr/>
        </p:nvGrpSpPr>
        <p:grpSpPr>
          <a:xfrm>
            <a:off x="8360557" y="1160937"/>
            <a:ext cx="140348" cy="280733"/>
            <a:chOff x="6817175" y="2742350"/>
            <a:chExt cx="367500" cy="367500"/>
          </a:xfrm>
        </p:grpSpPr>
        <p:sp>
          <p:nvSpPr>
            <p:cNvPr id="457" name="Shape 457"/>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8" name="Shape 458"/>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9" name="Shape 459"/>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1" name="Shape 461"/>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462" name="Shape 462"/>
          <p:cNvGrpSpPr/>
          <p:nvPr/>
        </p:nvGrpSpPr>
        <p:grpSpPr>
          <a:xfrm>
            <a:off x="7342073" y="1604147"/>
            <a:ext cx="280733" cy="280733"/>
            <a:chOff x="6817175" y="2742350"/>
            <a:chExt cx="367500" cy="367500"/>
          </a:xfrm>
        </p:grpSpPr>
        <p:sp>
          <p:nvSpPr>
            <p:cNvPr id="463" name="Shape 463"/>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4" name="Shape 464"/>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5" name="Shape 465"/>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7" name="Shape 467"/>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468" name="Shape 468"/>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469" name="Shape 469"/>
          <p:cNvGrpSpPr/>
          <p:nvPr/>
        </p:nvGrpSpPr>
        <p:grpSpPr>
          <a:xfrm>
            <a:off x="8366756" y="1590734"/>
            <a:ext cx="280733" cy="143068"/>
            <a:chOff x="6817175" y="2742350"/>
            <a:chExt cx="367500" cy="367500"/>
          </a:xfrm>
        </p:grpSpPr>
        <p:sp>
          <p:nvSpPr>
            <p:cNvPr id="470" name="Shape 470"/>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1" name="Shape 471"/>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2" name="Shape 472"/>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4" name="Shape 474"/>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475" name="Shape 475"/>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6" name="Shape 476"/>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7" name="Shape 477"/>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478" name="Shape 478"/>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479" name="Shape 479"/>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480" name="Shape 480"/>
          <p:cNvGrpSpPr/>
          <p:nvPr/>
        </p:nvGrpSpPr>
        <p:grpSpPr>
          <a:xfrm>
            <a:off x="8361077" y="2139320"/>
            <a:ext cx="280733" cy="93749"/>
            <a:chOff x="6817175" y="1643075"/>
            <a:chExt cx="367500" cy="367500"/>
          </a:xfrm>
        </p:grpSpPr>
        <p:sp>
          <p:nvSpPr>
            <p:cNvPr id="481" name="Shape 481"/>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2" name="Shape 482"/>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3" name="Shape 483"/>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484" name="Shape 484"/>
          <p:cNvGrpSpPr/>
          <p:nvPr/>
        </p:nvGrpSpPr>
        <p:grpSpPr>
          <a:xfrm>
            <a:off x="8361077" y="2232555"/>
            <a:ext cx="280733" cy="93749"/>
            <a:chOff x="6817175" y="1643075"/>
            <a:chExt cx="367500" cy="367500"/>
          </a:xfrm>
        </p:grpSpPr>
        <p:sp>
          <p:nvSpPr>
            <p:cNvPr id="485" name="Shape 485"/>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6" name="Shape 486"/>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7" name="Shape 487"/>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488" name="Shape 488"/>
          <p:cNvGrpSpPr/>
          <p:nvPr/>
        </p:nvGrpSpPr>
        <p:grpSpPr>
          <a:xfrm>
            <a:off x="8361077" y="2045575"/>
            <a:ext cx="280733" cy="93749"/>
            <a:chOff x="6817175" y="1643075"/>
            <a:chExt cx="367500" cy="367500"/>
          </a:xfrm>
        </p:grpSpPr>
        <p:sp>
          <p:nvSpPr>
            <p:cNvPr id="489" name="Shape 489"/>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90" name="Shape 490"/>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91" name="Shape 491"/>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sp>
        <p:nvSpPr>
          <p:cNvPr id="492" name="Shape 492"/>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70375" y="3254175"/>
            <a:ext cx="2022300" cy="16677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30750" y="27676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1831425" y="2767675"/>
            <a:ext cx="2877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pic>
        <p:nvPicPr>
          <p:cNvPr descr="left_turn_nova.png" id="501" name="Shape 501"/>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502" name="Shape 502"/>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503" name="Shape 50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508" name="Shape 508"/>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509" name="Shape 509"/>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510" name="Shape 510"/>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511" name="Shape 511"/>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sp>
        <p:nvSpPr>
          <p:cNvPr id="512" name="Shape 512"/>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chemeClr val="lt1"/>
                </a:solidFill>
                <a:latin typeface="Consolas"/>
                <a:ea typeface="Consolas"/>
                <a:cs typeface="Consolas"/>
                <a:sym typeface="Consolas"/>
              </a:rPr>
              <a:t>stacker(</a:t>
            </a:r>
            <a:r>
              <a:rPr lang="en-GB" sz="1500">
                <a:solidFill>
                  <a:schemeClr val="lt1"/>
                </a:solidFill>
                <a:latin typeface="Consolas"/>
                <a:ea typeface="Consolas"/>
                <a:cs typeface="Consolas"/>
                <a:sym typeface="Consolas"/>
              </a:rPr>
              <a:t>5, 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chemeClr val="lt1"/>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513" name="Shape 513"/>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stacker(n, pic)</a:t>
            </a:r>
            <a:endParaRPr sz="1500">
              <a:solidFill>
                <a:srgbClr val="FFF2CC"/>
              </a:solidFill>
            </a:endParaRPr>
          </a:p>
          <a:p>
            <a:pPr indent="0" lvl="0" marL="0" rtl="0" algn="r">
              <a:lnSpc>
                <a:spcPct val="100000"/>
              </a:lnSpc>
              <a:spcBef>
                <a:spcPts val="1600"/>
              </a:spcBef>
              <a:spcAft>
                <a:spcPts val="1600"/>
              </a:spcAft>
              <a:buNone/>
            </a:pPr>
            <a:r>
              <a:t/>
            </a:r>
            <a:endParaRPr sz="1500">
              <a:solidFill>
                <a:srgbClr val="FFF2CC"/>
              </a:solidFill>
            </a:endParaRPr>
          </a:p>
        </p:txBody>
      </p:sp>
      <p:cxnSp>
        <p:nvCxnSpPr>
          <p:cNvPr id="514" name="Shape 514"/>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sp>
        <p:nvSpPr>
          <p:cNvPr id="515" name="Shape 515"/>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6" name="Shape 516"/>
          <p:cNvSpPr/>
          <p:nvPr/>
        </p:nvSpPr>
        <p:spPr>
          <a:xfrm>
            <a:off x="7447376" y="36762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17" name="Shape 517"/>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518" name="Shape 518"/>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9" name="Shape 519"/>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0" name="Shape 520"/>
          <p:cNvCxnSpPr/>
          <p:nvPr/>
        </p:nvCxnSpPr>
        <p:spPr>
          <a:xfrm>
            <a:off x="8501098" y="313527"/>
            <a:ext cx="0" cy="210300"/>
          </a:xfrm>
          <a:prstGeom prst="straightConnector1">
            <a:avLst/>
          </a:prstGeom>
          <a:noFill/>
          <a:ln cap="flat" cmpd="sng" w="28575">
            <a:solidFill>
              <a:srgbClr val="000000"/>
            </a:solidFill>
            <a:prstDash val="solid"/>
            <a:round/>
            <a:headEnd len="med" w="med" type="none"/>
            <a:tailEnd len="med" w="med" type="none"/>
          </a:ln>
        </p:spPr>
      </p:cxnSp>
      <p:cxnSp>
        <p:nvCxnSpPr>
          <p:cNvPr id="521" name="Shape 521"/>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522" name="Shape 522"/>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3" name="Shape 523"/>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4" name="Shape 524"/>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525" name="Shape 525"/>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6" name="Shape 526"/>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7" name="Shape 527"/>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528" name="Shape 528"/>
          <p:cNvGrpSpPr/>
          <p:nvPr/>
        </p:nvGrpSpPr>
        <p:grpSpPr>
          <a:xfrm>
            <a:off x="7342073" y="1160937"/>
            <a:ext cx="280733" cy="280733"/>
            <a:chOff x="6817175" y="2742350"/>
            <a:chExt cx="367500" cy="367500"/>
          </a:xfrm>
        </p:grpSpPr>
        <p:sp>
          <p:nvSpPr>
            <p:cNvPr id="529" name="Shape 529"/>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0" name="Shape 530"/>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1" name="Shape 531"/>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3" name="Shape 533"/>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534" name="Shape 534"/>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535" name="Shape 535"/>
          <p:cNvGrpSpPr/>
          <p:nvPr/>
        </p:nvGrpSpPr>
        <p:grpSpPr>
          <a:xfrm>
            <a:off x="8360557" y="1160937"/>
            <a:ext cx="140348" cy="280733"/>
            <a:chOff x="6817175" y="2742350"/>
            <a:chExt cx="367500" cy="367500"/>
          </a:xfrm>
        </p:grpSpPr>
        <p:sp>
          <p:nvSpPr>
            <p:cNvPr id="536" name="Shape 536"/>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7" name="Shape 537"/>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8" name="Shape 538"/>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0" name="Shape 540"/>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541" name="Shape 541"/>
          <p:cNvGrpSpPr/>
          <p:nvPr/>
        </p:nvGrpSpPr>
        <p:grpSpPr>
          <a:xfrm>
            <a:off x="7342073" y="1604147"/>
            <a:ext cx="280733" cy="280733"/>
            <a:chOff x="6817175" y="2742350"/>
            <a:chExt cx="367500" cy="367500"/>
          </a:xfrm>
        </p:grpSpPr>
        <p:sp>
          <p:nvSpPr>
            <p:cNvPr id="542" name="Shape 542"/>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3" name="Shape 543"/>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4" name="Shape 544"/>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6" name="Shape 546"/>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547" name="Shape 547"/>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548" name="Shape 548"/>
          <p:cNvGrpSpPr/>
          <p:nvPr/>
        </p:nvGrpSpPr>
        <p:grpSpPr>
          <a:xfrm>
            <a:off x="8366756" y="1590734"/>
            <a:ext cx="280733" cy="143068"/>
            <a:chOff x="6817175" y="2742350"/>
            <a:chExt cx="367500" cy="367500"/>
          </a:xfrm>
        </p:grpSpPr>
        <p:sp>
          <p:nvSpPr>
            <p:cNvPr id="549" name="Shape 549"/>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0" name="Shape 550"/>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51" name="Shape 551"/>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3" name="Shape 553"/>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554" name="Shape 554"/>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5" name="Shape 555"/>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56" name="Shape 556"/>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557" name="Shape 557"/>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558" name="Shape 558"/>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559" name="Shape 559"/>
          <p:cNvGrpSpPr/>
          <p:nvPr/>
        </p:nvGrpSpPr>
        <p:grpSpPr>
          <a:xfrm>
            <a:off x="8361077" y="2139320"/>
            <a:ext cx="280733" cy="93749"/>
            <a:chOff x="6817175" y="1643075"/>
            <a:chExt cx="367500" cy="367500"/>
          </a:xfrm>
        </p:grpSpPr>
        <p:sp>
          <p:nvSpPr>
            <p:cNvPr id="560" name="Shape 560"/>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1" name="Shape 561"/>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62" name="Shape 562"/>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563" name="Shape 563"/>
          <p:cNvGrpSpPr/>
          <p:nvPr/>
        </p:nvGrpSpPr>
        <p:grpSpPr>
          <a:xfrm>
            <a:off x="8361077" y="2232555"/>
            <a:ext cx="280733" cy="93749"/>
            <a:chOff x="6817175" y="1643075"/>
            <a:chExt cx="367500" cy="367500"/>
          </a:xfrm>
        </p:grpSpPr>
        <p:sp>
          <p:nvSpPr>
            <p:cNvPr id="564" name="Shape 564"/>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5" name="Shape 565"/>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66" name="Shape 566"/>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567" name="Shape 567"/>
          <p:cNvGrpSpPr/>
          <p:nvPr/>
        </p:nvGrpSpPr>
        <p:grpSpPr>
          <a:xfrm>
            <a:off x="8361077" y="2045575"/>
            <a:ext cx="280733" cy="93749"/>
            <a:chOff x="6817175" y="1643075"/>
            <a:chExt cx="367500" cy="367500"/>
          </a:xfrm>
        </p:grpSpPr>
        <p:sp>
          <p:nvSpPr>
            <p:cNvPr id="568" name="Shape 568"/>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9" name="Shape 569"/>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70" name="Shape 570"/>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sp>
        <p:nvSpPr>
          <p:cNvPr id="571" name="Shape 571"/>
          <p:cNvSpPr/>
          <p:nvPr/>
        </p:nvSpPr>
        <p:spPr>
          <a:xfrm>
            <a:off x="5282950" y="214925"/>
            <a:ext cx="3404400" cy="493200"/>
          </a:xfrm>
          <a:prstGeom prst="rect">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Shape 572"/>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nvSpPr>
        <p:spPr>
          <a:xfrm>
            <a:off x="70375" y="2405775"/>
            <a:ext cx="20223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nvSpPr>
        <p:spPr>
          <a:xfrm>
            <a:off x="8565575" y="2724375"/>
            <a:ext cx="3432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pic>
        <p:nvPicPr>
          <p:cNvPr descr="left_turn_nova.png" id="580" name="Shape 580"/>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581" name="Shape 581"/>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582" name="Shape 582"/>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587" name="Shape 587"/>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588" name="Shape 588"/>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589" name="Shape 589"/>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590" name="Shape 590"/>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sp>
        <p:nvSpPr>
          <p:cNvPr id="591" name="Shape 591"/>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chemeClr val="lt1"/>
                </a:solidFill>
                <a:latin typeface="Consolas"/>
                <a:ea typeface="Consolas"/>
                <a:cs typeface="Consolas"/>
                <a:sym typeface="Consolas"/>
              </a:rPr>
              <a:t>stacker(</a:t>
            </a:r>
            <a:r>
              <a:rPr lang="en-GB" sz="1500">
                <a:solidFill>
                  <a:schemeClr val="lt1"/>
                </a:solidFill>
                <a:latin typeface="Consolas"/>
                <a:ea typeface="Consolas"/>
                <a:cs typeface="Consolas"/>
                <a:sym typeface="Consolas"/>
              </a:rPr>
              <a:t>5, 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chemeClr val="lt1"/>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592" name="Shape 592"/>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70375" y="2405775"/>
            <a:ext cx="20223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8565575" y="2724375"/>
            <a:ext cx="3432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nvSpPr>
        <p:spPr>
          <a:xfrm>
            <a:off x="5772300" y="3810475"/>
            <a:ext cx="28962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100">
                <a:solidFill>
                  <a:srgbClr val="B6D7A8"/>
                </a:solidFill>
                <a:latin typeface="Oswald"/>
                <a:ea typeface="Oswald"/>
                <a:cs typeface="Oswald"/>
                <a:sym typeface="Oswald"/>
              </a:rPr>
              <a:t>Cool and complex stuff</a:t>
            </a:r>
            <a:endParaRPr sz="2100">
              <a:solidFill>
                <a:srgbClr val="B6D7A8"/>
              </a:solidFill>
              <a:latin typeface="Oswald"/>
              <a:ea typeface="Oswald"/>
              <a:cs typeface="Oswald"/>
              <a:sym typeface="Oswald"/>
            </a:endParaRPr>
          </a:p>
        </p:txBody>
      </p:sp>
      <p:sp>
        <p:nvSpPr>
          <p:cNvPr id="69" name="Shape 69"/>
          <p:cNvSpPr txBox="1"/>
          <p:nvPr/>
        </p:nvSpPr>
        <p:spPr>
          <a:xfrm>
            <a:off x="3348950" y="1282750"/>
            <a:ext cx="16311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C9DAF8"/>
                </a:solidFill>
                <a:latin typeface="Oswald"/>
                <a:ea typeface="Oswald"/>
                <a:cs typeface="Oswald"/>
                <a:sym typeface="Oswald"/>
              </a:rPr>
              <a:t>Smaller,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Simpler,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Steps</a:t>
            </a:r>
            <a:endParaRPr sz="3000">
              <a:solidFill>
                <a:srgbClr val="C9DAF8"/>
              </a:solidFill>
              <a:latin typeface="Oswald"/>
              <a:ea typeface="Oswald"/>
              <a:cs typeface="Oswald"/>
              <a:sym typeface="Oswald"/>
            </a:endParaRPr>
          </a:p>
        </p:txBody>
      </p:sp>
      <p:sp>
        <p:nvSpPr>
          <p:cNvPr id="70" name="Shape 70"/>
          <p:cNvSpPr/>
          <p:nvPr/>
        </p:nvSpPr>
        <p:spPr>
          <a:xfrm>
            <a:off x="4879400" y="1660025"/>
            <a:ext cx="821100" cy="4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1" name="Shape 71"/>
          <p:cNvPicPr preferRelativeResize="0"/>
          <p:nvPr/>
        </p:nvPicPr>
        <p:blipFill>
          <a:blip r:embed="rId3">
            <a:alphaModFix/>
          </a:blip>
          <a:stretch>
            <a:fillRect/>
          </a:stretch>
        </p:blipFill>
        <p:spPr>
          <a:xfrm>
            <a:off x="6023825" y="1275941"/>
            <a:ext cx="2564750" cy="25916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pic>
        <p:nvPicPr>
          <p:cNvPr descr="left_turn_nova.png" id="600" name="Shape 600"/>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601" name="Shape 601"/>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602" name="Shape 602"/>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607" name="Shape 607"/>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608" name="Shape 608"/>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609" name="Shape 609"/>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610" name="Shape 610"/>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sp>
        <p:nvSpPr>
          <p:cNvPr id="611" name="Shape 611"/>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chemeClr val="lt1"/>
                </a:solidFill>
                <a:latin typeface="Consolas"/>
                <a:ea typeface="Consolas"/>
                <a:cs typeface="Consolas"/>
                <a:sym typeface="Consolas"/>
              </a:rPr>
              <a:t>stacker(</a:t>
            </a:r>
            <a:r>
              <a:rPr lang="en-GB" sz="1500">
                <a:solidFill>
                  <a:schemeClr val="lt1"/>
                </a:solidFill>
                <a:latin typeface="Consolas"/>
                <a:ea typeface="Consolas"/>
                <a:cs typeface="Consolas"/>
                <a:sym typeface="Consolas"/>
              </a:rPr>
              <a:t>5, 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chemeClr val="lt1"/>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612" name="Shape 612"/>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70375" y="2405775"/>
            <a:ext cx="35802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3650575" y="2173900"/>
            <a:ext cx="697200" cy="1150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8565575" y="2724375"/>
            <a:ext cx="3432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pic>
        <p:nvPicPr>
          <p:cNvPr descr="left_turn_nova.png" id="621" name="Shape 621"/>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622" name="Shape 622"/>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623" name="Shape 62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Shape 62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628" name="Shape 628"/>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629" name="Shape 629"/>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630" name="Shape 630"/>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631" name="Shape 631"/>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sp>
        <p:nvSpPr>
          <p:cNvPr id="632" name="Shape 632"/>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chemeClr val="lt1"/>
                </a:solidFill>
                <a:latin typeface="Consolas"/>
                <a:ea typeface="Consolas"/>
                <a:cs typeface="Consolas"/>
                <a:sym typeface="Consolas"/>
              </a:rPr>
              <a:t>stacker(</a:t>
            </a:r>
            <a:r>
              <a:rPr lang="en-GB" sz="1500">
                <a:solidFill>
                  <a:schemeClr val="lt1"/>
                </a:solidFill>
                <a:latin typeface="Consolas"/>
                <a:ea typeface="Consolas"/>
                <a:cs typeface="Consolas"/>
                <a:sym typeface="Consolas"/>
              </a:rPr>
              <a:t>5, 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chemeClr val="lt1"/>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633" name="Shape 633"/>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p:nvPr/>
        </p:nvSpPr>
        <p:spPr>
          <a:xfrm>
            <a:off x="70375" y="2405775"/>
            <a:ext cx="35802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Shape 636"/>
          <p:cNvSpPr/>
          <p:nvPr/>
        </p:nvSpPr>
        <p:spPr>
          <a:xfrm>
            <a:off x="3650575" y="2173900"/>
            <a:ext cx="697200" cy="1150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Shape 637"/>
          <p:cNvSpPr/>
          <p:nvPr/>
        </p:nvSpPr>
        <p:spPr>
          <a:xfrm>
            <a:off x="8565575" y="2724375"/>
            <a:ext cx="3432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left_turn_nova.png" id="638" name="Shape 638"/>
          <p:cNvPicPr preferRelativeResize="0"/>
          <p:nvPr/>
        </p:nvPicPr>
        <p:blipFill>
          <a:blip r:embed="rId3">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cxnSp>
        <p:nvCxnSpPr>
          <p:cNvPr id="639" name="Shape 639"/>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640" name="Shape 640"/>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641" name="Shape 641"/>
          <p:cNvGrpSpPr/>
          <p:nvPr/>
        </p:nvGrpSpPr>
        <p:grpSpPr>
          <a:xfrm>
            <a:off x="3791432" y="3430288"/>
            <a:ext cx="1369883" cy="1369697"/>
            <a:chOff x="5292925" y="518300"/>
            <a:chExt cx="1628100" cy="1416000"/>
          </a:xfrm>
        </p:grpSpPr>
        <p:sp>
          <p:nvSpPr>
            <p:cNvPr id="642" name="Shape 642"/>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Shape 643"/>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Shape 644"/>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Shape 645"/>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Shape 646"/>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pic>
        <p:nvPicPr>
          <p:cNvPr descr="left_turn_nova.png" id="651" name="Shape 651"/>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652" name="Shape 652"/>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653" name="Shape 65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Shape 65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5" name="Shape 65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7" name="Shape 65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658" name="Shape 658"/>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659" name="Shape 659"/>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660" name="Shape 660"/>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661" name="Shape 661"/>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sp>
        <p:nvSpPr>
          <p:cNvPr id="662" name="Shape 662"/>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chemeClr val="lt1"/>
                </a:solidFill>
                <a:latin typeface="Consolas"/>
                <a:ea typeface="Consolas"/>
                <a:cs typeface="Consolas"/>
                <a:sym typeface="Consolas"/>
              </a:rPr>
              <a:t>stacker(</a:t>
            </a:r>
            <a:r>
              <a:rPr lang="en-GB" sz="1500">
                <a:solidFill>
                  <a:schemeClr val="lt1"/>
                </a:solidFill>
                <a:latin typeface="Consolas"/>
                <a:ea typeface="Consolas"/>
                <a:cs typeface="Consolas"/>
                <a:sym typeface="Consolas"/>
              </a:rPr>
              <a:t>5, 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chemeClr val="lt1"/>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663" name="Shape 663"/>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Shape 664"/>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Shape 665"/>
          <p:cNvSpPr/>
          <p:nvPr/>
        </p:nvSpPr>
        <p:spPr>
          <a:xfrm>
            <a:off x="70375" y="2405775"/>
            <a:ext cx="35802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Shape 666"/>
          <p:cNvSpPr/>
          <p:nvPr/>
        </p:nvSpPr>
        <p:spPr>
          <a:xfrm>
            <a:off x="3650575" y="2173900"/>
            <a:ext cx="697200" cy="1150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7" name="Shape 667"/>
          <p:cNvSpPr/>
          <p:nvPr/>
        </p:nvSpPr>
        <p:spPr>
          <a:xfrm>
            <a:off x="8565575" y="2724375"/>
            <a:ext cx="3432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8" name="Shape 668"/>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1600"/>
              </a:spcAft>
              <a:buNone/>
            </a:pPr>
            <a:r>
              <a:rPr lang="en-GB" sz="1500">
                <a:solidFill>
                  <a:srgbClr val="FFF2CC"/>
                </a:solidFill>
              </a:rPr>
              <a:t>stacker(n, pic)</a:t>
            </a:r>
            <a:endParaRPr sz="1500">
              <a:solidFill>
                <a:srgbClr val="FFF2CC"/>
              </a:solidFill>
            </a:endParaRPr>
          </a:p>
        </p:txBody>
      </p:sp>
      <p:sp>
        <p:nvSpPr>
          <p:cNvPr id="669" name="Shape 669"/>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670" name="Shape 670"/>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671" name="Shape 671"/>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72" name="Shape 672"/>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73" name="Shape 673"/>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674" name="Shape 674"/>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75" name="Shape 675"/>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76" name="Shape 676"/>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677" name="Shape 677"/>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78" name="Shape 678"/>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79" name="Shape 679"/>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680" name="Shape 680"/>
          <p:cNvGrpSpPr/>
          <p:nvPr/>
        </p:nvGrpSpPr>
        <p:grpSpPr>
          <a:xfrm>
            <a:off x="7342073" y="1160937"/>
            <a:ext cx="280733" cy="280733"/>
            <a:chOff x="6817175" y="2742350"/>
            <a:chExt cx="367500" cy="367500"/>
          </a:xfrm>
        </p:grpSpPr>
        <p:sp>
          <p:nvSpPr>
            <p:cNvPr id="681" name="Shape 681"/>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82" name="Shape 682"/>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83" name="Shape 683"/>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85" name="Shape 685"/>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686" name="Shape 686"/>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687" name="Shape 687"/>
          <p:cNvGrpSpPr/>
          <p:nvPr/>
        </p:nvGrpSpPr>
        <p:grpSpPr>
          <a:xfrm>
            <a:off x="8360557" y="1160937"/>
            <a:ext cx="140348" cy="280733"/>
            <a:chOff x="6817175" y="2742350"/>
            <a:chExt cx="367500" cy="367500"/>
          </a:xfrm>
        </p:grpSpPr>
        <p:sp>
          <p:nvSpPr>
            <p:cNvPr id="688" name="Shape 688"/>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89" name="Shape 689"/>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90" name="Shape 690"/>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Shape 691"/>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2" name="Shape 692"/>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693" name="Shape 693"/>
          <p:cNvGrpSpPr/>
          <p:nvPr/>
        </p:nvGrpSpPr>
        <p:grpSpPr>
          <a:xfrm>
            <a:off x="7342073" y="1604147"/>
            <a:ext cx="280733" cy="280733"/>
            <a:chOff x="6817175" y="2742350"/>
            <a:chExt cx="367500" cy="367500"/>
          </a:xfrm>
        </p:grpSpPr>
        <p:sp>
          <p:nvSpPr>
            <p:cNvPr id="694" name="Shape 694"/>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5" name="Shape 695"/>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96" name="Shape 696"/>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Shape 697"/>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8" name="Shape 698"/>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699" name="Shape 699"/>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700" name="Shape 700"/>
          <p:cNvGrpSpPr/>
          <p:nvPr/>
        </p:nvGrpSpPr>
        <p:grpSpPr>
          <a:xfrm>
            <a:off x="8366756" y="1590734"/>
            <a:ext cx="280733" cy="143068"/>
            <a:chOff x="6817175" y="2742350"/>
            <a:chExt cx="367500" cy="367500"/>
          </a:xfrm>
        </p:grpSpPr>
        <p:sp>
          <p:nvSpPr>
            <p:cNvPr id="701" name="Shape 701"/>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2" name="Shape 702"/>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3" name="Shape 703"/>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4" name="Shape 704"/>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5" name="Shape 705"/>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706" name="Shape 706"/>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7" name="Shape 707"/>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08" name="Shape 708"/>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709" name="Shape 709"/>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710" name="Shape 710"/>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711" name="Shape 711"/>
          <p:cNvGrpSpPr/>
          <p:nvPr/>
        </p:nvGrpSpPr>
        <p:grpSpPr>
          <a:xfrm>
            <a:off x="8361077" y="2139320"/>
            <a:ext cx="280733" cy="93749"/>
            <a:chOff x="6817175" y="1643075"/>
            <a:chExt cx="367500" cy="367500"/>
          </a:xfrm>
        </p:grpSpPr>
        <p:sp>
          <p:nvSpPr>
            <p:cNvPr id="712" name="Shape 712"/>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13" name="Shape 713"/>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14" name="Shape 714"/>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715" name="Shape 715"/>
          <p:cNvGrpSpPr/>
          <p:nvPr/>
        </p:nvGrpSpPr>
        <p:grpSpPr>
          <a:xfrm>
            <a:off x="8361077" y="2232555"/>
            <a:ext cx="280733" cy="93749"/>
            <a:chOff x="6817175" y="1643075"/>
            <a:chExt cx="367500" cy="367500"/>
          </a:xfrm>
        </p:grpSpPr>
        <p:sp>
          <p:nvSpPr>
            <p:cNvPr id="716" name="Shape 716"/>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17" name="Shape 717"/>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18" name="Shape 718"/>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719" name="Shape 719"/>
          <p:cNvGrpSpPr/>
          <p:nvPr/>
        </p:nvGrpSpPr>
        <p:grpSpPr>
          <a:xfrm>
            <a:off x="8361077" y="2045575"/>
            <a:ext cx="280733" cy="93749"/>
            <a:chOff x="6817175" y="1643075"/>
            <a:chExt cx="367500" cy="367500"/>
          </a:xfrm>
        </p:grpSpPr>
        <p:sp>
          <p:nvSpPr>
            <p:cNvPr id="720" name="Shape 720"/>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21" name="Shape 721"/>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22" name="Shape 722"/>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cxnSp>
        <p:nvCxnSpPr>
          <p:cNvPr id="723" name="Shape 723"/>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pic>
        <p:nvPicPr>
          <p:cNvPr descr="left_turn_nova.png" id="724" name="Shape 724"/>
          <p:cNvPicPr preferRelativeResize="0"/>
          <p:nvPr/>
        </p:nvPicPr>
        <p:blipFill>
          <a:blip r:embed="rId3">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cxnSp>
        <p:nvCxnSpPr>
          <p:cNvPr id="725" name="Shape 725"/>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726" name="Shape 726"/>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727" name="Shape 727"/>
          <p:cNvGrpSpPr/>
          <p:nvPr/>
        </p:nvGrpSpPr>
        <p:grpSpPr>
          <a:xfrm>
            <a:off x="3791432" y="3430288"/>
            <a:ext cx="1369883" cy="1369697"/>
            <a:chOff x="5292925" y="518300"/>
            <a:chExt cx="1628100" cy="1416000"/>
          </a:xfrm>
        </p:grpSpPr>
        <p:sp>
          <p:nvSpPr>
            <p:cNvPr id="728" name="Shape 728"/>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Shape 729"/>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0" name="Shape 730"/>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Shape 731"/>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pic>
        <p:nvPicPr>
          <p:cNvPr descr="left_turn_nova.png" id="737" name="Shape 737"/>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738" name="Shape 738"/>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739" name="Shape 739"/>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Shape 740"/>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Shape 741"/>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Shape 742"/>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Shape 743"/>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744" name="Shape 744"/>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745" name="Shape 745"/>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746" name="Shape 746"/>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747" name="Shape 747"/>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sp>
        <p:nvSpPr>
          <p:cNvPr id="748" name="Shape 748"/>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chemeClr val="lt1"/>
                </a:solidFill>
                <a:latin typeface="Consolas"/>
                <a:ea typeface="Consolas"/>
                <a:cs typeface="Consolas"/>
                <a:sym typeface="Consolas"/>
              </a:rPr>
              <a:t>stacker(</a:t>
            </a:r>
            <a:r>
              <a:rPr lang="en-GB" sz="1500">
                <a:solidFill>
                  <a:schemeClr val="lt1"/>
                </a:solidFill>
                <a:latin typeface="Consolas"/>
                <a:ea typeface="Consolas"/>
                <a:cs typeface="Consolas"/>
                <a:sym typeface="Consolas"/>
              </a:rPr>
              <a:t>5, 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chemeClr val="lt1"/>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749" name="Shape 749"/>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6670600" y="2724375"/>
            <a:ext cx="17400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Shape 751"/>
          <p:cNvSpPr/>
          <p:nvPr/>
        </p:nvSpPr>
        <p:spPr>
          <a:xfrm>
            <a:off x="70375" y="2405775"/>
            <a:ext cx="35802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Shape 752"/>
          <p:cNvSpPr/>
          <p:nvPr/>
        </p:nvSpPr>
        <p:spPr>
          <a:xfrm>
            <a:off x="3650575" y="2173900"/>
            <a:ext cx="697200" cy="1150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8565575" y="2724375"/>
            <a:ext cx="3432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txBox="1"/>
          <p:nvPr>
            <p:ph idx="4294967295" type="body"/>
          </p:nvPr>
        </p:nvSpPr>
        <p:spPr>
          <a:xfrm>
            <a:off x="3708750" y="220188"/>
            <a:ext cx="3607800" cy="743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GB" sz="1500">
                <a:solidFill>
                  <a:srgbClr val="FFF2CC"/>
                </a:solidFill>
              </a:rPr>
              <a:t>quarter_turn_right(pic)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turn_upside_down(pic)</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beside(pic1,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stack(pic1, pic2)</a:t>
            </a:r>
            <a:endParaRPr sz="1500">
              <a:solidFill>
                <a:srgbClr val="FFF2CC"/>
              </a:solidFill>
            </a:endParaRPr>
          </a:p>
          <a:p>
            <a:pPr indent="0" lvl="0" marL="0" rtl="0" algn="r">
              <a:lnSpc>
                <a:spcPct val="100000"/>
              </a:lnSpc>
              <a:spcBef>
                <a:spcPts val="1600"/>
              </a:spcBef>
              <a:spcAft>
                <a:spcPts val="0"/>
              </a:spcAft>
              <a:buNone/>
            </a:pPr>
            <a:r>
              <a:rPr lang="en-GB" sz="1500">
                <a:solidFill>
                  <a:srgbClr val="FFF2CC"/>
                </a:solidFill>
              </a:rPr>
              <a:t>stacker(n, pic)</a:t>
            </a:r>
            <a:endParaRPr sz="1500">
              <a:solidFill>
                <a:srgbClr val="FFF2CC"/>
              </a:solidFill>
            </a:endParaRPr>
          </a:p>
          <a:p>
            <a:pPr indent="0" lvl="0" marL="0" rtl="0" algn="r">
              <a:lnSpc>
                <a:spcPct val="100000"/>
              </a:lnSpc>
              <a:spcBef>
                <a:spcPts val="1600"/>
              </a:spcBef>
              <a:spcAft>
                <a:spcPts val="1600"/>
              </a:spcAft>
              <a:buNone/>
            </a:pPr>
            <a:r>
              <a:t/>
            </a:r>
            <a:endParaRPr sz="1500">
              <a:solidFill>
                <a:srgbClr val="FFF2CC"/>
              </a:solidFill>
            </a:endParaRPr>
          </a:p>
        </p:txBody>
      </p:sp>
      <p:sp>
        <p:nvSpPr>
          <p:cNvPr id="755" name="Shape 755"/>
          <p:cNvSpPr/>
          <p:nvPr/>
        </p:nvSpPr>
        <p:spPr>
          <a:xfrm>
            <a:off x="7342073" y="321201"/>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756" name="Shape 756"/>
          <p:cNvCxnSpPr/>
          <p:nvPr/>
        </p:nvCxnSpPr>
        <p:spPr>
          <a:xfrm>
            <a:off x="7439336" y="356378"/>
            <a:ext cx="0" cy="210300"/>
          </a:xfrm>
          <a:prstGeom prst="straightConnector1">
            <a:avLst/>
          </a:prstGeom>
          <a:noFill/>
          <a:ln cap="flat" cmpd="sng" w="28575">
            <a:solidFill>
              <a:srgbClr val="000000"/>
            </a:solidFill>
            <a:prstDash val="solid"/>
            <a:round/>
            <a:headEnd len="med" w="med" type="none"/>
            <a:tailEnd len="med" w="med" type="none"/>
          </a:ln>
        </p:spPr>
      </p:cxnSp>
      <p:sp>
        <p:nvSpPr>
          <p:cNvPr id="757" name="Shape 757"/>
          <p:cNvSpPr/>
          <p:nvPr/>
        </p:nvSpPr>
        <p:spPr>
          <a:xfrm rot="5400000">
            <a:off x="8360625" y="32141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8" name="Shape 758"/>
          <p:cNvSpPr/>
          <p:nvPr/>
        </p:nvSpPr>
        <p:spPr>
          <a:xfrm rot="5400000">
            <a:off x="8514149" y="429567"/>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9" name="Shape 759"/>
          <p:cNvCxnSpPr/>
          <p:nvPr/>
        </p:nvCxnSpPr>
        <p:spPr>
          <a:xfrm>
            <a:off x="7682621" y="835802"/>
            <a:ext cx="618000" cy="0"/>
          </a:xfrm>
          <a:prstGeom prst="straightConnector1">
            <a:avLst/>
          </a:prstGeom>
          <a:noFill/>
          <a:ln cap="flat" cmpd="sng" w="19050">
            <a:solidFill>
              <a:srgbClr val="FFFFFF"/>
            </a:solidFill>
            <a:prstDash val="solid"/>
            <a:round/>
            <a:headEnd len="med" w="med" type="none"/>
            <a:tailEnd len="med" w="med" type="triangle"/>
          </a:ln>
        </p:spPr>
      </p:cxnSp>
      <p:sp>
        <p:nvSpPr>
          <p:cNvPr id="760" name="Shape 760"/>
          <p:cNvSpPr/>
          <p:nvPr/>
        </p:nvSpPr>
        <p:spPr>
          <a:xfrm>
            <a:off x="7342073" y="71768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61" name="Shape 761"/>
          <p:cNvSpPr/>
          <p:nvPr/>
        </p:nvSpPr>
        <p:spPr>
          <a:xfrm>
            <a:off x="7447376" y="76410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62" name="Shape 762"/>
          <p:cNvCxnSpPr/>
          <p:nvPr/>
        </p:nvCxnSpPr>
        <p:spPr>
          <a:xfrm>
            <a:off x="7439336" y="752859"/>
            <a:ext cx="0" cy="210300"/>
          </a:xfrm>
          <a:prstGeom prst="straightConnector1">
            <a:avLst/>
          </a:prstGeom>
          <a:noFill/>
          <a:ln cap="flat" cmpd="sng" w="28575">
            <a:solidFill>
              <a:srgbClr val="000000"/>
            </a:solidFill>
            <a:prstDash val="solid"/>
            <a:round/>
            <a:headEnd len="med" w="med" type="none"/>
            <a:tailEnd len="med" w="med" type="none"/>
          </a:ln>
        </p:spPr>
      </p:cxnSp>
      <p:sp>
        <p:nvSpPr>
          <p:cNvPr id="763" name="Shape 763"/>
          <p:cNvSpPr/>
          <p:nvPr/>
        </p:nvSpPr>
        <p:spPr>
          <a:xfrm rot="10800000">
            <a:off x="8360429" y="717464"/>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64" name="Shape 764"/>
          <p:cNvSpPr/>
          <p:nvPr/>
        </p:nvSpPr>
        <p:spPr>
          <a:xfrm rot="10800000">
            <a:off x="8452226" y="8738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65" name="Shape 765"/>
          <p:cNvCxnSpPr/>
          <p:nvPr/>
        </p:nvCxnSpPr>
        <p:spPr>
          <a:xfrm rot="10800000">
            <a:off x="8543966" y="752787"/>
            <a:ext cx="0" cy="210300"/>
          </a:xfrm>
          <a:prstGeom prst="straightConnector1">
            <a:avLst/>
          </a:prstGeom>
          <a:noFill/>
          <a:ln cap="flat" cmpd="sng" w="28575">
            <a:solidFill>
              <a:srgbClr val="000000"/>
            </a:solidFill>
            <a:prstDash val="solid"/>
            <a:round/>
            <a:headEnd len="med" w="med" type="none"/>
            <a:tailEnd len="med" w="med" type="none"/>
          </a:ln>
        </p:spPr>
      </p:cxnSp>
      <p:grpSp>
        <p:nvGrpSpPr>
          <p:cNvPr id="766" name="Shape 766"/>
          <p:cNvGrpSpPr/>
          <p:nvPr/>
        </p:nvGrpSpPr>
        <p:grpSpPr>
          <a:xfrm>
            <a:off x="7342073" y="1160937"/>
            <a:ext cx="280733" cy="280733"/>
            <a:chOff x="6817175" y="2742350"/>
            <a:chExt cx="367500" cy="367500"/>
          </a:xfrm>
        </p:grpSpPr>
        <p:sp>
          <p:nvSpPr>
            <p:cNvPr id="767" name="Shape 767"/>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68" name="Shape 768"/>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9" name="Shape 769"/>
          <p:cNvSpPr/>
          <p:nvPr/>
        </p:nvSpPr>
        <p:spPr>
          <a:xfrm rot="2945137">
            <a:off x="7455318" y="119973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Shape 770"/>
          <p:cNvSpPr/>
          <p:nvPr/>
        </p:nvSpPr>
        <p:spPr>
          <a:xfrm>
            <a:off x="7666501" y="116093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71" name="Shape 771"/>
          <p:cNvSpPr/>
          <p:nvPr/>
        </p:nvSpPr>
        <p:spPr>
          <a:xfrm>
            <a:off x="7703989" y="119674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772" name="Shape 772"/>
          <p:cNvCxnSpPr/>
          <p:nvPr/>
        </p:nvCxnSpPr>
        <p:spPr>
          <a:xfrm>
            <a:off x="8012810" y="130389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773" name="Shape 773"/>
          <p:cNvGrpSpPr/>
          <p:nvPr/>
        </p:nvGrpSpPr>
        <p:grpSpPr>
          <a:xfrm>
            <a:off x="8360557" y="1160937"/>
            <a:ext cx="140348" cy="280733"/>
            <a:chOff x="6817175" y="2742350"/>
            <a:chExt cx="367500" cy="367500"/>
          </a:xfrm>
        </p:grpSpPr>
        <p:sp>
          <p:nvSpPr>
            <p:cNvPr id="774" name="Shape 774"/>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75" name="Shape 775"/>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6" name="Shape 776"/>
          <p:cNvSpPr/>
          <p:nvPr/>
        </p:nvSpPr>
        <p:spPr>
          <a:xfrm rot="3994278">
            <a:off x="8413392" y="1205483"/>
            <a:ext cx="19617" cy="34681"/>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Shape 777"/>
          <p:cNvSpPr/>
          <p:nvPr/>
        </p:nvSpPr>
        <p:spPr>
          <a:xfrm>
            <a:off x="8500903" y="1160937"/>
            <a:ext cx="1404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78" name="Shape 778"/>
          <p:cNvSpPr/>
          <p:nvPr/>
        </p:nvSpPr>
        <p:spPr>
          <a:xfrm>
            <a:off x="8519644" y="1196747"/>
            <a:ext cx="103543"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grpSp>
        <p:nvGrpSpPr>
          <p:cNvPr id="779" name="Shape 779"/>
          <p:cNvGrpSpPr/>
          <p:nvPr/>
        </p:nvGrpSpPr>
        <p:grpSpPr>
          <a:xfrm>
            <a:off x="7342073" y="1604147"/>
            <a:ext cx="280733" cy="280733"/>
            <a:chOff x="6817175" y="2742350"/>
            <a:chExt cx="367500" cy="367500"/>
          </a:xfrm>
        </p:grpSpPr>
        <p:sp>
          <p:nvSpPr>
            <p:cNvPr id="780" name="Shape 780"/>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81" name="Shape 781"/>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82" name="Shape 782"/>
          <p:cNvSpPr/>
          <p:nvPr/>
        </p:nvSpPr>
        <p:spPr>
          <a:xfrm rot="2945137">
            <a:off x="7455318" y="1642946"/>
            <a:ext cx="23819" cy="46174"/>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 name="Shape 783"/>
          <p:cNvSpPr/>
          <p:nvPr/>
        </p:nvSpPr>
        <p:spPr>
          <a:xfrm>
            <a:off x="7666501" y="1604147"/>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84" name="Shape 784"/>
          <p:cNvSpPr/>
          <p:nvPr/>
        </p:nvSpPr>
        <p:spPr>
          <a:xfrm>
            <a:off x="7703989" y="1639957"/>
            <a:ext cx="207112" cy="204859"/>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cxnSp>
        <p:nvCxnSpPr>
          <p:cNvPr id="785" name="Shape 785"/>
          <p:cNvCxnSpPr/>
          <p:nvPr/>
        </p:nvCxnSpPr>
        <p:spPr>
          <a:xfrm>
            <a:off x="8012810" y="1747105"/>
            <a:ext cx="287700" cy="0"/>
          </a:xfrm>
          <a:prstGeom prst="straightConnector1">
            <a:avLst/>
          </a:prstGeom>
          <a:noFill/>
          <a:ln cap="flat" cmpd="sng" w="19050">
            <a:solidFill>
              <a:srgbClr val="FFFFFF"/>
            </a:solidFill>
            <a:prstDash val="solid"/>
            <a:round/>
            <a:headEnd len="med" w="med" type="none"/>
            <a:tailEnd len="med" w="med" type="triangle"/>
          </a:ln>
        </p:spPr>
      </p:cxnSp>
      <p:grpSp>
        <p:nvGrpSpPr>
          <p:cNvPr id="786" name="Shape 786"/>
          <p:cNvGrpSpPr/>
          <p:nvPr/>
        </p:nvGrpSpPr>
        <p:grpSpPr>
          <a:xfrm>
            <a:off x="8366756" y="1590734"/>
            <a:ext cx="280733" cy="143068"/>
            <a:chOff x="6817175" y="2742350"/>
            <a:chExt cx="367500" cy="367500"/>
          </a:xfrm>
        </p:grpSpPr>
        <p:sp>
          <p:nvSpPr>
            <p:cNvPr id="787" name="Shape 787"/>
            <p:cNvSpPr/>
            <p:nvPr/>
          </p:nvSpPr>
          <p:spPr>
            <a:xfrm>
              <a:off x="6817175" y="2742350"/>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88" name="Shape 788"/>
            <p:cNvSpPr/>
            <p:nvPr/>
          </p:nvSpPr>
          <p:spPr>
            <a:xfrm>
              <a:off x="6987775" y="2791950"/>
              <a:ext cx="26400" cy="275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89" name="Shape 789"/>
          <p:cNvSpPr/>
          <p:nvPr/>
        </p:nvSpPr>
        <p:spPr>
          <a:xfrm rot="1848087">
            <a:off x="8482830" y="1603197"/>
            <a:ext cx="18162" cy="3829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0" name="Shape 790"/>
          <p:cNvSpPr/>
          <p:nvPr/>
        </p:nvSpPr>
        <p:spPr>
          <a:xfrm>
            <a:off x="8366772" y="1744557"/>
            <a:ext cx="2808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91" name="Shape 791"/>
          <p:cNvSpPr/>
          <p:nvPr/>
        </p:nvSpPr>
        <p:spPr>
          <a:xfrm>
            <a:off x="8404259" y="1762117"/>
            <a:ext cx="207112" cy="100458"/>
          </a:xfrm>
          <a:custGeom>
            <a:pathLst>
              <a:path extrusionOk="0" h="10727" w="10845">
                <a:moveTo>
                  <a:pt x="253" y="2243"/>
                </a:moveTo>
                <a:cubicBezTo>
                  <a:pt x="-567" y="2913"/>
                  <a:pt x="795" y="4040"/>
                  <a:pt x="1668" y="4130"/>
                </a:cubicBezTo>
                <a:cubicBezTo>
                  <a:pt x="2541" y="4220"/>
                  <a:pt x="4591" y="2483"/>
                  <a:pt x="5490" y="2783"/>
                </a:cubicBezTo>
                <a:cubicBezTo>
                  <a:pt x="6389" y="3083"/>
                  <a:pt x="7648" y="4708"/>
                  <a:pt x="7063" y="5929"/>
                </a:cubicBezTo>
                <a:cubicBezTo>
                  <a:pt x="6479" y="7150"/>
                  <a:pt x="1467" y="9332"/>
                  <a:pt x="1983" y="10107"/>
                </a:cubicBezTo>
                <a:cubicBezTo>
                  <a:pt x="2500" y="10882"/>
                  <a:pt x="8825" y="10789"/>
                  <a:pt x="10162" y="10579"/>
                </a:cubicBezTo>
                <a:cubicBezTo>
                  <a:pt x="11499" y="10369"/>
                  <a:pt x="10556" y="9085"/>
                  <a:pt x="10005" y="8849"/>
                </a:cubicBezTo>
                <a:cubicBezTo>
                  <a:pt x="9455" y="8613"/>
                  <a:pt x="6964" y="9662"/>
                  <a:pt x="6859" y="9164"/>
                </a:cubicBezTo>
                <a:cubicBezTo>
                  <a:pt x="6754" y="8666"/>
                  <a:pt x="9421" y="7369"/>
                  <a:pt x="9376" y="5860"/>
                </a:cubicBezTo>
                <a:cubicBezTo>
                  <a:pt x="9331" y="4351"/>
                  <a:pt x="8112" y="712"/>
                  <a:pt x="6591" y="109"/>
                </a:cubicBezTo>
                <a:cubicBezTo>
                  <a:pt x="5071" y="-494"/>
                  <a:pt x="1074" y="1573"/>
                  <a:pt x="253" y="2243"/>
                </a:cubicBezTo>
                <a:close/>
              </a:path>
            </a:pathLst>
          </a:custGeom>
          <a:solidFill>
            <a:srgbClr val="000000"/>
          </a:solidFill>
          <a:ln>
            <a:noFill/>
          </a:ln>
        </p:spPr>
      </p:sp>
      <p:sp>
        <p:nvSpPr>
          <p:cNvPr id="792" name="Shape 792"/>
          <p:cNvSpPr/>
          <p:nvPr/>
        </p:nvSpPr>
        <p:spPr>
          <a:xfrm>
            <a:off x="7797468" y="2047312"/>
            <a:ext cx="280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93" name="Shape 793"/>
          <p:cNvSpPr/>
          <p:nvPr/>
        </p:nvSpPr>
        <p:spPr>
          <a:xfrm>
            <a:off x="7902772" y="2093738"/>
            <a:ext cx="83700" cy="78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94" name="Shape 794"/>
          <p:cNvCxnSpPr/>
          <p:nvPr/>
        </p:nvCxnSpPr>
        <p:spPr>
          <a:xfrm>
            <a:off x="7894732" y="2082489"/>
            <a:ext cx="0" cy="210300"/>
          </a:xfrm>
          <a:prstGeom prst="straightConnector1">
            <a:avLst/>
          </a:prstGeom>
          <a:noFill/>
          <a:ln cap="flat" cmpd="sng" w="28575">
            <a:solidFill>
              <a:srgbClr val="000000"/>
            </a:solidFill>
            <a:prstDash val="solid"/>
            <a:round/>
            <a:headEnd len="med" w="med" type="none"/>
            <a:tailEnd len="med" w="med" type="none"/>
          </a:ln>
        </p:spPr>
      </p:cxnSp>
      <p:sp>
        <p:nvSpPr>
          <p:cNvPr id="795" name="Shape 795"/>
          <p:cNvSpPr txBox="1"/>
          <p:nvPr/>
        </p:nvSpPr>
        <p:spPr>
          <a:xfrm>
            <a:off x="7207050" y="2047244"/>
            <a:ext cx="618000" cy="40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lang="en-GB" sz="1100">
                <a:solidFill>
                  <a:srgbClr val="FFF2CC"/>
                </a:solidFill>
                <a:latin typeface="Consolas"/>
                <a:ea typeface="Consolas"/>
                <a:cs typeface="Consolas"/>
                <a:sym typeface="Consolas"/>
              </a:rPr>
              <a:t>n=3</a:t>
            </a:r>
            <a:endParaRPr sz="1100">
              <a:latin typeface="Consolas"/>
              <a:ea typeface="Consolas"/>
              <a:cs typeface="Consolas"/>
              <a:sym typeface="Consolas"/>
            </a:endParaRPr>
          </a:p>
        </p:txBody>
      </p:sp>
      <p:cxnSp>
        <p:nvCxnSpPr>
          <p:cNvPr id="796" name="Shape 796"/>
          <p:cNvCxnSpPr/>
          <p:nvPr/>
        </p:nvCxnSpPr>
        <p:spPr>
          <a:xfrm flipH="1" rot="10800000">
            <a:off x="8124811" y="2183703"/>
            <a:ext cx="209400" cy="3900"/>
          </a:xfrm>
          <a:prstGeom prst="straightConnector1">
            <a:avLst/>
          </a:prstGeom>
          <a:noFill/>
          <a:ln cap="flat" cmpd="sng" w="19050">
            <a:solidFill>
              <a:srgbClr val="FFFFFF"/>
            </a:solidFill>
            <a:prstDash val="solid"/>
            <a:round/>
            <a:headEnd len="med" w="med" type="none"/>
            <a:tailEnd len="med" w="med" type="triangle"/>
          </a:ln>
        </p:spPr>
      </p:cxnSp>
      <p:grpSp>
        <p:nvGrpSpPr>
          <p:cNvPr id="797" name="Shape 797"/>
          <p:cNvGrpSpPr/>
          <p:nvPr/>
        </p:nvGrpSpPr>
        <p:grpSpPr>
          <a:xfrm>
            <a:off x="8361077" y="2139320"/>
            <a:ext cx="280733" cy="93749"/>
            <a:chOff x="6817175" y="1643075"/>
            <a:chExt cx="367500" cy="367500"/>
          </a:xfrm>
        </p:grpSpPr>
        <p:sp>
          <p:nvSpPr>
            <p:cNvPr id="798" name="Shape 798"/>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99" name="Shape 799"/>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0" name="Shape 800"/>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801" name="Shape 801"/>
          <p:cNvGrpSpPr/>
          <p:nvPr/>
        </p:nvGrpSpPr>
        <p:grpSpPr>
          <a:xfrm>
            <a:off x="8361077" y="2232555"/>
            <a:ext cx="280733" cy="93749"/>
            <a:chOff x="6817175" y="1643075"/>
            <a:chExt cx="367500" cy="367500"/>
          </a:xfrm>
        </p:grpSpPr>
        <p:sp>
          <p:nvSpPr>
            <p:cNvPr id="802" name="Shape 802"/>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3" name="Shape 803"/>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4" name="Shape 804"/>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grpSp>
        <p:nvGrpSpPr>
          <p:cNvPr id="805" name="Shape 805"/>
          <p:cNvGrpSpPr/>
          <p:nvPr/>
        </p:nvGrpSpPr>
        <p:grpSpPr>
          <a:xfrm>
            <a:off x="8361077" y="2045575"/>
            <a:ext cx="280733" cy="93749"/>
            <a:chOff x="6817175" y="1643075"/>
            <a:chExt cx="367500" cy="367500"/>
          </a:xfrm>
        </p:grpSpPr>
        <p:sp>
          <p:nvSpPr>
            <p:cNvPr id="806" name="Shape 806"/>
            <p:cNvSpPr/>
            <p:nvPr/>
          </p:nvSpPr>
          <p:spPr>
            <a:xfrm>
              <a:off x="6817175" y="1643075"/>
              <a:ext cx="367500" cy="3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7" name="Shape 807"/>
            <p:cNvSpPr/>
            <p:nvPr/>
          </p:nvSpPr>
          <p:spPr>
            <a:xfrm>
              <a:off x="6955025" y="1703850"/>
              <a:ext cx="109500" cy="1020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8" name="Shape 808"/>
            <p:cNvCxnSpPr/>
            <p:nvPr/>
          </p:nvCxnSpPr>
          <p:spPr>
            <a:xfrm>
              <a:off x="6944500" y="1689125"/>
              <a:ext cx="0" cy="275400"/>
            </a:xfrm>
            <a:prstGeom prst="straightConnector1">
              <a:avLst/>
            </a:prstGeom>
            <a:noFill/>
            <a:ln cap="flat" cmpd="sng" w="28575">
              <a:solidFill>
                <a:srgbClr val="000000"/>
              </a:solidFill>
              <a:prstDash val="solid"/>
              <a:round/>
              <a:headEnd len="med" w="med" type="none"/>
              <a:tailEnd len="med" w="med" type="none"/>
            </a:ln>
          </p:spPr>
        </p:cxnSp>
      </p:grpSp>
      <p:cxnSp>
        <p:nvCxnSpPr>
          <p:cNvPr id="809" name="Shape 809"/>
          <p:cNvCxnSpPr/>
          <p:nvPr/>
        </p:nvCxnSpPr>
        <p:spPr>
          <a:xfrm>
            <a:off x="7682621" y="439321"/>
            <a:ext cx="618000" cy="0"/>
          </a:xfrm>
          <a:prstGeom prst="straightConnector1">
            <a:avLst/>
          </a:prstGeom>
          <a:noFill/>
          <a:ln cap="flat" cmpd="sng" w="19050">
            <a:solidFill>
              <a:srgbClr val="FFFFFF"/>
            </a:solidFill>
            <a:prstDash val="solid"/>
            <a:round/>
            <a:headEnd len="med" w="med" type="none"/>
            <a:tailEnd len="med" w="med" type="triangle"/>
          </a:ln>
        </p:spPr>
      </p:cxnSp>
      <p:pic>
        <p:nvPicPr>
          <p:cNvPr descr="left_turn_nova.png" id="810" name="Shape 810"/>
          <p:cNvPicPr preferRelativeResize="0"/>
          <p:nvPr/>
        </p:nvPicPr>
        <p:blipFill>
          <a:blip r:embed="rId3">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cxnSp>
        <p:nvCxnSpPr>
          <p:cNvPr id="811" name="Shape 811"/>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812" name="Shape 812"/>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813" name="Shape 813"/>
          <p:cNvGrpSpPr/>
          <p:nvPr/>
        </p:nvGrpSpPr>
        <p:grpSpPr>
          <a:xfrm>
            <a:off x="3791432" y="3430288"/>
            <a:ext cx="1369883" cy="1369697"/>
            <a:chOff x="5292925" y="518300"/>
            <a:chExt cx="1628100" cy="1416000"/>
          </a:xfrm>
        </p:grpSpPr>
        <p:sp>
          <p:nvSpPr>
            <p:cNvPr id="814" name="Shape 814"/>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Shape 815"/>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Shape 816"/>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7" name="Shape 817"/>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Shape 818"/>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19" name="Shape 819"/>
          <p:cNvSpPr/>
          <p:nvPr/>
        </p:nvSpPr>
        <p:spPr>
          <a:xfrm>
            <a:off x="5282950" y="1967913"/>
            <a:ext cx="3404400" cy="4932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descr="left_turn_nova.png" id="824" name="Shape 824"/>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825" name="Shape 825"/>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826" name="Shape 826"/>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Shape 827"/>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831" name="Shape 831"/>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832" name="Shape 832"/>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833" name="Shape 833"/>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834" name="Shape 834"/>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835" name="Shape 835"/>
          <p:cNvPicPr preferRelativeResize="0"/>
          <p:nvPr/>
        </p:nvPicPr>
        <p:blipFill>
          <a:blip r:embed="rId3">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cxnSp>
        <p:nvCxnSpPr>
          <p:cNvPr id="836" name="Shape 836"/>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837" name="Shape 837"/>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838" name="Shape 838"/>
          <p:cNvGrpSpPr/>
          <p:nvPr/>
        </p:nvGrpSpPr>
        <p:grpSpPr>
          <a:xfrm>
            <a:off x="3791432" y="3430288"/>
            <a:ext cx="1369883" cy="1369697"/>
            <a:chOff x="5292925" y="518300"/>
            <a:chExt cx="1628100" cy="1416000"/>
          </a:xfrm>
        </p:grpSpPr>
        <p:sp>
          <p:nvSpPr>
            <p:cNvPr id="839" name="Shape 839"/>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0" name="Shape 840"/>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1" name="Shape 841"/>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2" name="Shape 842"/>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3" name="Shape 843"/>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4" name="Shape 844"/>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chemeClr val="lt1"/>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845" name="Shape 845"/>
          <p:cNvSpPr/>
          <p:nvPr/>
        </p:nvSpPr>
        <p:spPr>
          <a:xfrm>
            <a:off x="70375" y="2405775"/>
            <a:ext cx="35802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6" name="Shape 846"/>
          <p:cNvSpPr/>
          <p:nvPr/>
        </p:nvSpPr>
        <p:spPr>
          <a:xfrm>
            <a:off x="3650575" y="2173900"/>
            <a:ext cx="803700" cy="1150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7" name="Shape 847"/>
          <p:cNvSpPr/>
          <p:nvPr/>
        </p:nvSpPr>
        <p:spPr>
          <a:xfrm>
            <a:off x="8482275" y="2724375"/>
            <a:ext cx="4266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8" name="Shape 848"/>
          <p:cNvSpPr/>
          <p:nvPr/>
        </p:nvSpPr>
        <p:spPr>
          <a:xfrm>
            <a:off x="7227150" y="3254175"/>
            <a:ext cx="1740000" cy="1719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descr="left_turn_nova.png" id="853" name="Shape 853"/>
          <p:cNvPicPr preferRelativeResize="0"/>
          <p:nvPr/>
        </p:nvPicPr>
        <p:blipFill>
          <a:blip r:embed="rId3">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pic>
        <p:nvPicPr>
          <p:cNvPr id="854" name="Shape 854"/>
          <p:cNvPicPr preferRelativeResize="0"/>
          <p:nvPr/>
        </p:nvPicPr>
        <p:blipFill rotWithShape="1">
          <a:blip r:embed="rId4">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855" name="Shape 855"/>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Shape 856"/>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Shape 857"/>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Shape 858"/>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Shape 859"/>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860" name="Shape 860"/>
          <p:cNvPicPr preferRelativeResize="0"/>
          <p:nvPr/>
        </p:nvPicPr>
        <p:blipFill>
          <a:blip r:embed="rId5">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cxnSp>
        <p:nvCxnSpPr>
          <p:cNvPr id="861" name="Shape 861"/>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862" name="Shape 862"/>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pic>
        <p:nvPicPr>
          <p:cNvPr descr="stack_5_left_turn_nova.png" id="863" name="Shape 863"/>
          <p:cNvPicPr preferRelativeResize="0"/>
          <p:nvPr/>
        </p:nvPicPr>
        <p:blipFill>
          <a:blip r:embed="rId6">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864" name="Shape 864"/>
          <p:cNvPicPr preferRelativeResize="0"/>
          <p:nvPr/>
        </p:nvPicPr>
        <p:blipFill>
          <a:blip r:embed="rId3">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cxnSp>
        <p:nvCxnSpPr>
          <p:cNvPr id="865" name="Shape 865"/>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866" name="Shape 866"/>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867" name="Shape 867"/>
          <p:cNvGrpSpPr/>
          <p:nvPr/>
        </p:nvGrpSpPr>
        <p:grpSpPr>
          <a:xfrm>
            <a:off x="3791432" y="3430288"/>
            <a:ext cx="1369883" cy="1369697"/>
            <a:chOff x="5292925" y="518300"/>
            <a:chExt cx="1628100" cy="1416000"/>
          </a:xfrm>
        </p:grpSpPr>
        <p:sp>
          <p:nvSpPr>
            <p:cNvPr id="868" name="Shape 868"/>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9" name="Shape 869"/>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Shape 870"/>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3" name="Shape 873"/>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chemeClr val="lt1"/>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chemeClr val="lt1"/>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874" name="Shape 874"/>
          <p:cNvSpPr/>
          <p:nvPr/>
        </p:nvSpPr>
        <p:spPr>
          <a:xfrm>
            <a:off x="70375" y="2405775"/>
            <a:ext cx="51717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Shape 875"/>
          <p:cNvSpPr/>
          <p:nvPr/>
        </p:nvSpPr>
        <p:spPr>
          <a:xfrm>
            <a:off x="8482275" y="2724375"/>
            <a:ext cx="4266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Shape 876"/>
          <p:cNvSpPr/>
          <p:nvPr/>
        </p:nvSpPr>
        <p:spPr>
          <a:xfrm>
            <a:off x="5340600" y="2695225"/>
            <a:ext cx="285600" cy="5724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p:nvPr/>
        </p:nvSpPr>
        <p:spPr>
          <a:xfrm>
            <a:off x="5161325" y="3377625"/>
            <a:ext cx="612300" cy="1495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pic>
        <p:nvPicPr>
          <p:cNvPr id="882" name="Shape 882"/>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883" name="Shape 88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Shape 88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Shape 88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Shape 88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Shape 88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888" name="Shape 888"/>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889" name="Shape 889"/>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890" name="Shape 890"/>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891" name="Shape 891"/>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892" name="Shape 892"/>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893" name="Shape 893"/>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894" name="Shape 894"/>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895" name="Shape 895"/>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896" name="Shape 896"/>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897" name="Shape 897"/>
          <p:cNvGrpSpPr/>
          <p:nvPr/>
        </p:nvGrpSpPr>
        <p:grpSpPr>
          <a:xfrm>
            <a:off x="3791432" y="3430288"/>
            <a:ext cx="1369883" cy="1369697"/>
            <a:chOff x="5292925" y="518300"/>
            <a:chExt cx="1628100" cy="1416000"/>
          </a:xfrm>
        </p:grpSpPr>
        <p:sp>
          <p:nvSpPr>
            <p:cNvPr id="898" name="Shape 898"/>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Shape 899"/>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Shape 900"/>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Shape 901"/>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Shape 902"/>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03" name="Shape 903"/>
          <p:cNvSpPr/>
          <p:nvPr/>
        </p:nvSpPr>
        <p:spPr>
          <a:xfrm>
            <a:off x="70375" y="2405775"/>
            <a:ext cx="5171700" cy="25161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Shape 904"/>
          <p:cNvSpPr/>
          <p:nvPr/>
        </p:nvSpPr>
        <p:spPr>
          <a:xfrm>
            <a:off x="8351000" y="2724375"/>
            <a:ext cx="557700" cy="4065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Shape 905"/>
          <p:cNvSpPr/>
          <p:nvPr/>
        </p:nvSpPr>
        <p:spPr>
          <a:xfrm>
            <a:off x="5248200" y="2695225"/>
            <a:ext cx="378000" cy="5724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6" name="Shape 906"/>
          <p:cNvSpPr/>
          <p:nvPr/>
        </p:nvSpPr>
        <p:spPr>
          <a:xfrm>
            <a:off x="5161325" y="3377625"/>
            <a:ext cx="612300" cy="14952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pic>
        <p:nvPicPr>
          <p:cNvPr id="911" name="Shape 911"/>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912" name="Shape 912"/>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Shape 914"/>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Shape 915"/>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917" name="Shape 917"/>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918" name="Shape 918"/>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919" name="Shape 919"/>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920" name="Shape 920"/>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921" name="Shape 921"/>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922" name="Shape 922"/>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923" name="Shape 923"/>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924" name="Shape 924"/>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925" name="Shape 925"/>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926" name="Shape 926"/>
          <p:cNvGrpSpPr/>
          <p:nvPr/>
        </p:nvGrpSpPr>
        <p:grpSpPr>
          <a:xfrm>
            <a:off x="3791432" y="3430288"/>
            <a:ext cx="1369883" cy="1369697"/>
            <a:chOff x="5292925" y="518300"/>
            <a:chExt cx="1628100" cy="1416000"/>
          </a:xfrm>
        </p:grpSpPr>
        <p:sp>
          <p:nvSpPr>
            <p:cNvPr id="927" name="Shape 927"/>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Shape 929"/>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0" name="Shape 930"/>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5" name="Shape 935"/>
        <p:cNvGrpSpPr/>
        <p:nvPr/>
      </p:nvGrpSpPr>
      <p:grpSpPr>
        <a:xfrm>
          <a:off x="0" y="0"/>
          <a:ext cx="0" cy="0"/>
          <a:chOff x="0" y="0"/>
          <a:chExt cx="0" cy="0"/>
        </a:xfrm>
      </p:grpSpPr>
      <p:pic>
        <p:nvPicPr>
          <p:cNvPr id="936" name="Shape 936"/>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937" name="Shape 937"/>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Shape 938"/>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0" name="Shape 940"/>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Shape 941"/>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942" name="Shape 942"/>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943" name="Shape 943"/>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944" name="Shape 944"/>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945" name="Shape 945"/>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946" name="Shape 946"/>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947" name="Shape 947"/>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948" name="Shape 948"/>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949" name="Shape 949"/>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950" name="Shape 950"/>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951" name="Shape 951"/>
          <p:cNvGrpSpPr/>
          <p:nvPr/>
        </p:nvGrpSpPr>
        <p:grpSpPr>
          <a:xfrm>
            <a:off x="3791432" y="3430288"/>
            <a:ext cx="1369883" cy="1369697"/>
            <a:chOff x="5292925" y="518300"/>
            <a:chExt cx="1628100" cy="1416000"/>
          </a:xfrm>
        </p:grpSpPr>
        <p:sp>
          <p:nvSpPr>
            <p:cNvPr id="952" name="Shape 952"/>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Shape 953"/>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4" name="Shape 954"/>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5" name="Shape 955"/>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Shape 956"/>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7" name="Shape 957"/>
          <p:cNvSpPr/>
          <p:nvPr/>
        </p:nvSpPr>
        <p:spPr>
          <a:xfrm>
            <a:off x="70375" y="2405775"/>
            <a:ext cx="74850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8" name="Shape 958"/>
          <p:cNvSpPr/>
          <p:nvPr/>
        </p:nvSpPr>
        <p:spPr>
          <a:xfrm>
            <a:off x="8244375" y="2405775"/>
            <a:ext cx="738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9" name="Shape 959"/>
          <p:cNvSpPr/>
          <p:nvPr/>
        </p:nvSpPr>
        <p:spPr>
          <a:xfrm>
            <a:off x="-241350" y="3338375"/>
            <a:ext cx="74850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pic>
        <p:nvPicPr>
          <p:cNvPr id="964" name="Shape 964"/>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965" name="Shape 965"/>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6" name="Shape 966"/>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7" name="Shape 967"/>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8" name="Shape 968"/>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9" name="Shape 969"/>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970" name="Shape 970"/>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971" name="Shape 971"/>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972" name="Shape 972"/>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973" name="Shape 973"/>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974" name="Shape 974"/>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975" name="Shape 975"/>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976" name="Shape 976"/>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977" name="Shape 977"/>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978" name="Shape 978"/>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979" name="Shape 979"/>
          <p:cNvGrpSpPr/>
          <p:nvPr/>
        </p:nvGrpSpPr>
        <p:grpSpPr>
          <a:xfrm>
            <a:off x="3791432" y="3430288"/>
            <a:ext cx="1369883" cy="1369697"/>
            <a:chOff x="5292925" y="518300"/>
            <a:chExt cx="1628100" cy="1416000"/>
          </a:xfrm>
        </p:grpSpPr>
        <p:sp>
          <p:nvSpPr>
            <p:cNvPr id="980" name="Shape 980"/>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1" name="Shape 981"/>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Shape 982"/>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3" name="Shape 983"/>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Shape 984"/>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85" name="Shape 985"/>
          <p:cNvSpPr/>
          <p:nvPr/>
        </p:nvSpPr>
        <p:spPr>
          <a:xfrm>
            <a:off x="70375" y="2405775"/>
            <a:ext cx="5548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Shape 986"/>
          <p:cNvSpPr/>
          <p:nvPr/>
        </p:nvSpPr>
        <p:spPr>
          <a:xfrm>
            <a:off x="8344575" y="2405775"/>
            <a:ext cx="6381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7" name="Shape 987"/>
          <p:cNvSpPr/>
          <p:nvPr/>
        </p:nvSpPr>
        <p:spPr>
          <a:xfrm>
            <a:off x="-241350" y="3338375"/>
            <a:ext cx="74850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883675" y="3355613"/>
            <a:ext cx="16311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Oswald"/>
                <a:ea typeface="Oswald"/>
                <a:cs typeface="Oswald"/>
                <a:sym typeface="Oswald"/>
              </a:rPr>
              <a:t>You</a:t>
            </a:r>
            <a:endParaRPr sz="3000">
              <a:solidFill>
                <a:srgbClr val="FFFFFF"/>
              </a:solidFill>
              <a:latin typeface="Oswald"/>
              <a:ea typeface="Oswald"/>
              <a:cs typeface="Oswald"/>
              <a:sym typeface="Oswald"/>
            </a:endParaRPr>
          </a:p>
        </p:txBody>
      </p:sp>
      <p:pic>
        <p:nvPicPr>
          <p:cNvPr id="77" name="Shape 77"/>
          <p:cNvPicPr preferRelativeResize="0"/>
          <p:nvPr/>
        </p:nvPicPr>
        <p:blipFill>
          <a:blip r:embed="rId3">
            <a:alphaModFix/>
          </a:blip>
          <a:stretch>
            <a:fillRect/>
          </a:stretch>
        </p:blipFill>
        <p:spPr>
          <a:xfrm>
            <a:off x="416838" y="1913961"/>
            <a:ext cx="2564749" cy="1441653"/>
          </a:xfrm>
          <a:prstGeom prst="rect">
            <a:avLst/>
          </a:prstGeom>
          <a:noFill/>
          <a:ln>
            <a:noFill/>
          </a:ln>
        </p:spPr>
      </p:pic>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In the lecture earlier...</a:t>
            </a:r>
            <a:endParaRPr/>
          </a:p>
        </p:txBody>
      </p:sp>
      <p:sp>
        <p:nvSpPr>
          <p:cNvPr id="79" name="Shape 79"/>
          <p:cNvSpPr txBox="1"/>
          <p:nvPr/>
        </p:nvSpPr>
        <p:spPr>
          <a:xfrm>
            <a:off x="5772300" y="3810475"/>
            <a:ext cx="28962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100">
                <a:solidFill>
                  <a:srgbClr val="B6D7A8"/>
                </a:solidFill>
                <a:latin typeface="Oswald"/>
                <a:ea typeface="Oswald"/>
                <a:cs typeface="Oswald"/>
                <a:sym typeface="Oswald"/>
              </a:rPr>
              <a:t>Cool and complex stuff</a:t>
            </a:r>
            <a:endParaRPr sz="2100">
              <a:solidFill>
                <a:srgbClr val="B6D7A8"/>
              </a:solidFill>
              <a:latin typeface="Oswald"/>
              <a:ea typeface="Oswald"/>
              <a:cs typeface="Oswald"/>
              <a:sym typeface="Oswald"/>
            </a:endParaRPr>
          </a:p>
        </p:txBody>
      </p:sp>
      <p:sp>
        <p:nvSpPr>
          <p:cNvPr id="80" name="Shape 80"/>
          <p:cNvSpPr txBox="1"/>
          <p:nvPr/>
        </p:nvSpPr>
        <p:spPr>
          <a:xfrm>
            <a:off x="3348950" y="1282750"/>
            <a:ext cx="16311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C9DAF8"/>
                </a:solidFill>
                <a:latin typeface="Oswald"/>
                <a:ea typeface="Oswald"/>
                <a:cs typeface="Oswald"/>
                <a:sym typeface="Oswald"/>
              </a:rPr>
              <a:t>Smaller,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Simpler,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Steps</a:t>
            </a:r>
            <a:endParaRPr sz="3000">
              <a:solidFill>
                <a:srgbClr val="C9DAF8"/>
              </a:solidFill>
              <a:latin typeface="Oswald"/>
              <a:ea typeface="Oswald"/>
              <a:cs typeface="Oswald"/>
              <a:sym typeface="Oswald"/>
            </a:endParaRPr>
          </a:p>
        </p:txBody>
      </p:sp>
      <p:sp>
        <p:nvSpPr>
          <p:cNvPr id="81" name="Shape 81"/>
          <p:cNvSpPr/>
          <p:nvPr/>
        </p:nvSpPr>
        <p:spPr>
          <a:xfrm>
            <a:off x="4879400" y="1660025"/>
            <a:ext cx="821100" cy="4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2527725" y="3609275"/>
            <a:ext cx="580500" cy="4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131950" y="3841975"/>
            <a:ext cx="2356500" cy="1134600"/>
          </a:xfrm>
          <a:prstGeom prst="wedgeRoundRectCallout">
            <a:avLst>
              <a:gd fmla="val -13736" name="adj1"/>
              <a:gd fmla="val -9490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CC4125"/>
                </a:solidFill>
                <a:latin typeface="Consolas"/>
                <a:ea typeface="Consolas"/>
                <a:cs typeface="Consolas"/>
                <a:sym typeface="Consolas"/>
              </a:rPr>
              <a:t>Loops</a:t>
            </a:r>
            <a:endParaRPr sz="3000">
              <a:solidFill>
                <a:srgbClr val="CC4125"/>
              </a:solidFill>
              <a:latin typeface="Consolas"/>
              <a:ea typeface="Consolas"/>
              <a:cs typeface="Consolas"/>
              <a:sym typeface="Consolas"/>
            </a:endParaRPr>
          </a:p>
        </p:txBody>
      </p:sp>
      <p:sp>
        <p:nvSpPr>
          <p:cNvPr id="84" name="Shape 84"/>
          <p:cNvSpPr/>
          <p:nvPr/>
        </p:nvSpPr>
        <p:spPr>
          <a:xfrm>
            <a:off x="4841725" y="1094525"/>
            <a:ext cx="3936300" cy="38700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1484450" y="1331375"/>
            <a:ext cx="1901700" cy="14955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2400">
                <a:latin typeface="Oswald"/>
                <a:ea typeface="Oswald"/>
                <a:cs typeface="Oswald"/>
                <a:sym typeface="Oswald"/>
              </a:rPr>
              <a:t>Repeating the same steps</a:t>
            </a:r>
            <a:endParaRPr sz="2400">
              <a:latin typeface="Oswald"/>
              <a:ea typeface="Oswald"/>
              <a:cs typeface="Oswald"/>
              <a:sym typeface="Oswald"/>
            </a:endParaRPr>
          </a:p>
        </p:txBody>
      </p:sp>
      <p:pic>
        <p:nvPicPr>
          <p:cNvPr id="86" name="Shape 86"/>
          <p:cNvPicPr preferRelativeResize="0"/>
          <p:nvPr/>
        </p:nvPicPr>
        <p:blipFill>
          <a:blip r:embed="rId4">
            <a:alphaModFix/>
          </a:blip>
          <a:stretch>
            <a:fillRect/>
          </a:stretch>
        </p:blipFill>
        <p:spPr>
          <a:xfrm>
            <a:off x="3235800" y="3276550"/>
            <a:ext cx="1857375" cy="1866900"/>
          </a:xfrm>
          <a:prstGeom prst="rect">
            <a:avLst/>
          </a:prstGeom>
          <a:noFill/>
          <a:ln>
            <a:noFill/>
          </a:ln>
        </p:spPr>
      </p:pic>
      <p:sp>
        <p:nvSpPr>
          <p:cNvPr id="87" name="Shape 87"/>
          <p:cNvSpPr/>
          <p:nvPr/>
        </p:nvSpPr>
        <p:spPr>
          <a:xfrm rot="-5400000">
            <a:off x="3961850" y="2790575"/>
            <a:ext cx="405300" cy="4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3386100" y="1331375"/>
            <a:ext cx="1486800" cy="14778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89" name="Shape 89"/>
          <p:cNvPicPr preferRelativeResize="0"/>
          <p:nvPr/>
        </p:nvPicPr>
        <p:blipFill>
          <a:blip r:embed="rId5">
            <a:alphaModFix/>
          </a:blip>
          <a:stretch>
            <a:fillRect/>
          </a:stretch>
        </p:blipFill>
        <p:spPr>
          <a:xfrm>
            <a:off x="6023825" y="1275941"/>
            <a:ext cx="2564750" cy="259160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pic>
        <p:nvPicPr>
          <p:cNvPr id="992" name="Shape 992"/>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993" name="Shape 99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4" name="Shape 99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5" name="Shape 99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Shape 99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Shape 99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998" name="Shape 998"/>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999" name="Shape 999"/>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000" name="Shape 1000"/>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001" name="Shape 1001"/>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002" name="Shape 1002"/>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003" name="Shape 1003"/>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004" name="Shape 1004"/>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005" name="Shape 1005"/>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006" name="Shape 1006"/>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007" name="Shape 1007"/>
          <p:cNvGrpSpPr/>
          <p:nvPr/>
        </p:nvGrpSpPr>
        <p:grpSpPr>
          <a:xfrm>
            <a:off x="3791432" y="3430288"/>
            <a:ext cx="1369883" cy="1369697"/>
            <a:chOff x="5292925" y="518300"/>
            <a:chExt cx="1628100" cy="1416000"/>
          </a:xfrm>
        </p:grpSpPr>
        <p:sp>
          <p:nvSpPr>
            <p:cNvPr id="1008" name="Shape 1008"/>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9" name="Shape 1009"/>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0" name="Shape 1010"/>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1" name="Shape 1011"/>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2" name="Shape 1012"/>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13" name="Shape 1013"/>
          <p:cNvSpPr/>
          <p:nvPr/>
        </p:nvSpPr>
        <p:spPr>
          <a:xfrm>
            <a:off x="70375" y="2405775"/>
            <a:ext cx="5548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4" name="Shape 1014"/>
          <p:cNvSpPr/>
          <p:nvPr/>
        </p:nvSpPr>
        <p:spPr>
          <a:xfrm>
            <a:off x="8344575" y="2405775"/>
            <a:ext cx="6381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5" name="Shape 1015"/>
          <p:cNvSpPr/>
          <p:nvPr/>
        </p:nvSpPr>
        <p:spPr>
          <a:xfrm>
            <a:off x="-241350" y="3338375"/>
            <a:ext cx="60150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pic>
        <p:nvPicPr>
          <p:cNvPr id="1020" name="Shape 1020"/>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021" name="Shape 1021"/>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2" name="Shape 1022"/>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3" name="Shape 1023"/>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4" name="Shape 1024"/>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5" name="Shape 1025"/>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026" name="Shape 1026"/>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027" name="Shape 1027"/>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028" name="Shape 1028"/>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029" name="Shape 1029"/>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030" name="Shape 1030"/>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031" name="Shape 1031"/>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032" name="Shape 1032"/>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033" name="Shape 1033"/>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034" name="Shape 1034"/>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035" name="Shape 1035"/>
          <p:cNvGrpSpPr/>
          <p:nvPr/>
        </p:nvGrpSpPr>
        <p:grpSpPr>
          <a:xfrm>
            <a:off x="3791432" y="3430288"/>
            <a:ext cx="1369883" cy="1369697"/>
            <a:chOff x="5292925" y="518300"/>
            <a:chExt cx="1628100" cy="1416000"/>
          </a:xfrm>
        </p:grpSpPr>
        <p:sp>
          <p:nvSpPr>
            <p:cNvPr id="1036" name="Shape 1036"/>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Shape 1037"/>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8" name="Shape 1038"/>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9" name="Shape 1039"/>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Shape 1040"/>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41" name="Shape 1041"/>
          <p:cNvSpPr/>
          <p:nvPr/>
        </p:nvSpPr>
        <p:spPr>
          <a:xfrm>
            <a:off x="70375" y="2405775"/>
            <a:ext cx="4392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Shape 1042"/>
          <p:cNvSpPr/>
          <p:nvPr/>
        </p:nvSpPr>
        <p:spPr>
          <a:xfrm>
            <a:off x="8449450" y="2405775"/>
            <a:ext cx="5331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3" name="Shape 1043"/>
          <p:cNvSpPr/>
          <p:nvPr/>
        </p:nvSpPr>
        <p:spPr>
          <a:xfrm>
            <a:off x="-241350" y="3338375"/>
            <a:ext cx="60150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pic>
        <p:nvPicPr>
          <p:cNvPr id="1048" name="Shape 1048"/>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049" name="Shape 1049"/>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0" name="Shape 1050"/>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1" name="Shape 1051"/>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Shape 1052"/>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Shape 1053"/>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054" name="Shape 1054"/>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055" name="Shape 1055"/>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056" name="Shape 1056"/>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057" name="Shape 1057"/>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058" name="Shape 1058"/>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059" name="Shape 1059"/>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060" name="Shape 1060"/>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061" name="Shape 1061"/>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062" name="Shape 1062"/>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063" name="Shape 1063"/>
          <p:cNvGrpSpPr/>
          <p:nvPr/>
        </p:nvGrpSpPr>
        <p:grpSpPr>
          <a:xfrm>
            <a:off x="3791432" y="3430288"/>
            <a:ext cx="1369883" cy="1369697"/>
            <a:chOff x="5292925" y="518300"/>
            <a:chExt cx="1628100" cy="1416000"/>
          </a:xfrm>
        </p:grpSpPr>
        <p:sp>
          <p:nvSpPr>
            <p:cNvPr id="1064" name="Shape 1064"/>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5" name="Shape 1065"/>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Shape 1066"/>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7" name="Shape 1067"/>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Shape 1068"/>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9" name="Shape 1069"/>
          <p:cNvSpPr/>
          <p:nvPr/>
        </p:nvSpPr>
        <p:spPr>
          <a:xfrm>
            <a:off x="70375" y="2405775"/>
            <a:ext cx="4392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0" name="Shape 1070"/>
          <p:cNvSpPr/>
          <p:nvPr/>
        </p:nvSpPr>
        <p:spPr>
          <a:xfrm>
            <a:off x="8449450" y="2405775"/>
            <a:ext cx="5331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1" name="Shape 1071"/>
          <p:cNvSpPr/>
          <p:nvPr/>
        </p:nvSpPr>
        <p:spPr>
          <a:xfrm>
            <a:off x="-241350" y="3338375"/>
            <a:ext cx="39411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pic>
        <p:nvPicPr>
          <p:cNvPr id="1076" name="Shape 1076"/>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077" name="Shape 1077"/>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8" name="Shape 1078"/>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9" name="Shape 1079"/>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0" name="Shape 1080"/>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Shape 1081"/>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082" name="Shape 1082"/>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083" name="Shape 1083"/>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084" name="Shape 1084"/>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085" name="Shape 1085"/>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086" name="Shape 1086"/>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087" name="Shape 1087"/>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088" name="Shape 1088"/>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089" name="Shape 1089"/>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090" name="Shape 1090"/>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091" name="Shape 1091"/>
          <p:cNvGrpSpPr/>
          <p:nvPr/>
        </p:nvGrpSpPr>
        <p:grpSpPr>
          <a:xfrm>
            <a:off x="3791432" y="3430288"/>
            <a:ext cx="1369883" cy="1369697"/>
            <a:chOff x="5292925" y="518300"/>
            <a:chExt cx="1628100" cy="1416000"/>
          </a:xfrm>
        </p:grpSpPr>
        <p:sp>
          <p:nvSpPr>
            <p:cNvPr id="1092" name="Shape 1092"/>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3" name="Shape 1093"/>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4" name="Shape 1094"/>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5" name="Shape 1095"/>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Shape 1096"/>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7" name="Shape 1097"/>
          <p:cNvSpPr/>
          <p:nvPr/>
        </p:nvSpPr>
        <p:spPr>
          <a:xfrm>
            <a:off x="70375" y="2405775"/>
            <a:ext cx="2119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8" name="Shape 1098"/>
          <p:cNvSpPr/>
          <p:nvPr/>
        </p:nvSpPr>
        <p:spPr>
          <a:xfrm>
            <a:off x="8604550" y="2405775"/>
            <a:ext cx="3780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Shape 1099"/>
          <p:cNvSpPr/>
          <p:nvPr/>
        </p:nvSpPr>
        <p:spPr>
          <a:xfrm>
            <a:off x="-241350" y="3338375"/>
            <a:ext cx="39411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pic>
        <p:nvPicPr>
          <p:cNvPr id="1104" name="Shape 1104"/>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105" name="Shape 1105"/>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6" name="Shape 1106"/>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7" name="Shape 1107"/>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Shape 1108"/>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9" name="Shape 1109"/>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110" name="Shape 1110"/>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111" name="Shape 1111"/>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112" name="Shape 1112"/>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113" name="Shape 1113"/>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114" name="Shape 1114"/>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115" name="Shape 1115"/>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116" name="Shape 1116"/>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117" name="Shape 1117"/>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118" name="Shape 1118"/>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119" name="Shape 1119"/>
          <p:cNvGrpSpPr/>
          <p:nvPr/>
        </p:nvGrpSpPr>
        <p:grpSpPr>
          <a:xfrm>
            <a:off x="3791432" y="3430288"/>
            <a:ext cx="1369883" cy="1369697"/>
            <a:chOff x="5292925" y="518300"/>
            <a:chExt cx="1628100" cy="1416000"/>
          </a:xfrm>
        </p:grpSpPr>
        <p:sp>
          <p:nvSpPr>
            <p:cNvPr id="1120" name="Shape 1120"/>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1" name="Shape 1121"/>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2" name="Shape 1122"/>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Shape 1123"/>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4" name="Shape 1124"/>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25" name="Shape 1125"/>
          <p:cNvSpPr/>
          <p:nvPr/>
        </p:nvSpPr>
        <p:spPr>
          <a:xfrm>
            <a:off x="70375" y="2405775"/>
            <a:ext cx="2119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Shape 1126"/>
          <p:cNvSpPr/>
          <p:nvPr/>
        </p:nvSpPr>
        <p:spPr>
          <a:xfrm>
            <a:off x="8604550" y="2405775"/>
            <a:ext cx="3780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7" name="Shape 1127"/>
          <p:cNvSpPr/>
          <p:nvPr/>
        </p:nvSpPr>
        <p:spPr>
          <a:xfrm>
            <a:off x="-241350" y="3338375"/>
            <a:ext cx="23286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pic>
        <p:nvPicPr>
          <p:cNvPr id="1132" name="Shape 1132"/>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133" name="Shape 1133"/>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Shape 1134"/>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Shape 1135"/>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Shape 1136"/>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138" name="Shape 1138"/>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139" name="Shape 1139"/>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140" name="Shape 1140"/>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141" name="Shape 1141"/>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142" name="Shape 1142"/>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143" name="Shape 1143"/>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144" name="Shape 1144"/>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145" name="Shape 1145"/>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146" name="Shape 1146"/>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147" name="Shape 1147"/>
          <p:cNvGrpSpPr/>
          <p:nvPr/>
        </p:nvGrpSpPr>
        <p:grpSpPr>
          <a:xfrm>
            <a:off x="3791432" y="3430288"/>
            <a:ext cx="1369883" cy="1369697"/>
            <a:chOff x="5292925" y="518300"/>
            <a:chExt cx="1628100" cy="1416000"/>
          </a:xfrm>
        </p:grpSpPr>
        <p:sp>
          <p:nvSpPr>
            <p:cNvPr id="1148" name="Shape 1148"/>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Shape 1149"/>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0" name="Shape 1150"/>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Shape 1151"/>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Shape 1152"/>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53" name="Shape 1153"/>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4" name="Shape 1154"/>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Shape 1155"/>
          <p:cNvSpPr/>
          <p:nvPr/>
        </p:nvSpPr>
        <p:spPr>
          <a:xfrm>
            <a:off x="-241350" y="3338375"/>
            <a:ext cx="23286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9" name="Shape 1159"/>
        <p:cNvGrpSpPr/>
        <p:nvPr/>
      </p:nvGrpSpPr>
      <p:grpSpPr>
        <a:xfrm>
          <a:off x="0" y="0"/>
          <a:ext cx="0" cy="0"/>
          <a:chOff x="0" y="0"/>
          <a:chExt cx="0" cy="0"/>
        </a:xfrm>
      </p:grpSpPr>
      <p:pic>
        <p:nvPicPr>
          <p:cNvPr id="1160" name="Shape 1160"/>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161" name="Shape 1161"/>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Shape 1162"/>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3" name="Shape 1163"/>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4" name="Shape 1164"/>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Shape 1165"/>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166" name="Shape 1166"/>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167" name="Shape 1167"/>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168" name="Shape 1168"/>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169" name="Shape 1169"/>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170" name="Shape 1170"/>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171" name="Shape 1171"/>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172" name="Shape 1172"/>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173" name="Shape 1173"/>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174" name="Shape 1174"/>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175" name="Shape 1175"/>
          <p:cNvGrpSpPr/>
          <p:nvPr/>
        </p:nvGrpSpPr>
        <p:grpSpPr>
          <a:xfrm>
            <a:off x="3791432" y="3430288"/>
            <a:ext cx="1369883" cy="1369697"/>
            <a:chOff x="5292925" y="518300"/>
            <a:chExt cx="1628100" cy="1416000"/>
          </a:xfrm>
        </p:grpSpPr>
        <p:sp>
          <p:nvSpPr>
            <p:cNvPr id="1176" name="Shape 1176"/>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7" name="Shape 1177"/>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8" name="Shape 1178"/>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9" name="Shape 1179"/>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Shape 1180"/>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81" name="Shape 1181"/>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2" name="Shape 1182"/>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Shape 1183"/>
          <p:cNvSpPr/>
          <p:nvPr/>
        </p:nvSpPr>
        <p:spPr>
          <a:xfrm>
            <a:off x="-241350" y="3338375"/>
            <a:ext cx="386100" cy="15918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Shape 1188"/>
          <p:cNvSpPr txBox="1"/>
          <p:nvPr>
            <p:ph idx="4294967295" type="body"/>
          </p:nvPr>
        </p:nvSpPr>
        <p:spPr>
          <a:xfrm>
            <a:off x="364025" y="1572925"/>
            <a:ext cx="6083700" cy="628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br>
              <a:rPr lang="en-GB" sz="1900">
                <a:solidFill>
                  <a:srgbClr val="FFFFFF"/>
                </a:solidFill>
                <a:latin typeface="Consolas"/>
                <a:ea typeface="Consolas"/>
                <a:cs typeface="Consolas"/>
                <a:sym typeface="Consolas"/>
              </a:rPr>
            </a:br>
            <a:r>
              <a:rPr lang="en-GB" sz="1900">
                <a:solidFill>
                  <a:srgbClr val="FFFFFF"/>
                </a:solidFill>
                <a:latin typeface="Consolas"/>
                <a:ea typeface="Consolas"/>
                <a:cs typeface="Consolas"/>
                <a:sym typeface="Consolas"/>
              </a:rPr>
              <a:t>    </a:t>
            </a:r>
            <a:r>
              <a:rPr lang="en-GB" sz="1900">
                <a:solidFill>
                  <a:srgbClr val="B7B7B7"/>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br>
              <a:rPr lang="en-GB">
                <a:solidFill>
                  <a:srgbClr val="FFF2CC"/>
                </a:solidFill>
                <a:latin typeface="Consolas"/>
                <a:ea typeface="Consolas"/>
                <a:cs typeface="Consolas"/>
                <a:sym typeface="Consolas"/>
              </a:rPr>
            </a:b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quarter_turn_right(</a:t>
            </a:r>
            <a:br>
              <a:rPr lang="en-GB" sz="1700">
                <a:solidFill>
                  <a:srgbClr val="FFF2CC"/>
                </a:solidFill>
                <a:latin typeface="Consolas"/>
                <a:ea typeface="Consolas"/>
                <a:cs typeface="Consolas"/>
                <a:sym typeface="Consolas"/>
              </a:rPr>
            </a:b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br>
              <a:rPr lang="en-GB" sz="1500">
                <a:solidFill>
                  <a:srgbClr val="B6D7A8"/>
                </a:solidFill>
                <a:latin typeface="Consolas"/>
                <a:ea typeface="Consolas"/>
                <a:cs typeface="Consolas"/>
                <a:sym typeface="Consolas"/>
              </a:rPr>
            </a:b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a:p>
            <a:pPr indent="0" lvl="0" marL="0" rtl="0">
              <a:lnSpc>
                <a:spcPct val="100000"/>
              </a:lnSpc>
              <a:spcBef>
                <a:spcPts val="1600"/>
              </a:spcBef>
              <a:spcAft>
                <a:spcPts val="0"/>
              </a:spcAft>
              <a:buNone/>
            </a:pPr>
            <a:r>
              <a:t/>
            </a:r>
            <a:endParaRPr sz="1900">
              <a:solidFill>
                <a:srgbClr val="FFFFFF"/>
              </a:solidFill>
              <a:latin typeface="Consolas"/>
              <a:ea typeface="Consolas"/>
              <a:cs typeface="Consolas"/>
              <a:sym typeface="Consolas"/>
            </a:endParaRPr>
          </a:p>
          <a:p>
            <a:pPr indent="0" lvl="0" marL="0" rtl="0" algn="l">
              <a:lnSpc>
                <a:spcPct val="100000"/>
              </a:lnSpc>
              <a:spcBef>
                <a:spcPts val="1600"/>
              </a:spcBef>
              <a:spcAft>
                <a:spcPts val="1600"/>
              </a:spcAft>
              <a:buNone/>
            </a:pPr>
            <a:r>
              <a:t/>
            </a:r>
            <a:endParaRPr sz="1900">
              <a:solidFill>
                <a:srgbClr val="FFFFFF"/>
              </a:solidFill>
              <a:latin typeface="Consolas"/>
              <a:ea typeface="Consolas"/>
              <a:cs typeface="Consolas"/>
              <a:sym typeface="Consolas"/>
            </a:endParaRPr>
          </a:p>
        </p:txBody>
      </p:sp>
      <p:sp>
        <p:nvSpPr>
          <p:cNvPr id="1189" name="Shape 1189"/>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0" name="Shape 1190"/>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Shape 1195"/>
          <p:cNvSpPr txBox="1"/>
          <p:nvPr>
            <p:ph idx="4294967295" type="body"/>
          </p:nvPr>
        </p:nvSpPr>
        <p:spPr>
          <a:xfrm>
            <a:off x="364025" y="1572925"/>
            <a:ext cx="6083700" cy="628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br>
              <a:rPr lang="en-GB" sz="1900">
                <a:solidFill>
                  <a:srgbClr val="FFFFFF"/>
                </a:solidFill>
                <a:latin typeface="Consolas"/>
                <a:ea typeface="Consolas"/>
                <a:cs typeface="Consolas"/>
                <a:sym typeface="Consolas"/>
              </a:rPr>
            </a:br>
            <a:r>
              <a:rPr lang="en-GB" sz="1900">
                <a:solidFill>
                  <a:srgbClr val="FFFFFF"/>
                </a:solidFill>
                <a:latin typeface="Consolas"/>
                <a:ea typeface="Consolas"/>
                <a:cs typeface="Consolas"/>
                <a:sym typeface="Consolas"/>
              </a:rPr>
              <a:t>    </a:t>
            </a:r>
            <a:r>
              <a:rPr lang="en-GB" sz="1900">
                <a:solidFill>
                  <a:srgbClr val="B7B7B7"/>
                </a:solidFill>
                <a:latin typeface="Consolas"/>
                <a:ea typeface="Consolas"/>
                <a:cs typeface="Consolas"/>
                <a:sym typeface="Consolas"/>
              </a:rPr>
              <a:t>return</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br>
              <a:rPr lang="en-GB">
                <a:solidFill>
                  <a:srgbClr val="FFF2CC"/>
                </a:solidFill>
                <a:latin typeface="Consolas"/>
                <a:ea typeface="Consolas"/>
                <a:cs typeface="Consolas"/>
                <a:sym typeface="Consolas"/>
              </a:rPr>
            </a:b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quarter_turn_right(</a:t>
            </a:r>
            <a:br>
              <a:rPr lang="en-GB" sz="1700">
                <a:solidFill>
                  <a:srgbClr val="FFF2CC"/>
                </a:solidFill>
                <a:latin typeface="Consolas"/>
                <a:ea typeface="Consolas"/>
                <a:cs typeface="Consolas"/>
                <a:sym typeface="Consolas"/>
              </a:rPr>
            </a:b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br>
              <a:rPr lang="en-GB" sz="1500">
                <a:solidFill>
                  <a:srgbClr val="B6D7A8"/>
                </a:solidFill>
                <a:latin typeface="Consolas"/>
                <a:ea typeface="Consolas"/>
                <a:cs typeface="Consolas"/>
                <a:sym typeface="Consolas"/>
              </a:rPr>
            </a:b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a:p>
            <a:pPr indent="0" lvl="0" marL="0" rtl="0" algn="l">
              <a:lnSpc>
                <a:spcPct val="100000"/>
              </a:lnSpc>
              <a:spcBef>
                <a:spcPts val="1600"/>
              </a:spcBef>
              <a:spcAft>
                <a:spcPts val="1600"/>
              </a:spcAft>
              <a:buNone/>
            </a:pPr>
            <a:r>
              <a:t/>
            </a:r>
            <a:endParaRPr sz="1900">
              <a:solidFill>
                <a:srgbClr val="FFFFFF"/>
              </a:solidFill>
              <a:latin typeface="Consolas"/>
              <a:ea typeface="Consolas"/>
              <a:cs typeface="Consolas"/>
              <a:sym typeface="Consolas"/>
            </a:endParaRPr>
          </a:p>
        </p:txBody>
      </p:sp>
      <p:sp>
        <p:nvSpPr>
          <p:cNvPr id="1196" name="Shape 1196"/>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7" name="Shape 1197"/>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sp>
        <p:nvSpPr>
          <p:cNvPr id="1202" name="Shape 1202"/>
          <p:cNvSpPr txBox="1"/>
          <p:nvPr>
            <p:ph idx="4294967295" type="body"/>
          </p:nvPr>
        </p:nvSpPr>
        <p:spPr>
          <a:xfrm>
            <a:off x="364025" y="1572925"/>
            <a:ext cx="60837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B7B7B7"/>
                </a:solidFill>
                <a:latin typeface="Consolas"/>
                <a:ea typeface="Consolas"/>
                <a:cs typeface="Consolas"/>
                <a:sym typeface="Consolas"/>
              </a:rPr>
              <a:t>def nxn():</a:t>
            </a:r>
            <a:br>
              <a:rPr lang="en-GB" sz="1900">
                <a:solidFill>
                  <a:srgbClr val="FFFFFF"/>
                </a:solidFill>
                <a:latin typeface="Consolas"/>
                <a:ea typeface="Consolas"/>
                <a:cs typeface="Consolas"/>
                <a:sym typeface="Consolas"/>
              </a:rPr>
            </a:br>
            <a:r>
              <a:rPr lang="en-GB" sz="1900">
                <a:solidFill>
                  <a:srgbClr val="FFFFFF"/>
                </a:solidFill>
                <a:latin typeface="Consolas"/>
                <a:ea typeface="Consolas"/>
                <a:cs typeface="Consolas"/>
                <a:sym typeface="Consolas"/>
              </a:rPr>
              <a:t>    </a:t>
            </a:r>
            <a:r>
              <a:rPr lang="en-GB" sz="1900">
                <a:solidFill>
                  <a:srgbClr val="B7B7B7"/>
                </a:solidFill>
                <a:latin typeface="Consolas"/>
                <a:ea typeface="Consolas"/>
                <a:cs typeface="Consolas"/>
                <a:sym typeface="Consolas"/>
              </a:rPr>
              <a:t>return</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br>
              <a:rPr lang="en-GB">
                <a:solidFill>
                  <a:srgbClr val="FFF2CC"/>
                </a:solidFill>
                <a:latin typeface="Consolas"/>
                <a:ea typeface="Consolas"/>
                <a:cs typeface="Consolas"/>
                <a:sym typeface="Consolas"/>
              </a:rPr>
            </a:b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quarter_turn_right(</a:t>
            </a:r>
            <a:br>
              <a:rPr lang="en-GB" sz="1700">
                <a:solidFill>
                  <a:srgbClr val="FFF2CC"/>
                </a:solidFill>
                <a:latin typeface="Consolas"/>
                <a:ea typeface="Consolas"/>
                <a:cs typeface="Consolas"/>
                <a:sym typeface="Consolas"/>
              </a:rPr>
            </a:b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br>
              <a:rPr lang="en-GB" sz="1500">
                <a:solidFill>
                  <a:srgbClr val="B6D7A8"/>
                </a:solidFill>
                <a:latin typeface="Consolas"/>
                <a:ea typeface="Consolas"/>
                <a:cs typeface="Consolas"/>
                <a:sym typeface="Consolas"/>
              </a:rPr>
            </a:b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sp>
        <p:nvSpPr>
          <p:cNvPr id="1203" name="Shape 1203"/>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4" name="Shape 1204"/>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 In Picture language 2. </a:t>
            </a:r>
            <a:endParaRPr/>
          </a:p>
        </p:txBody>
      </p:sp>
      <p:sp>
        <p:nvSpPr>
          <p:cNvPr id="96" name="Shape 96"/>
          <p:cNvSpPr txBox="1"/>
          <p:nvPr/>
        </p:nvSpPr>
        <p:spPr>
          <a:xfrm>
            <a:off x="4273950" y="1710450"/>
            <a:ext cx="4995300" cy="5727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result = nova_bb</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for number in range(99-1): </a:t>
            </a:r>
            <a:endParaRPr sz="1200">
              <a:solidFill>
                <a:srgbClr val="FFFFFF"/>
              </a:solidFill>
              <a:latin typeface="Consolas"/>
              <a:ea typeface="Consolas"/>
              <a:cs typeface="Consolas"/>
              <a:sym typeface="Consolas"/>
            </a:endParaRPr>
          </a:p>
          <a:p>
            <a:pPr indent="45720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result = stack_frac(1/(number+2), nova_bb, result)</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show(result)</a:t>
            </a:r>
            <a:endParaRPr sz="1200">
              <a:solidFill>
                <a:srgbClr val="FFFFFF"/>
              </a:solidFill>
              <a:latin typeface="Consolas"/>
              <a:ea typeface="Consolas"/>
              <a:cs typeface="Consolas"/>
              <a:sym typeface="Consolas"/>
            </a:endParaRPr>
          </a:p>
        </p:txBody>
      </p:sp>
      <p:sp>
        <p:nvSpPr>
          <p:cNvPr id="97" name="Shape 97"/>
          <p:cNvSpPr txBox="1"/>
          <p:nvPr/>
        </p:nvSpPr>
        <p:spPr>
          <a:xfrm>
            <a:off x="356675" y="1710450"/>
            <a:ext cx="4158000" cy="30000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nova_1 = nova_bb</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nova_2 = stack_frac(1/2, nova_bb, nova_1)</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nova_3 = stack_frac(1/3, nova_bb, nova_2)</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nova_4 = stack_frac(1/4, nova_bb, nova_3)</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nova_5 = stack_frac(1/5, nova_bb, nova_4)</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nova_6 = stack_frac(1/6, nova_bb, nova_5)</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nova_7 = stack_frac(1/7, nova_bb, nova_6)</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nova_8 = stack_frac(1/8, nova_bb, nova_7)</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nova_9 = stack_frac(1/9, nova_bb, nova_8)</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nova_99 = stack_frac(1/99, nova_bb, nova_98)</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t/>
            </a:r>
            <a:endParaRPr sz="1200">
              <a:solidFill>
                <a:srgbClr val="FFFFFF"/>
              </a:solidFill>
              <a:latin typeface="Consolas"/>
              <a:ea typeface="Consolas"/>
              <a:cs typeface="Consolas"/>
              <a:sym typeface="Consolas"/>
            </a:endParaRPr>
          </a:p>
        </p:txBody>
      </p:sp>
      <p:sp>
        <p:nvSpPr>
          <p:cNvPr id="98" name="Shape 98"/>
          <p:cNvSpPr txBox="1"/>
          <p:nvPr>
            <p:ph type="title"/>
          </p:nvPr>
        </p:nvSpPr>
        <p:spPr>
          <a:xfrm>
            <a:off x="311700" y="1186500"/>
            <a:ext cx="37899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400">
                <a:solidFill>
                  <a:srgbClr val="93C47D"/>
                </a:solidFill>
              </a:rPr>
              <a:t>99 rows of nova_bb - Before</a:t>
            </a:r>
            <a:endParaRPr sz="2400">
              <a:solidFill>
                <a:srgbClr val="93C47D"/>
              </a:solidFill>
            </a:endParaRPr>
          </a:p>
        </p:txBody>
      </p:sp>
      <p:sp>
        <p:nvSpPr>
          <p:cNvPr id="99" name="Shape 99"/>
          <p:cNvSpPr txBox="1"/>
          <p:nvPr>
            <p:ph type="title"/>
          </p:nvPr>
        </p:nvSpPr>
        <p:spPr>
          <a:xfrm>
            <a:off x="4330200" y="1186500"/>
            <a:ext cx="37899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400">
                <a:solidFill>
                  <a:srgbClr val="93C47D"/>
                </a:solidFill>
              </a:rPr>
              <a:t>99 rows of nova_bb - After</a:t>
            </a:r>
            <a:endParaRPr sz="2400">
              <a:solidFill>
                <a:srgbClr val="93C47D"/>
              </a:solidFill>
            </a:endParaRPr>
          </a:p>
          <a:p>
            <a:pPr indent="0" lvl="0" marL="0" rtl="0">
              <a:spcBef>
                <a:spcPts val="0"/>
              </a:spcBef>
              <a:spcAft>
                <a:spcPts val="0"/>
              </a:spcAft>
              <a:buNone/>
            </a:pPr>
            <a:r>
              <a:t/>
            </a:r>
            <a:endParaRPr sz="2400">
              <a:solidFill>
                <a:srgbClr val="93C47D"/>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8" name="Shape 1208"/>
        <p:cNvGrpSpPr/>
        <p:nvPr/>
      </p:nvGrpSpPr>
      <p:grpSpPr>
        <a:xfrm>
          <a:off x="0" y="0"/>
          <a:ext cx="0" cy="0"/>
          <a:chOff x="0" y="0"/>
          <a:chExt cx="0" cy="0"/>
        </a:xfrm>
      </p:grpSpPr>
      <p:sp>
        <p:nvSpPr>
          <p:cNvPr id="1209" name="Shape 1209"/>
          <p:cNvSpPr txBox="1"/>
          <p:nvPr>
            <p:ph idx="4294967295" type="body"/>
          </p:nvPr>
        </p:nvSpPr>
        <p:spPr>
          <a:xfrm>
            <a:off x="364025" y="1572925"/>
            <a:ext cx="60837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900">
                <a:solidFill>
                  <a:srgbClr val="B7B7B7"/>
                </a:solidFill>
                <a:latin typeface="Consolas"/>
                <a:ea typeface="Consolas"/>
                <a:cs typeface="Consolas"/>
                <a:sym typeface="Consolas"/>
              </a:rPr>
              <a:t>def nxn():</a:t>
            </a:r>
            <a:br>
              <a:rPr lang="en-GB" sz="1900">
                <a:solidFill>
                  <a:srgbClr val="FFFFFF"/>
                </a:solidFill>
                <a:latin typeface="Consolas"/>
                <a:ea typeface="Consolas"/>
                <a:cs typeface="Consolas"/>
                <a:sym typeface="Consolas"/>
              </a:rPr>
            </a:br>
            <a:r>
              <a:rPr lang="en-GB" sz="1900">
                <a:solidFill>
                  <a:srgbClr val="FFFFFF"/>
                </a:solidFill>
                <a:latin typeface="Consolas"/>
                <a:ea typeface="Consolas"/>
                <a:cs typeface="Consolas"/>
                <a:sym typeface="Consolas"/>
              </a:rPr>
              <a:t>    </a:t>
            </a:r>
            <a:r>
              <a:rPr lang="en-GB" sz="1900">
                <a:solidFill>
                  <a:srgbClr val="B7B7B7"/>
                </a:solidFill>
                <a:latin typeface="Consolas"/>
                <a:ea typeface="Consolas"/>
                <a:cs typeface="Consolas"/>
                <a:sym typeface="Consolas"/>
              </a:rPr>
              <a:t>return</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br>
              <a:rPr lang="en-GB">
                <a:solidFill>
                  <a:srgbClr val="FFF2CC"/>
                </a:solidFill>
                <a:latin typeface="Consolas"/>
                <a:ea typeface="Consolas"/>
                <a:cs typeface="Consolas"/>
                <a:sym typeface="Consolas"/>
              </a:rPr>
            </a:b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quarter_turn_right(</a:t>
            </a:r>
            <a:br>
              <a:rPr lang="en-GB" sz="1700">
                <a:solidFill>
                  <a:srgbClr val="FFF2CC"/>
                </a:solidFill>
                <a:latin typeface="Consolas"/>
                <a:ea typeface="Consolas"/>
                <a:cs typeface="Consolas"/>
                <a:sym typeface="Consolas"/>
              </a:rPr>
            </a:b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br>
              <a:rPr lang="en-GB" sz="1500">
                <a:solidFill>
                  <a:srgbClr val="B6D7A8"/>
                </a:solidFill>
                <a:latin typeface="Consolas"/>
                <a:ea typeface="Consolas"/>
                <a:cs typeface="Consolas"/>
                <a:sym typeface="Consolas"/>
              </a:rPr>
            </a:b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a:p>
            <a:pPr indent="0" lvl="0" marL="0" rtl="0" algn="l">
              <a:lnSpc>
                <a:spcPct val="100000"/>
              </a:lnSpc>
              <a:spcBef>
                <a:spcPts val="1600"/>
              </a:spcBef>
              <a:spcAft>
                <a:spcPts val="0"/>
              </a:spcAft>
              <a:buNone/>
            </a:pPr>
            <a:r>
              <a:t/>
            </a:r>
            <a:endParaRPr sz="1900">
              <a:solidFill>
                <a:srgbClr val="EA9999"/>
              </a:solidFill>
              <a:latin typeface="Consolas"/>
              <a:ea typeface="Consolas"/>
              <a:cs typeface="Consolas"/>
              <a:sym typeface="Consolas"/>
            </a:endParaRPr>
          </a:p>
          <a:p>
            <a:pPr indent="0" lvl="0" marL="0" rtl="0">
              <a:lnSpc>
                <a:spcPct val="100000"/>
              </a:lnSpc>
              <a:spcBef>
                <a:spcPts val="1600"/>
              </a:spcBef>
              <a:spcAft>
                <a:spcPts val="1600"/>
              </a:spcAft>
              <a:buNone/>
            </a:pPr>
            <a:r>
              <a:rPr lang="en-GB" sz="1900">
                <a:solidFill>
                  <a:srgbClr val="B7B7B7"/>
                </a:solidFill>
                <a:latin typeface="Consolas"/>
                <a:ea typeface="Consolas"/>
                <a:cs typeface="Consolas"/>
                <a:sym typeface="Consolas"/>
              </a:rPr>
              <a:t>nxn()</a:t>
            </a:r>
            <a:endParaRPr sz="1900">
              <a:solidFill>
                <a:srgbClr val="EA9999"/>
              </a:solidFill>
              <a:latin typeface="Consolas"/>
              <a:ea typeface="Consolas"/>
              <a:cs typeface="Consolas"/>
              <a:sym typeface="Consolas"/>
            </a:endParaRPr>
          </a:p>
        </p:txBody>
      </p:sp>
      <p:sp>
        <p:nvSpPr>
          <p:cNvPr id="1210" name="Shape 1210"/>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1" name="Shape 1211"/>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5" name="Shape 1215"/>
        <p:cNvGrpSpPr/>
        <p:nvPr/>
      </p:nvGrpSpPr>
      <p:grpSpPr>
        <a:xfrm>
          <a:off x="0" y="0"/>
          <a:ext cx="0" cy="0"/>
          <a:chOff x="0" y="0"/>
          <a:chExt cx="0" cy="0"/>
        </a:xfrm>
      </p:grpSpPr>
      <p:pic>
        <p:nvPicPr>
          <p:cNvPr id="1216" name="Shape 1216"/>
          <p:cNvPicPr preferRelativeResize="0"/>
          <p:nvPr/>
        </p:nvPicPr>
        <p:blipFill rotWithShape="1">
          <a:blip r:embed="rId3">
            <a:alphaModFix/>
          </a:blip>
          <a:srcRect b="0" l="0" r="0" t="0"/>
          <a:stretch/>
        </p:blipFill>
        <p:spPr>
          <a:xfrm>
            <a:off x="6558196" y="2405775"/>
            <a:ext cx="2238300" cy="2229900"/>
          </a:xfrm>
          <a:prstGeom prst="rect">
            <a:avLst/>
          </a:prstGeom>
          <a:noFill/>
          <a:ln cap="flat" cmpd="sng" w="19050">
            <a:solidFill>
              <a:srgbClr val="000000">
                <a:alpha val="0"/>
              </a:srgbClr>
            </a:solidFill>
            <a:prstDash val="solid"/>
            <a:round/>
            <a:headEnd len="sm" w="sm" type="none"/>
            <a:tailEnd len="sm" w="sm" type="none"/>
          </a:ln>
        </p:spPr>
      </p:pic>
      <p:sp>
        <p:nvSpPr>
          <p:cNvPr id="1217" name="Shape 1217"/>
          <p:cNvSpPr txBox="1"/>
          <p:nvPr>
            <p:ph idx="4294967295" type="body"/>
          </p:nvPr>
        </p:nvSpPr>
        <p:spPr>
          <a:xfrm>
            <a:off x="364025" y="1572925"/>
            <a:ext cx="60837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900">
                <a:solidFill>
                  <a:srgbClr val="B7B7B7"/>
                </a:solidFill>
                <a:latin typeface="Consolas"/>
                <a:ea typeface="Consolas"/>
                <a:cs typeface="Consolas"/>
                <a:sym typeface="Consolas"/>
              </a:rPr>
              <a:t>def nxn():</a:t>
            </a:r>
            <a:br>
              <a:rPr lang="en-GB" sz="1900">
                <a:solidFill>
                  <a:srgbClr val="FFFFFF"/>
                </a:solidFill>
                <a:latin typeface="Consolas"/>
                <a:ea typeface="Consolas"/>
                <a:cs typeface="Consolas"/>
                <a:sym typeface="Consolas"/>
              </a:rPr>
            </a:br>
            <a:r>
              <a:rPr lang="en-GB" sz="1900">
                <a:solidFill>
                  <a:srgbClr val="FFFFFF"/>
                </a:solidFill>
                <a:latin typeface="Consolas"/>
                <a:ea typeface="Consolas"/>
                <a:cs typeface="Consolas"/>
                <a:sym typeface="Consolas"/>
              </a:rPr>
              <a:t>    </a:t>
            </a:r>
            <a:r>
              <a:rPr lang="en-GB" sz="1900">
                <a:solidFill>
                  <a:srgbClr val="B7B7B7"/>
                </a:solidFill>
                <a:latin typeface="Consolas"/>
                <a:ea typeface="Consolas"/>
                <a:cs typeface="Consolas"/>
                <a:sym typeface="Consolas"/>
              </a:rPr>
              <a:t>return</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br>
              <a:rPr lang="en-GB">
                <a:solidFill>
                  <a:srgbClr val="FFF2CC"/>
                </a:solidFill>
                <a:latin typeface="Consolas"/>
                <a:ea typeface="Consolas"/>
                <a:cs typeface="Consolas"/>
                <a:sym typeface="Consolas"/>
              </a:rPr>
            </a:b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quarter_turn_right(</a:t>
            </a:r>
            <a:br>
              <a:rPr lang="en-GB" sz="1700">
                <a:solidFill>
                  <a:srgbClr val="FFF2CC"/>
                </a:solidFill>
                <a:latin typeface="Consolas"/>
                <a:ea typeface="Consolas"/>
                <a:cs typeface="Consolas"/>
                <a:sym typeface="Consolas"/>
              </a:rPr>
            </a:b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br>
              <a:rPr lang="en-GB" sz="1500">
                <a:solidFill>
                  <a:srgbClr val="B6D7A8"/>
                </a:solidFill>
                <a:latin typeface="Consolas"/>
                <a:ea typeface="Consolas"/>
                <a:cs typeface="Consolas"/>
                <a:sym typeface="Consolas"/>
              </a:rPr>
            </a:b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a:p>
            <a:pPr indent="0" lvl="0" marL="0" rtl="0" algn="l">
              <a:lnSpc>
                <a:spcPct val="100000"/>
              </a:lnSpc>
              <a:spcBef>
                <a:spcPts val="1600"/>
              </a:spcBef>
              <a:spcAft>
                <a:spcPts val="0"/>
              </a:spcAft>
              <a:buNone/>
            </a:pPr>
            <a:r>
              <a:t/>
            </a:r>
            <a:endParaRPr sz="1900">
              <a:solidFill>
                <a:srgbClr val="EA9999"/>
              </a:solidFill>
              <a:latin typeface="Consolas"/>
              <a:ea typeface="Consolas"/>
              <a:cs typeface="Consolas"/>
              <a:sym typeface="Consolas"/>
            </a:endParaRPr>
          </a:p>
          <a:p>
            <a:pPr indent="0" lvl="0" marL="0" rtl="0">
              <a:lnSpc>
                <a:spcPct val="100000"/>
              </a:lnSpc>
              <a:spcBef>
                <a:spcPts val="1600"/>
              </a:spcBef>
              <a:spcAft>
                <a:spcPts val="1600"/>
              </a:spcAft>
              <a:buNone/>
            </a:pPr>
            <a:r>
              <a:rPr lang="en-GB" sz="1900">
                <a:solidFill>
                  <a:srgbClr val="B7B7B7"/>
                </a:solidFill>
                <a:latin typeface="Consolas"/>
                <a:ea typeface="Consolas"/>
                <a:cs typeface="Consolas"/>
                <a:sym typeface="Consolas"/>
              </a:rPr>
              <a:t>show(nxn())</a:t>
            </a:r>
            <a:endParaRPr sz="1900">
              <a:solidFill>
                <a:srgbClr val="EA9999"/>
              </a:solidFill>
              <a:latin typeface="Consolas"/>
              <a:ea typeface="Consolas"/>
              <a:cs typeface="Consolas"/>
              <a:sym typeface="Consolas"/>
            </a:endParaRPr>
          </a:p>
        </p:txBody>
      </p:sp>
      <p:sp>
        <p:nvSpPr>
          <p:cNvPr id="1218" name="Shape 1218"/>
          <p:cNvSpPr/>
          <p:nvPr/>
        </p:nvSpPr>
        <p:spPr>
          <a:xfrm>
            <a:off x="70375" y="2405775"/>
            <a:ext cx="5448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Shape 1219"/>
          <p:cNvSpPr/>
          <p:nvPr/>
        </p:nvSpPr>
        <p:spPr>
          <a:xfrm>
            <a:off x="8796350" y="2405775"/>
            <a:ext cx="186300" cy="801600"/>
          </a:xfrm>
          <a:prstGeom prst="rect">
            <a:avLst/>
          </a:prstGeom>
          <a:solidFill>
            <a:srgbClr val="37474F">
              <a:alpha val="8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3" name="Shape 1223"/>
        <p:cNvGrpSpPr/>
        <p:nvPr/>
      </p:nvGrpSpPr>
      <p:grpSpPr>
        <a:xfrm>
          <a:off x="0" y="0"/>
          <a:ext cx="0" cy="0"/>
          <a:chOff x="0" y="0"/>
          <a:chExt cx="0" cy="0"/>
        </a:xfrm>
      </p:grpSpPr>
      <p:sp>
        <p:nvSpPr>
          <p:cNvPr id="1224" name="Shape 1224"/>
          <p:cNvSpPr txBox="1"/>
          <p:nvPr/>
        </p:nvSpPr>
        <p:spPr>
          <a:xfrm>
            <a:off x="5772300" y="3810475"/>
            <a:ext cx="28962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100">
                <a:solidFill>
                  <a:srgbClr val="B6D7A8"/>
                </a:solidFill>
                <a:latin typeface="Oswald"/>
                <a:ea typeface="Oswald"/>
                <a:cs typeface="Oswald"/>
                <a:sym typeface="Oswald"/>
              </a:rPr>
              <a:t>Cool and complex stuff</a:t>
            </a:r>
            <a:endParaRPr sz="2100">
              <a:solidFill>
                <a:srgbClr val="B6D7A8"/>
              </a:solidFill>
              <a:latin typeface="Oswald"/>
              <a:ea typeface="Oswald"/>
              <a:cs typeface="Oswald"/>
              <a:sym typeface="Oswald"/>
            </a:endParaRPr>
          </a:p>
        </p:txBody>
      </p:sp>
      <p:sp>
        <p:nvSpPr>
          <p:cNvPr id="1225" name="Shape 1225"/>
          <p:cNvSpPr txBox="1"/>
          <p:nvPr/>
        </p:nvSpPr>
        <p:spPr>
          <a:xfrm>
            <a:off x="3348950" y="1282750"/>
            <a:ext cx="16311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C9DAF8"/>
                </a:solidFill>
                <a:latin typeface="Oswald"/>
                <a:ea typeface="Oswald"/>
                <a:cs typeface="Oswald"/>
                <a:sym typeface="Oswald"/>
              </a:rPr>
              <a:t>Smaller,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Simpler,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Steps</a:t>
            </a:r>
            <a:endParaRPr sz="3000">
              <a:solidFill>
                <a:srgbClr val="C9DAF8"/>
              </a:solidFill>
              <a:latin typeface="Oswald"/>
              <a:ea typeface="Oswald"/>
              <a:cs typeface="Oswald"/>
              <a:sym typeface="Oswald"/>
            </a:endParaRPr>
          </a:p>
        </p:txBody>
      </p:sp>
      <p:sp>
        <p:nvSpPr>
          <p:cNvPr id="1226" name="Shape 1226"/>
          <p:cNvSpPr/>
          <p:nvPr/>
        </p:nvSpPr>
        <p:spPr>
          <a:xfrm>
            <a:off x="4879400" y="1660025"/>
            <a:ext cx="821100" cy="4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27" name="Shape 1227"/>
          <p:cNvPicPr preferRelativeResize="0"/>
          <p:nvPr/>
        </p:nvPicPr>
        <p:blipFill>
          <a:blip r:embed="rId3">
            <a:alphaModFix/>
          </a:blip>
          <a:stretch>
            <a:fillRect/>
          </a:stretch>
        </p:blipFill>
        <p:spPr>
          <a:xfrm>
            <a:off x="6103800" y="1275941"/>
            <a:ext cx="2564750" cy="259160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1" name="Shape 1231"/>
        <p:cNvGrpSpPr/>
        <p:nvPr/>
      </p:nvGrpSpPr>
      <p:grpSpPr>
        <a:xfrm>
          <a:off x="0" y="0"/>
          <a:ext cx="0" cy="0"/>
          <a:chOff x="0" y="0"/>
          <a:chExt cx="0" cy="0"/>
        </a:xfrm>
      </p:grpSpPr>
      <p:pic>
        <p:nvPicPr>
          <p:cNvPr id="1232" name="Shape 1232"/>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pic>
        <p:nvPicPr>
          <p:cNvPr descr="left_turn_nova.png" id="1233" name="Shape 1233"/>
          <p:cNvPicPr preferRelativeResize="0"/>
          <p:nvPr/>
        </p:nvPicPr>
        <p:blipFill>
          <a:blip r:embed="rId4">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234" name="Shape 1234"/>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8" name="Shape 1238"/>
        <p:cNvGrpSpPr/>
        <p:nvPr/>
      </p:nvGrpSpPr>
      <p:grpSpPr>
        <a:xfrm>
          <a:off x="0" y="0"/>
          <a:ext cx="0" cy="0"/>
          <a:chOff x="0" y="0"/>
          <a:chExt cx="0" cy="0"/>
        </a:xfrm>
      </p:grpSpPr>
      <p:pic>
        <p:nvPicPr>
          <p:cNvPr id="1239" name="Shape 1239"/>
          <p:cNvPicPr preferRelativeResize="0"/>
          <p:nvPr/>
        </p:nvPicPr>
        <p:blipFill rotWithShape="1">
          <a:blip r:embed="rId3">
            <a:alphaModFix/>
          </a:blip>
          <a:srcRect b="0" l="0" r="0" t="0"/>
          <a:stretch/>
        </p:blipFill>
        <p:spPr>
          <a:xfrm>
            <a:off x="298182" y="3430300"/>
            <a:ext cx="1401600" cy="1396500"/>
          </a:xfrm>
          <a:prstGeom prst="rect">
            <a:avLst/>
          </a:prstGeom>
          <a:noFill/>
          <a:ln cap="flat" cmpd="sng" w="19050">
            <a:solidFill>
              <a:srgbClr val="000000">
                <a:alpha val="0"/>
              </a:srgbClr>
            </a:solidFill>
            <a:prstDash val="solid"/>
            <a:round/>
            <a:headEnd len="sm" w="sm" type="none"/>
            <a:tailEnd len="sm" w="sm" type="none"/>
          </a:ln>
        </p:spPr>
      </p:pic>
      <p:sp>
        <p:nvSpPr>
          <p:cNvPr id="1240" name="Shape 1240"/>
          <p:cNvSpPr/>
          <p:nvPr/>
        </p:nvSpPr>
        <p:spPr>
          <a:xfrm>
            <a:off x="298176" y="343030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1" name="Shape 1241"/>
          <p:cNvSpPr/>
          <p:nvPr/>
        </p:nvSpPr>
        <p:spPr>
          <a:xfrm>
            <a:off x="298176" y="398750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2" name="Shape 1242"/>
          <p:cNvSpPr/>
          <p:nvPr/>
        </p:nvSpPr>
        <p:spPr>
          <a:xfrm>
            <a:off x="298176" y="4544714"/>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3" name="Shape 1243"/>
          <p:cNvSpPr/>
          <p:nvPr/>
        </p:nvSpPr>
        <p:spPr>
          <a:xfrm>
            <a:off x="298176" y="3713780"/>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4" name="Shape 1244"/>
          <p:cNvSpPr/>
          <p:nvPr/>
        </p:nvSpPr>
        <p:spPr>
          <a:xfrm>
            <a:off x="298176" y="4270987"/>
            <a:ext cx="1401600" cy="2820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beside_5_nova.png" id="1245" name="Shape 1245"/>
          <p:cNvPicPr preferRelativeResize="0"/>
          <p:nvPr/>
        </p:nvPicPr>
        <p:blipFill>
          <a:blip r:embed="rId4">
            <a:alphaModFix/>
          </a:blip>
          <a:stretch>
            <a:fillRect/>
          </a:stretch>
        </p:blipFill>
        <p:spPr>
          <a:xfrm>
            <a:off x="2092718" y="3431625"/>
            <a:ext cx="1401631" cy="1376400"/>
          </a:xfrm>
          <a:prstGeom prst="rect">
            <a:avLst/>
          </a:prstGeom>
          <a:noFill/>
          <a:ln cap="flat" cmpd="sng" w="19050">
            <a:solidFill>
              <a:srgbClr val="F1C232"/>
            </a:solidFill>
            <a:prstDash val="solid"/>
            <a:round/>
            <a:headEnd len="sm" w="sm" type="none"/>
            <a:tailEnd len="sm" w="sm" type="none"/>
          </a:ln>
        </p:spPr>
      </p:pic>
      <p:pic>
        <p:nvPicPr>
          <p:cNvPr descr="stack_5_left_turn_nova.png" id="1246" name="Shape 1246"/>
          <p:cNvPicPr preferRelativeResize="0"/>
          <p:nvPr/>
        </p:nvPicPr>
        <p:blipFill>
          <a:blip r:embed="rId5">
            <a:alphaModFix/>
          </a:blip>
          <a:stretch>
            <a:fillRect/>
          </a:stretch>
        </p:blipFill>
        <p:spPr>
          <a:xfrm>
            <a:off x="3789250" y="3431430"/>
            <a:ext cx="1359743" cy="1368885"/>
          </a:xfrm>
          <a:prstGeom prst="rect">
            <a:avLst/>
          </a:prstGeom>
          <a:noFill/>
          <a:ln cap="flat" cmpd="sng" w="19050">
            <a:solidFill>
              <a:srgbClr val="93C47D"/>
            </a:solidFill>
            <a:prstDash val="solid"/>
            <a:round/>
            <a:headEnd len="sm" w="sm" type="none"/>
            <a:tailEnd len="sm" w="sm" type="none"/>
          </a:ln>
        </p:spPr>
      </p:pic>
      <p:pic>
        <p:nvPicPr>
          <p:cNvPr descr="left_turn_nova.png" id="1247" name="Shape 1247"/>
          <p:cNvPicPr preferRelativeResize="0"/>
          <p:nvPr/>
        </p:nvPicPr>
        <p:blipFill>
          <a:blip r:embed="rId6">
            <a:alphaModFix/>
          </a:blip>
          <a:stretch>
            <a:fillRect/>
          </a:stretch>
        </p:blipFill>
        <p:spPr>
          <a:xfrm>
            <a:off x="5795215" y="3430301"/>
            <a:ext cx="1371837" cy="1376408"/>
          </a:xfrm>
          <a:prstGeom prst="rect">
            <a:avLst/>
          </a:prstGeom>
          <a:noFill/>
          <a:ln cap="flat" cmpd="sng" w="28575">
            <a:solidFill>
              <a:srgbClr val="6D9EEB"/>
            </a:solidFill>
            <a:prstDash val="solid"/>
            <a:round/>
            <a:headEnd len="sm" w="sm" type="none"/>
            <a:tailEnd len="sm" w="sm" type="none"/>
          </a:ln>
        </p:spPr>
      </p:pic>
      <p:pic>
        <p:nvPicPr>
          <p:cNvPr descr="left_turn_nova.png" id="1248" name="Shape 1248"/>
          <p:cNvPicPr preferRelativeResize="0"/>
          <p:nvPr/>
        </p:nvPicPr>
        <p:blipFill>
          <a:blip r:embed="rId6">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249" name="Shape 1249"/>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stacker(</a:t>
            </a:r>
            <a:r>
              <a:rPr lang="en-GB">
                <a:solidFill>
                  <a:srgbClr val="FFF2CC"/>
                </a:solidFill>
                <a:latin typeface="Consolas"/>
                <a:ea typeface="Consolas"/>
                <a:cs typeface="Consolas"/>
                <a:sym typeface="Consolas"/>
              </a:rPr>
              <a:t>5, </a:t>
            </a:r>
            <a:r>
              <a:rPr lang="en-GB" sz="1700">
                <a:solidFill>
                  <a:srgbClr val="FFF2CC"/>
                </a:solidFill>
                <a:latin typeface="Consolas"/>
                <a:ea typeface="Consolas"/>
                <a:cs typeface="Consolas"/>
                <a:sym typeface="Consolas"/>
              </a:rPr>
              <a:t>quarter_turn_right(</a:t>
            </a:r>
            <a:r>
              <a:rPr lang="en-GB" sz="1600">
                <a:solidFill>
                  <a:srgbClr val="B6D7A8"/>
                </a:solidFill>
                <a:latin typeface="Consolas"/>
                <a:ea typeface="Consolas"/>
                <a:cs typeface="Consolas"/>
                <a:sym typeface="Consolas"/>
              </a:rPr>
              <a:t>stacker(</a:t>
            </a:r>
            <a:r>
              <a:rPr lang="en-GB" sz="1500">
                <a:solidFill>
                  <a:srgbClr val="B6D7A8"/>
                </a:solidFill>
                <a:latin typeface="Consolas"/>
                <a:ea typeface="Consolas"/>
                <a:cs typeface="Consolas"/>
                <a:sym typeface="Consolas"/>
              </a:rPr>
              <a:t>5, </a:t>
            </a:r>
            <a:r>
              <a:rPr lang="en-GB" sz="1500">
                <a:solidFill>
                  <a:srgbClr val="A4C2F4"/>
                </a:solidFill>
                <a:latin typeface="Consolas"/>
                <a:ea typeface="Consolas"/>
                <a:cs typeface="Consolas"/>
                <a:sym typeface="Consolas"/>
              </a:rPr>
              <a:t>quarter_turn_left(</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a:t>
            </a:r>
            <a:r>
              <a:rPr lang="en-GB" sz="1600">
                <a:solidFill>
                  <a:srgbClr val="B6D7A8"/>
                </a:solidFill>
                <a:latin typeface="Consolas"/>
                <a:ea typeface="Consolas"/>
                <a:cs typeface="Consolas"/>
                <a:sym typeface="Consolas"/>
              </a:rPr>
              <a:t>)</a:t>
            </a:r>
            <a:r>
              <a:rPr lang="en-GB">
                <a:solidFill>
                  <a:srgbClr val="FFF2CC"/>
                </a:solidFill>
                <a:latin typeface="Consolas"/>
                <a:ea typeface="Consolas"/>
                <a:cs typeface="Consolas"/>
                <a:sym typeface="Consolas"/>
              </a:rPr>
              <a:t>)</a:t>
            </a:r>
            <a:r>
              <a:rPr lang="en-GB" sz="1900">
                <a:solidFill>
                  <a:srgbClr val="EA9999"/>
                </a:solidFill>
                <a:latin typeface="Consolas"/>
                <a:ea typeface="Consolas"/>
                <a:cs typeface="Consolas"/>
                <a:sym typeface="Consolas"/>
              </a:rPr>
              <a:t>)</a:t>
            </a:r>
            <a:endParaRPr sz="1900">
              <a:solidFill>
                <a:srgbClr val="EA9999"/>
              </a:solidFill>
              <a:latin typeface="Consolas"/>
              <a:ea typeface="Consolas"/>
              <a:cs typeface="Consolas"/>
              <a:sym typeface="Consolas"/>
            </a:endParaRPr>
          </a:p>
        </p:txBody>
      </p:sp>
      <p:cxnSp>
        <p:nvCxnSpPr>
          <p:cNvPr id="1250" name="Shape 1250"/>
          <p:cNvCxnSpPr/>
          <p:nvPr/>
        </p:nvCxnSpPr>
        <p:spPr>
          <a:xfrm>
            <a:off x="1709250" y="3709925"/>
            <a:ext cx="378000" cy="1110600"/>
          </a:xfrm>
          <a:prstGeom prst="straightConnector1">
            <a:avLst/>
          </a:prstGeom>
          <a:noFill/>
          <a:ln cap="flat" cmpd="sng" w="28575">
            <a:solidFill>
              <a:srgbClr val="E06666"/>
            </a:solidFill>
            <a:prstDash val="solid"/>
            <a:round/>
            <a:headEnd len="med" w="med" type="none"/>
            <a:tailEnd len="med" w="med" type="none"/>
          </a:ln>
        </p:spPr>
      </p:cxnSp>
      <p:cxnSp>
        <p:nvCxnSpPr>
          <p:cNvPr id="1251" name="Shape 1251"/>
          <p:cNvCxnSpPr/>
          <p:nvPr/>
        </p:nvCxnSpPr>
        <p:spPr>
          <a:xfrm flipH="1" rot="10800000">
            <a:off x="1709250" y="3434100"/>
            <a:ext cx="386100" cy="15900"/>
          </a:xfrm>
          <a:prstGeom prst="straightConnector1">
            <a:avLst/>
          </a:prstGeom>
          <a:noFill/>
          <a:ln cap="flat" cmpd="sng" w="28575">
            <a:solidFill>
              <a:srgbClr val="E06666"/>
            </a:solidFill>
            <a:prstDash val="solid"/>
            <a:round/>
            <a:headEnd len="med" w="med" type="none"/>
            <a:tailEnd len="med" w="med" type="none"/>
          </a:ln>
        </p:spPr>
      </p:cxnSp>
      <p:cxnSp>
        <p:nvCxnSpPr>
          <p:cNvPr id="1252" name="Shape 1252"/>
          <p:cNvCxnSpPr/>
          <p:nvPr/>
        </p:nvCxnSpPr>
        <p:spPr>
          <a:xfrm>
            <a:off x="5135625" y="3725700"/>
            <a:ext cx="638100" cy="1079100"/>
          </a:xfrm>
          <a:prstGeom prst="straightConnector1">
            <a:avLst/>
          </a:prstGeom>
          <a:noFill/>
          <a:ln cap="flat" cmpd="sng" w="28575">
            <a:solidFill>
              <a:srgbClr val="93C47D"/>
            </a:solidFill>
            <a:prstDash val="solid"/>
            <a:round/>
            <a:headEnd len="med" w="med" type="none"/>
            <a:tailEnd len="med" w="med" type="none"/>
          </a:ln>
        </p:spPr>
      </p:cxnSp>
      <p:cxnSp>
        <p:nvCxnSpPr>
          <p:cNvPr id="1253" name="Shape 1253"/>
          <p:cNvCxnSpPr/>
          <p:nvPr/>
        </p:nvCxnSpPr>
        <p:spPr>
          <a:xfrm flipH="1" rot="10800000">
            <a:off x="5138100" y="3418600"/>
            <a:ext cx="690600" cy="11700"/>
          </a:xfrm>
          <a:prstGeom prst="straightConnector1">
            <a:avLst/>
          </a:prstGeom>
          <a:noFill/>
          <a:ln cap="flat" cmpd="sng" w="28575">
            <a:solidFill>
              <a:srgbClr val="93C47D"/>
            </a:solidFill>
            <a:prstDash val="solid"/>
            <a:round/>
            <a:headEnd len="med" w="med" type="none"/>
            <a:tailEnd len="med" w="med" type="none"/>
          </a:ln>
        </p:spPr>
      </p:cxnSp>
      <p:grpSp>
        <p:nvGrpSpPr>
          <p:cNvPr id="1254" name="Shape 1254"/>
          <p:cNvGrpSpPr/>
          <p:nvPr/>
        </p:nvGrpSpPr>
        <p:grpSpPr>
          <a:xfrm>
            <a:off x="3791432" y="3430288"/>
            <a:ext cx="1369883" cy="1369697"/>
            <a:chOff x="5292925" y="518300"/>
            <a:chExt cx="1628100" cy="1416000"/>
          </a:xfrm>
        </p:grpSpPr>
        <p:sp>
          <p:nvSpPr>
            <p:cNvPr id="1255" name="Shape 1255"/>
            <p:cNvSpPr/>
            <p:nvPr/>
          </p:nvSpPr>
          <p:spPr>
            <a:xfrm>
              <a:off x="5292925" y="16511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Shape 1256"/>
            <p:cNvSpPr/>
            <p:nvPr/>
          </p:nvSpPr>
          <p:spPr>
            <a:xfrm>
              <a:off x="5292925" y="13679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7" name="Shape 1257"/>
            <p:cNvSpPr/>
            <p:nvPr/>
          </p:nvSpPr>
          <p:spPr>
            <a:xfrm>
              <a:off x="5292925" y="10847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8" name="Shape 1258"/>
            <p:cNvSpPr/>
            <p:nvPr/>
          </p:nvSpPr>
          <p:spPr>
            <a:xfrm>
              <a:off x="5292925" y="8015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9" name="Shape 1259"/>
            <p:cNvSpPr/>
            <p:nvPr/>
          </p:nvSpPr>
          <p:spPr>
            <a:xfrm>
              <a:off x="5292925" y="518300"/>
              <a:ext cx="1628100" cy="283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3" name="Shape 1263"/>
        <p:cNvGrpSpPr/>
        <p:nvPr/>
      </p:nvGrpSpPr>
      <p:grpSpPr>
        <a:xfrm>
          <a:off x="0" y="0"/>
          <a:ext cx="0" cy="0"/>
          <a:chOff x="0" y="0"/>
          <a:chExt cx="0" cy="0"/>
        </a:xfrm>
      </p:grpSpPr>
      <p:sp>
        <p:nvSpPr>
          <p:cNvPr id="1264" name="Shape 1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 In Picture language 2. </a:t>
            </a:r>
            <a:endParaRPr/>
          </a:p>
        </p:txBody>
      </p:sp>
      <p:sp>
        <p:nvSpPr>
          <p:cNvPr id="106" name="Shape 106"/>
          <p:cNvSpPr txBox="1"/>
          <p:nvPr/>
        </p:nvSpPr>
        <p:spPr>
          <a:xfrm>
            <a:off x="4273950" y="1710450"/>
            <a:ext cx="4995300" cy="5727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result = nova_bb</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for number in range(99-1): </a:t>
            </a:r>
            <a:endParaRPr sz="1200">
              <a:solidFill>
                <a:srgbClr val="FFFFFF"/>
              </a:solidFill>
              <a:latin typeface="Consolas"/>
              <a:ea typeface="Consolas"/>
              <a:cs typeface="Consolas"/>
              <a:sym typeface="Consolas"/>
            </a:endParaRPr>
          </a:p>
          <a:p>
            <a:pPr indent="45720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result = stack_frac(1/(number+2), nova_bb, result)</a:t>
            </a:r>
            <a:endParaRPr sz="1200">
              <a:solidFill>
                <a:srgbClr val="FFFFFF"/>
              </a:solidFill>
              <a:latin typeface="Consolas"/>
              <a:ea typeface="Consolas"/>
              <a:cs typeface="Consolas"/>
              <a:sym typeface="Consolas"/>
            </a:endParaRPr>
          </a:p>
          <a:p>
            <a:pPr indent="0" lvl="0" marL="0" rtl="0">
              <a:lnSpc>
                <a:spcPct val="120000"/>
              </a:lnSpc>
              <a:spcBef>
                <a:spcPts val="0"/>
              </a:spcBef>
              <a:spcAft>
                <a:spcPts val="0"/>
              </a:spcAft>
              <a:buNone/>
            </a:pPr>
            <a:r>
              <a:rPr lang="en-GB" sz="1200">
                <a:solidFill>
                  <a:srgbClr val="FFFFFF"/>
                </a:solidFill>
                <a:latin typeface="Consolas"/>
                <a:ea typeface="Consolas"/>
                <a:cs typeface="Consolas"/>
                <a:sym typeface="Consolas"/>
              </a:rPr>
              <a:t>show(result)</a:t>
            </a:r>
            <a:endParaRPr sz="1200">
              <a:solidFill>
                <a:srgbClr val="FFFFFF"/>
              </a:solidFill>
              <a:latin typeface="Consolas"/>
              <a:ea typeface="Consolas"/>
              <a:cs typeface="Consolas"/>
              <a:sym typeface="Consolas"/>
            </a:endParaRPr>
          </a:p>
        </p:txBody>
      </p:sp>
      <p:sp>
        <p:nvSpPr>
          <p:cNvPr id="107" name="Shape 107"/>
          <p:cNvSpPr txBox="1"/>
          <p:nvPr>
            <p:ph type="title"/>
          </p:nvPr>
        </p:nvSpPr>
        <p:spPr>
          <a:xfrm>
            <a:off x="4330200" y="1186500"/>
            <a:ext cx="37899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400">
                <a:solidFill>
                  <a:srgbClr val="93C47D"/>
                </a:solidFill>
              </a:rPr>
              <a:t>99 rows of nova_bb - After</a:t>
            </a:r>
            <a:endParaRPr sz="2400">
              <a:solidFill>
                <a:srgbClr val="93C47D"/>
              </a:solidFill>
            </a:endParaRPr>
          </a:p>
          <a:p>
            <a:pPr indent="0" lvl="0" marL="0" rtl="0">
              <a:spcBef>
                <a:spcPts val="0"/>
              </a:spcBef>
              <a:spcAft>
                <a:spcPts val="0"/>
              </a:spcAft>
              <a:buNone/>
            </a:pPr>
            <a:r>
              <a:t/>
            </a:r>
            <a:endParaRPr sz="2400">
              <a:solidFill>
                <a:srgbClr val="93C47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1605025" y="1607200"/>
            <a:ext cx="63918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800">
                <a:solidFill>
                  <a:srgbClr val="F9CB9C"/>
                </a:solidFill>
                <a:latin typeface="Consolas"/>
                <a:ea typeface="Consolas"/>
                <a:cs typeface="Consolas"/>
                <a:sym typeface="Consolas"/>
              </a:rPr>
              <a:t>def </a:t>
            </a:r>
            <a:r>
              <a:rPr lang="en-GB" sz="1800">
                <a:solidFill>
                  <a:srgbClr val="FFFFFF"/>
                </a:solidFill>
                <a:latin typeface="Consolas"/>
                <a:ea typeface="Consolas"/>
                <a:cs typeface="Consolas"/>
                <a:sym typeface="Consolas"/>
              </a:rPr>
              <a:t>stacker(</a:t>
            </a:r>
            <a:r>
              <a:rPr lang="en-GB" sz="1800">
                <a:solidFill>
                  <a:srgbClr val="FFD966"/>
                </a:solidFill>
                <a:latin typeface="Consolas"/>
                <a:ea typeface="Consolas"/>
                <a:cs typeface="Consolas"/>
                <a:sym typeface="Consolas"/>
              </a:rPr>
              <a:t>n</a:t>
            </a:r>
            <a:r>
              <a:rPr lang="en-GB" sz="1800">
                <a:solidFill>
                  <a:srgbClr val="FFFFFF"/>
                </a:solidFill>
                <a:latin typeface="Consolas"/>
                <a:ea typeface="Consolas"/>
                <a:cs typeface="Consolas"/>
                <a:sym typeface="Consolas"/>
              </a:rPr>
              <a:t>, </a:t>
            </a:r>
            <a:r>
              <a:rPr lang="en-GB" sz="1800">
                <a:solidFill>
                  <a:srgbClr val="DD7E6B"/>
                </a:solidFill>
                <a:latin typeface="Consolas"/>
                <a:ea typeface="Consolas"/>
                <a:cs typeface="Consolas"/>
                <a:sym typeface="Consolas"/>
              </a:rPr>
              <a:t>rune</a:t>
            </a:r>
            <a:r>
              <a:rPr lang="en-GB"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457200" lvl="0" marL="0" rtl="0">
              <a:spcBef>
                <a:spcPts val="1600"/>
              </a:spcBef>
              <a:spcAft>
                <a:spcPts val="0"/>
              </a:spcAft>
              <a:buNone/>
            </a:pPr>
            <a:r>
              <a:rPr lang="en-GB" sz="1800">
                <a:solidFill>
                  <a:srgbClr val="FFFFFF"/>
                </a:solidFill>
                <a:latin typeface="Consolas"/>
                <a:ea typeface="Consolas"/>
                <a:cs typeface="Consolas"/>
                <a:sym typeface="Consolas"/>
              </a:rPr>
              <a:t>result = </a:t>
            </a:r>
            <a:r>
              <a:rPr lang="en-GB" sz="1800">
                <a:solidFill>
                  <a:srgbClr val="DD7E6B"/>
                </a:solidFill>
                <a:latin typeface="Consolas"/>
                <a:ea typeface="Consolas"/>
                <a:cs typeface="Consolas"/>
                <a:sym typeface="Consolas"/>
              </a:rPr>
              <a:t>rune</a:t>
            </a:r>
            <a:endParaRPr sz="1800">
              <a:solidFill>
                <a:srgbClr val="DD7E6B"/>
              </a:solidFill>
              <a:latin typeface="Consolas"/>
              <a:ea typeface="Consolas"/>
              <a:cs typeface="Consolas"/>
              <a:sym typeface="Consolas"/>
            </a:endParaRPr>
          </a:p>
          <a:p>
            <a:pPr indent="0" lvl="0" marL="457200" rtl="0">
              <a:lnSpc>
                <a:spcPct val="120000"/>
              </a:lnSpc>
              <a:spcBef>
                <a:spcPts val="1600"/>
              </a:spcBef>
              <a:spcAft>
                <a:spcPts val="0"/>
              </a:spcAft>
              <a:buNone/>
            </a:pPr>
            <a:r>
              <a:rPr lang="en-GB" sz="1800">
                <a:solidFill>
                  <a:srgbClr val="FFFFFF"/>
                </a:solidFill>
                <a:latin typeface="Consolas"/>
                <a:ea typeface="Consolas"/>
                <a:cs typeface="Consolas"/>
                <a:sym typeface="Consolas"/>
              </a:rPr>
              <a:t>for </a:t>
            </a:r>
            <a:r>
              <a:rPr lang="en-GB" sz="1800">
                <a:solidFill>
                  <a:schemeClr val="accent5"/>
                </a:solidFill>
                <a:latin typeface="Consolas"/>
                <a:ea typeface="Consolas"/>
                <a:cs typeface="Consolas"/>
                <a:sym typeface="Consolas"/>
              </a:rPr>
              <a:t>n</a:t>
            </a:r>
            <a:r>
              <a:rPr lang="en-GB" sz="1800">
                <a:solidFill>
                  <a:srgbClr val="FFFFFF"/>
                </a:solidFill>
                <a:latin typeface="Consolas"/>
                <a:ea typeface="Consolas"/>
                <a:cs typeface="Consolas"/>
                <a:sym typeface="Consolas"/>
              </a:rPr>
              <a:t> in range(</a:t>
            </a:r>
            <a:r>
              <a:rPr lang="en-GB" sz="1800">
                <a:solidFill>
                  <a:srgbClr val="FFD966"/>
                </a:solidFill>
                <a:latin typeface="Consolas"/>
                <a:ea typeface="Consolas"/>
                <a:cs typeface="Consolas"/>
                <a:sym typeface="Consolas"/>
              </a:rPr>
              <a:t>n</a:t>
            </a:r>
            <a:r>
              <a:rPr lang="en-GB" sz="1800">
                <a:solidFill>
                  <a:srgbClr val="FFFFFF"/>
                </a:solidFill>
                <a:latin typeface="Consolas"/>
                <a:ea typeface="Consolas"/>
                <a:cs typeface="Consolas"/>
                <a:sym typeface="Consolas"/>
              </a:rPr>
              <a:t>-1): </a:t>
            </a:r>
            <a:endParaRPr sz="1800">
              <a:solidFill>
                <a:srgbClr val="FFFFFF"/>
              </a:solidFill>
              <a:latin typeface="Consolas"/>
              <a:ea typeface="Consolas"/>
              <a:cs typeface="Consolas"/>
              <a:sym typeface="Consolas"/>
            </a:endParaRPr>
          </a:p>
          <a:p>
            <a:pPr indent="457200" lvl="0" marL="457200" rtl="0">
              <a:lnSpc>
                <a:spcPct val="120000"/>
              </a:lnSpc>
              <a:spcBef>
                <a:spcPts val="0"/>
              </a:spcBef>
              <a:spcAft>
                <a:spcPts val="0"/>
              </a:spcAft>
              <a:buNone/>
            </a:pPr>
            <a:r>
              <a:rPr lang="en-GB" sz="1800">
                <a:solidFill>
                  <a:srgbClr val="FFFFFF"/>
                </a:solidFill>
                <a:latin typeface="Consolas"/>
                <a:ea typeface="Consolas"/>
                <a:cs typeface="Consolas"/>
                <a:sym typeface="Consolas"/>
              </a:rPr>
              <a:t>result = stack_frac(1/(</a:t>
            </a:r>
            <a:r>
              <a:rPr lang="en-GB" sz="1800">
                <a:solidFill>
                  <a:srgbClr val="FFD966"/>
                </a:solidFill>
                <a:latin typeface="Consolas"/>
                <a:ea typeface="Consolas"/>
                <a:cs typeface="Consolas"/>
                <a:sym typeface="Consolas"/>
              </a:rPr>
              <a:t>n</a:t>
            </a:r>
            <a:r>
              <a:rPr lang="en-GB" sz="1800">
                <a:solidFill>
                  <a:srgbClr val="FFFFFF"/>
                </a:solidFill>
                <a:latin typeface="Consolas"/>
                <a:ea typeface="Consolas"/>
                <a:cs typeface="Consolas"/>
                <a:sym typeface="Consolas"/>
              </a:rPr>
              <a:t>+2), </a:t>
            </a:r>
            <a:r>
              <a:rPr lang="en-GB" sz="1800">
                <a:solidFill>
                  <a:srgbClr val="DD7E6B"/>
                </a:solidFill>
                <a:latin typeface="Consolas"/>
                <a:ea typeface="Consolas"/>
                <a:cs typeface="Consolas"/>
                <a:sym typeface="Consolas"/>
              </a:rPr>
              <a:t>rune</a:t>
            </a:r>
            <a:r>
              <a:rPr lang="en-GB" sz="1800">
                <a:solidFill>
                  <a:srgbClr val="FFFFFF"/>
                </a:solidFill>
                <a:latin typeface="Consolas"/>
                <a:ea typeface="Consolas"/>
                <a:cs typeface="Consolas"/>
                <a:sym typeface="Consolas"/>
              </a:rPr>
              <a:t>, result)</a:t>
            </a:r>
            <a:endParaRPr sz="1800">
              <a:solidFill>
                <a:srgbClr val="FFFFFF"/>
              </a:solidFill>
              <a:latin typeface="Consolas"/>
              <a:ea typeface="Consolas"/>
              <a:cs typeface="Consolas"/>
              <a:sym typeface="Consolas"/>
            </a:endParaRPr>
          </a:p>
          <a:p>
            <a:pPr indent="0" lvl="0" marL="457200" rtl="0">
              <a:lnSpc>
                <a:spcPct val="120000"/>
              </a:lnSpc>
              <a:spcBef>
                <a:spcPts val="0"/>
              </a:spcBef>
              <a:spcAft>
                <a:spcPts val="0"/>
              </a:spcAft>
              <a:buNone/>
            </a:pPr>
            <a:r>
              <a:rPr lang="en-GB" sz="1800">
                <a:solidFill>
                  <a:srgbClr val="FFFFFF"/>
                </a:solidFill>
                <a:latin typeface="Consolas"/>
                <a:ea typeface="Consolas"/>
                <a:cs typeface="Consolas"/>
                <a:sym typeface="Consolas"/>
              </a:rPr>
              <a:t>show(result)</a:t>
            </a:r>
            <a:endParaRPr sz="1800">
              <a:solidFill>
                <a:srgbClr val="FFFFFF"/>
              </a:solidFill>
              <a:latin typeface="Consolas"/>
              <a:ea typeface="Consolas"/>
              <a:cs typeface="Consolas"/>
              <a:sym typeface="Consolas"/>
            </a:endParaRPr>
          </a:p>
        </p:txBody>
      </p:sp>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In Picture Language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5772300" y="3810475"/>
            <a:ext cx="28962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100">
                <a:solidFill>
                  <a:srgbClr val="B6D7A8"/>
                </a:solidFill>
                <a:latin typeface="Oswald"/>
                <a:ea typeface="Oswald"/>
                <a:cs typeface="Oswald"/>
                <a:sym typeface="Oswald"/>
              </a:rPr>
              <a:t>Cool and complex stuff</a:t>
            </a:r>
            <a:endParaRPr sz="2100">
              <a:solidFill>
                <a:srgbClr val="B6D7A8"/>
              </a:solidFill>
              <a:latin typeface="Oswald"/>
              <a:ea typeface="Oswald"/>
              <a:cs typeface="Oswald"/>
              <a:sym typeface="Oswald"/>
            </a:endParaRPr>
          </a:p>
        </p:txBody>
      </p:sp>
      <p:sp>
        <p:nvSpPr>
          <p:cNvPr id="120" name="Shape 120"/>
          <p:cNvSpPr txBox="1"/>
          <p:nvPr/>
        </p:nvSpPr>
        <p:spPr>
          <a:xfrm>
            <a:off x="3348950" y="1282750"/>
            <a:ext cx="16311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C9DAF8"/>
                </a:solidFill>
                <a:latin typeface="Oswald"/>
                <a:ea typeface="Oswald"/>
                <a:cs typeface="Oswald"/>
                <a:sym typeface="Oswald"/>
              </a:rPr>
              <a:t>Smaller,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Simpler,</a:t>
            </a:r>
            <a:endParaRPr sz="3000">
              <a:solidFill>
                <a:srgbClr val="C9DAF8"/>
              </a:solidFill>
              <a:latin typeface="Oswald"/>
              <a:ea typeface="Oswald"/>
              <a:cs typeface="Oswald"/>
              <a:sym typeface="Oswald"/>
            </a:endParaRPr>
          </a:p>
          <a:p>
            <a:pPr indent="0" lvl="0" marL="0" rtl="0" algn="ctr">
              <a:spcBef>
                <a:spcPts val="0"/>
              </a:spcBef>
              <a:spcAft>
                <a:spcPts val="0"/>
              </a:spcAft>
              <a:buNone/>
            </a:pPr>
            <a:r>
              <a:rPr lang="en-GB" sz="3000">
                <a:solidFill>
                  <a:srgbClr val="C9DAF8"/>
                </a:solidFill>
                <a:latin typeface="Oswald"/>
                <a:ea typeface="Oswald"/>
                <a:cs typeface="Oswald"/>
                <a:sym typeface="Oswald"/>
              </a:rPr>
              <a:t>Steps</a:t>
            </a:r>
            <a:endParaRPr sz="3000">
              <a:solidFill>
                <a:srgbClr val="C9DAF8"/>
              </a:solidFill>
              <a:latin typeface="Oswald"/>
              <a:ea typeface="Oswald"/>
              <a:cs typeface="Oswald"/>
              <a:sym typeface="Oswald"/>
            </a:endParaRPr>
          </a:p>
        </p:txBody>
      </p:sp>
      <p:sp>
        <p:nvSpPr>
          <p:cNvPr id="121" name="Shape 121"/>
          <p:cNvSpPr/>
          <p:nvPr/>
        </p:nvSpPr>
        <p:spPr>
          <a:xfrm>
            <a:off x="4879400" y="1660025"/>
            <a:ext cx="821100" cy="4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2" name="Shape 122"/>
          <p:cNvPicPr preferRelativeResize="0"/>
          <p:nvPr/>
        </p:nvPicPr>
        <p:blipFill>
          <a:blip r:embed="rId3">
            <a:alphaModFix/>
          </a:blip>
          <a:stretch>
            <a:fillRect/>
          </a:stretch>
        </p:blipFill>
        <p:spPr>
          <a:xfrm>
            <a:off x="6023825" y="1275941"/>
            <a:ext cx="2564750" cy="25916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quilting pattern</a:t>
            </a:r>
            <a:endParaRPr/>
          </a:p>
        </p:txBody>
      </p:sp>
      <p:pic>
        <p:nvPicPr>
          <p:cNvPr id="128" name="Shape 128"/>
          <p:cNvPicPr preferRelativeResize="0"/>
          <p:nvPr/>
        </p:nvPicPr>
        <p:blipFill rotWithShape="1">
          <a:blip r:embed="rId3">
            <a:alphaModFix/>
          </a:blip>
          <a:srcRect b="0" l="0" r="0" t="0"/>
          <a:stretch/>
        </p:blipFill>
        <p:spPr>
          <a:xfrm>
            <a:off x="401412" y="1526751"/>
            <a:ext cx="2644200" cy="263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 quilting pattern</a:t>
            </a:r>
            <a:endParaRPr/>
          </a:p>
        </p:txBody>
      </p:sp>
      <p:pic>
        <p:nvPicPr>
          <p:cNvPr id="134" name="Shape 134"/>
          <p:cNvPicPr preferRelativeResize="0"/>
          <p:nvPr/>
        </p:nvPicPr>
        <p:blipFill rotWithShape="1">
          <a:blip r:embed="rId3">
            <a:alphaModFix/>
          </a:blip>
          <a:srcRect b="0" l="0" r="0" t="0"/>
          <a:stretch/>
        </p:blipFill>
        <p:spPr>
          <a:xfrm>
            <a:off x="401412" y="1526751"/>
            <a:ext cx="2644200" cy="2634300"/>
          </a:xfrm>
          <a:prstGeom prst="rect">
            <a:avLst/>
          </a:prstGeom>
          <a:noFill/>
          <a:ln>
            <a:noFill/>
          </a:ln>
        </p:spPr>
      </p:pic>
      <p:pic>
        <p:nvPicPr>
          <p:cNvPr descr="left_turn_nova.png" id="135" name="Shape 135"/>
          <p:cNvPicPr preferRelativeResize="0"/>
          <p:nvPr/>
        </p:nvPicPr>
        <p:blipFill>
          <a:blip r:embed="rId4">
            <a:alphaModFix/>
          </a:blip>
          <a:stretch>
            <a:fillRect/>
          </a:stretch>
        </p:blipFill>
        <p:spPr>
          <a:xfrm rot="5400000">
            <a:off x="7422240" y="3430301"/>
            <a:ext cx="1371837" cy="1376408"/>
          </a:xfrm>
          <a:prstGeom prst="rect">
            <a:avLst/>
          </a:prstGeom>
          <a:noFill/>
          <a:ln cap="flat" cmpd="sng" w="28575">
            <a:solidFill>
              <a:srgbClr val="8E7CC3"/>
            </a:solidFill>
            <a:prstDash val="solid"/>
            <a:round/>
            <a:headEnd len="sm" w="sm" type="none"/>
            <a:tailEnd len="sm" w="sm" type="none"/>
          </a:ln>
        </p:spPr>
      </p:pic>
      <p:sp>
        <p:nvSpPr>
          <p:cNvPr id="136" name="Shape 136"/>
          <p:cNvSpPr txBox="1"/>
          <p:nvPr>
            <p:ph idx="4294967295" type="body"/>
          </p:nvPr>
        </p:nvSpPr>
        <p:spPr>
          <a:xfrm>
            <a:off x="282000" y="2695225"/>
            <a:ext cx="8862000" cy="6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sz="1900">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700">
                <a:solidFill>
                  <a:srgbClr val="FFF2CC"/>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sz="1500">
                <a:solidFill>
                  <a:srgbClr val="B6D7A8"/>
                </a:solidFill>
                <a:latin typeface="Consolas"/>
                <a:ea typeface="Consolas"/>
                <a:cs typeface="Consolas"/>
                <a:sym typeface="Consolas"/>
              </a:rPr>
              <a:t>   </a:t>
            </a:r>
            <a:r>
              <a:rPr lang="en-GB" sz="1500">
                <a:solidFill>
                  <a:srgbClr val="A4C2F4"/>
                </a:solidFill>
                <a:latin typeface="Consolas"/>
                <a:ea typeface="Consolas"/>
                <a:cs typeface="Consolas"/>
                <a:sym typeface="Consolas"/>
              </a:rPr>
              <a:t>                  </a:t>
            </a:r>
            <a:r>
              <a:rPr lang="en-GB" sz="1400">
                <a:solidFill>
                  <a:srgbClr val="B4A7D6"/>
                </a:solidFill>
                <a:latin typeface="Consolas"/>
                <a:ea typeface="Consolas"/>
                <a:cs typeface="Consolas"/>
                <a:sym typeface="Consolas"/>
              </a:rPr>
              <a:t>nova_bb</a:t>
            </a:r>
            <a:r>
              <a:rPr lang="en-GB" sz="1500">
                <a:solidFill>
                  <a:srgbClr val="A4C2F4"/>
                </a:solidFill>
                <a:latin typeface="Consolas"/>
                <a:ea typeface="Consolas"/>
                <a:cs typeface="Consolas"/>
                <a:sym typeface="Consolas"/>
              </a:rPr>
              <a:t> </a:t>
            </a:r>
            <a:r>
              <a:rPr lang="en-GB" sz="1600">
                <a:solidFill>
                  <a:srgbClr val="B6D7A8"/>
                </a:solidFill>
                <a:latin typeface="Consolas"/>
                <a:ea typeface="Consolas"/>
                <a:cs typeface="Consolas"/>
                <a:sym typeface="Consolas"/>
              </a:rPr>
              <a:t> </a:t>
            </a:r>
            <a:r>
              <a:rPr lang="en-GB">
                <a:solidFill>
                  <a:srgbClr val="FFF2CC"/>
                </a:solidFill>
                <a:latin typeface="Consolas"/>
                <a:ea typeface="Consolas"/>
                <a:cs typeface="Consolas"/>
                <a:sym typeface="Consolas"/>
              </a:rPr>
              <a:t> </a:t>
            </a:r>
            <a:r>
              <a:rPr lang="en-GB" sz="1900">
                <a:solidFill>
                  <a:srgbClr val="EA9999"/>
                </a:solidFill>
                <a:latin typeface="Consolas"/>
                <a:ea typeface="Consolas"/>
                <a:cs typeface="Consolas"/>
                <a:sym typeface="Consolas"/>
              </a:rPr>
              <a:t> </a:t>
            </a:r>
            <a:endParaRPr sz="1900">
              <a:solidFill>
                <a:srgbClr val="EA9999"/>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